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diagrams/data4.xml" ContentType="application/vnd.openxmlformats-officedocument.drawingml.diagramData+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1.xml" ContentType="application/vnd.openxmlformats-officedocument.drawingml.diagramData+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5.xml" ContentType="application/vnd.openxmlformats-officedocument.drawingml.diagramData+xml"/>
  <Override PartName="/ppt/diagrams/data17.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presentation.xml" ContentType="application/vnd.openxmlformats-officedocument.presentationml.presentation.main+xml"/>
  <Override PartName="/ppt/diagrams/data10.xml" ContentType="application/vnd.openxmlformats-officedocument.drawingml.diagramData+xml"/>
  <Override PartName="/ppt/diagrams/data1.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slides/slide1.xml" ContentType="application/vnd.openxmlformats-officedocument.presentationml.slide+xml"/>
  <Override PartName="/ppt/diagrams/data16.xml" ContentType="application/vnd.openxmlformats-officedocument.drawingml.diagramData+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15.xml" ContentType="application/vnd.openxmlformats-officedocument.drawingml.diagramLayout+xml"/>
  <Override PartName="/ppt/diagrams/drawing14.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notesMasters/notesMaster1.xml" ContentType="application/vnd.openxmlformats-officedocument.presentationml.notesMaster+xml"/>
  <Override PartName="/ppt/diagrams/layout14.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15.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73" r:id="rId2"/>
    <p:sldId id="284" r:id="rId3"/>
    <p:sldId id="350" r:id="rId4"/>
    <p:sldId id="295" r:id="rId5"/>
    <p:sldId id="298" r:id="rId6"/>
    <p:sldId id="299" r:id="rId7"/>
    <p:sldId id="352" r:id="rId8"/>
    <p:sldId id="301" r:id="rId9"/>
    <p:sldId id="262" r:id="rId10"/>
    <p:sldId id="303" r:id="rId11"/>
    <p:sldId id="304" r:id="rId12"/>
    <p:sldId id="305" r:id="rId13"/>
    <p:sldId id="306" r:id="rId14"/>
    <p:sldId id="294" r:id="rId15"/>
    <p:sldId id="307" r:id="rId16"/>
    <p:sldId id="308" r:id="rId17"/>
    <p:sldId id="309" r:id="rId18"/>
    <p:sldId id="353" r:id="rId19"/>
    <p:sldId id="310" r:id="rId20"/>
    <p:sldId id="311" r:id="rId21"/>
    <p:sldId id="328" r:id="rId22"/>
    <p:sldId id="351" r:id="rId23"/>
    <p:sldId id="312" r:id="rId24"/>
    <p:sldId id="313" r:id="rId25"/>
    <p:sldId id="300" r:id="rId26"/>
    <p:sldId id="286" r:id="rId27"/>
    <p:sldId id="338"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92ABD-7256-3142-B982-1F921846070B}">
          <p14:sldIdLst>
            <p14:sldId id="273"/>
            <p14:sldId id="284"/>
            <p14:sldId id="350"/>
            <p14:sldId id="295"/>
          </p14:sldIdLst>
        </p14:section>
        <p14:section name="Untitled Section" id="{9931FDDE-8445-BB49-9D64-5BF203BFFBE6}">
          <p14:sldIdLst>
            <p14:sldId id="298"/>
            <p14:sldId id="299"/>
            <p14:sldId id="352"/>
            <p14:sldId id="301"/>
            <p14:sldId id="262"/>
            <p14:sldId id="303"/>
            <p14:sldId id="304"/>
            <p14:sldId id="305"/>
            <p14:sldId id="306"/>
            <p14:sldId id="294"/>
            <p14:sldId id="307"/>
            <p14:sldId id="308"/>
            <p14:sldId id="309"/>
            <p14:sldId id="353"/>
            <p14:sldId id="310"/>
            <p14:sldId id="311"/>
            <p14:sldId id="328"/>
            <p14:sldId id="351"/>
            <p14:sldId id="312"/>
            <p14:sldId id="313"/>
            <p14:sldId id="300"/>
            <p14:sldId id="286"/>
            <p14:sldId id="338"/>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843"/>
    <p:restoredTop sz="73319"/>
  </p:normalViewPr>
  <p:slideViewPr>
    <p:cSldViewPr snapToGrid="0" snapToObjects="1">
      <p:cViewPr varScale="1">
        <p:scale>
          <a:sx n="71" d="100"/>
          <a:sy n="71" d="100"/>
        </p:scale>
        <p:origin x="1016" y="4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3" d="100"/>
          <a:sy n="123" d="100"/>
        </p:scale>
        <p:origin x="3112" y="1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70C0"/>
        </a:solidFill>
      </dgm:spPr>
      <dgm:t>
        <a:bodyPr/>
        <a:lstStyle/>
        <a:p>
          <a:pPr rtl="0"/>
          <a:r>
            <a:rPr lang="en-US" sz="1600" b="1" dirty="0">
              <a:latin typeface="Arial" panose="020B0604020202020204" pitchFamily="34" charset="0"/>
              <a:ea typeface="Arial" charset="0"/>
              <a:cs typeface="Arial" panose="020B0604020202020204" pitchFamily="34" charset="0"/>
            </a:rPr>
            <a:t>Recognise</a:t>
          </a:r>
          <a:r>
            <a:rPr lang="en-US" sz="1500" dirty="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rgbClr val="0070C0"/>
        </a:solidFill>
      </dgm:spPr>
      <dgm:t>
        <a:bodyPr/>
        <a:lstStyle/>
        <a:p>
          <a:pPr rtl="0"/>
          <a:r>
            <a:rPr lang="en-US" sz="1600" b="1" dirty="0">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rgbClr val="0070C0"/>
        </a:solidFill>
      </dgm:spPr>
      <dgm:t>
        <a:bodyPr/>
        <a:lstStyle/>
        <a:p>
          <a:r>
            <a:rPr lang="en-US" sz="1600" b="1" dirty="0">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rgbClr val="0070C0"/>
        </a:solidFill>
      </dgm:spPr>
      <dgm:t>
        <a:bodyPr/>
        <a:lstStyle/>
        <a:p>
          <a:r>
            <a:rPr lang="en-US" sz="1600" b="1" dirty="0">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rgbClr val="0070C0"/>
        </a:solidFill>
      </dgm:spPr>
      <dgm:t>
        <a:bodyPr/>
        <a:lstStyle/>
        <a:p>
          <a:r>
            <a:rPr lang="en-US" sz="1600" b="1" dirty="0">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5BD959-F282-4B17-AA1A-B754F2A20070}"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algn="l" rtl="0"/>
          <a:r>
            <a:rPr lang="en-US" sz="1400" baseline="0" dirty="0">
              <a:latin typeface="Arial" panose="020B0604020202020204" pitchFamily="34" charset="0"/>
              <a:ea typeface="Arial" charset="0"/>
              <a:cs typeface="Arial" panose="020B0604020202020204" pitchFamily="34" charset="0"/>
            </a:rPr>
            <a:t>	</a:t>
          </a:r>
          <a:r>
            <a:rPr lang="en-GB" sz="1400" b="1" dirty="0">
              <a:latin typeface="Arial" panose="020B0604020202020204" pitchFamily="34" charset="0"/>
              <a:cs typeface="Arial" panose="020B0604020202020204" pitchFamily="34" charset="0"/>
            </a:rPr>
            <a:t>Follow The Hope Hub Safeguarding policy and procedure:</a:t>
          </a:r>
          <a:endParaRPr lang="en-US" sz="1400" b="1" dirty="0">
            <a:latin typeface="Arial" panose="020B0604020202020204" pitchFamily="34" charset="0"/>
            <a:ea typeface="Arial" charset="0"/>
            <a:cs typeface="Arial" panose="020B0604020202020204" pitchFamily="34" charset="0"/>
          </a:endParaRPr>
        </a:p>
      </dgm:t>
    </dgm:pt>
    <dgm:pt modelId="{D108F484-63D9-4555-8178-76120F598338}" type="par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AF9E9A91-CFAA-4D06-8377-0B33E1C37BE6}" type="sib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2D58754B-BFD9-4682-A774-0F991A770964}">
      <dgm:prSet phldrT="[Text]" custT="1"/>
      <dgm:spPr>
        <a:solidFill>
          <a:srgbClr val="0069B3"/>
        </a:solidFill>
      </dgm:spPr>
      <dgm:t>
        <a:bodyPr/>
        <a:lstStyle/>
        <a:p>
          <a:pPr algn="l" rtl="0"/>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They will risk assess and support the Service Users safety…</a:t>
          </a:r>
          <a:endParaRPr lang="en-US" sz="1400" b="1" dirty="0">
            <a:latin typeface="Arial" panose="020B0604020202020204" pitchFamily="34" charset="0"/>
            <a:ea typeface="Arial" charset="0"/>
            <a:cs typeface="Arial" panose="020B0604020202020204" pitchFamily="34" charset="0"/>
          </a:endParaRPr>
        </a:p>
      </dgm:t>
    </dgm:pt>
    <dgm:pt modelId="{E060E061-29FD-424A-9F68-F12ACDF34158}" type="par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C104FFE1-3440-4A64-9D7F-9C425E465746}" type="sib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55E1AA9F-A89E-463A-B26F-60325AECF50F}">
      <dgm:prSet phldrT="[Text]" phldr="0"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…and are responsible for reporting to statutory authorities.</a:t>
          </a:r>
          <a:endParaRPr lang="en-US" sz="1400" dirty="0">
            <a:latin typeface="Arial" panose="020B0604020202020204" pitchFamily="34" charset="0"/>
            <a:ea typeface="Arial" charset="0"/>
            <a:cs typeface="Arial" panose="020B0604020202020204" pitchFamily="34" charset="0"/>
          </a:endParaRPr>
        </a:p>
      </dgm:t>
    </dgm:pt>
    <dgm:pt modelId="{913F8117-8EB7-4283-A947-9FC99A898B4E}" type="par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56235C5F-85CF-4318-A6B1-70B2C8267E8A}" type="sib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CBE8B0BA-D33C-4670-B61B-C0F792F394F3}">
      <dgm:prSet phldrT="[Tex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Do not investigate the claim yourself.</a:t>
          </a:r>
          <a:endParaRPr lang="en-US" sz="1400" b="1" dirty="0">
            <a:latin typeface="Arial" panose="020B0604020202020204" pitchFamily="34" charset="0"/>
            <a:ea typeface="Arial" charset="0"/>
            <a:cs typeface="Arial" panose="020B0604020202020204" pitchFamily="34" charset="0"/>
          </a:endParaRPr>
        </a:p>
      </dgm:t>
    </dgm:pt>
    <dgm:pt modelId="{8088DBE7-3790-46B4-ADA6-5DF261A440D5}" type="par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E5B19AEC-9C2F-40BD-AA32-8EB8495AE1EF}" type="sib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4FF9641F-175F-8740-81B5-E24ED276B372}">
      <dgm:prSe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Immediately report the disclosure to a Safeguarding Officer.</a:t>
          </a:r>
        </a:p>
      </dgm:t>
    </dgm:pt>
    <dgm:pt modelId="{A9436B13-AAAB-4D43-A244-5D1CFAB53F9A}" type="par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11FE0ABD-37CE-D042-8BD1-423167E70749}" type="sib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5F522EC4-639B-DF44-83C2-A8C9F77D42B8}" type="pres">
      <dgm:prSet presAssocID="{9C5BD959-F282-4B17-AA1A-B754F2A20070}" presName="linearFlow" presStyleCnt="0">
        <dgm:presLayoutVars>
          <dgm:dir/>
          <dgm:resizeHandles val="exact"/>
        </dgm:presLayoutVars>
      </dgm:prSet>
      <dgm:spPr/>
    </dgm:pt>
    <dgm:pt modelId="{18A32DAC-B57C-DC4A-90CF-AD6DF379FD4E}" type="pres">
      <dgm:prSet presAssocID="{03B6D883-E2E6-42BE-BE8D-D5016F4A5642}" presName="composite" presStyleCnt="0"/>
      <dgm:spPr/>
    </dgm:pt>
    <dgm:pt modelId="{12A0E7DE-62A5-3F41-9406-04D0A98FE4D0}" type="pres">
      <dgm:prSet presAssocID="{03B6D883-E2E6-42BE-BE8D-D5016F4A5642}" presName="imgShp" presStyleLbl="fgImgPlace1" presStyleIdx="0" presStyleCnt="5" custLinFactX="-134748" custLinFactNeighborX="-200000" custLinFactNeighborY="-233"/>
      <dgm:spPr>
        <a:solidFill>
          <a:schemeClr val="bg1">
            <a:lumMod val="65000"/>
          </a:schemeClr>
        </a:solidFill>
      </dgm:spPr>
    </dgm:pt>
    <dgm:pt modelId="{06680060-70C3-F946-8664-DA14B2C5F229}" type="pres">
      <dgm:prSet presAssocID="{03B6D883-E2E6-42BE-BE8D-D5016F4A5642}" presName="txShp" presStyleLbl="node1" presStyleIdx="0" presStyleCnt="5" custScaleX="150376">
        <dgm:presLayoutVars>
          <dgm:bulletEnabled val="1"/>
        </dgm:presLayoutVars>
      </dgm:prSet>
      <dgm:spPr/>
    </dgm:pt>
    <dgm:pt modelId="{DA9239A5-5FE3-E748-BD1D-1786A44E1A2C}" type="pres">
      <dgm:prSet presAssocID="{AF9E9A91-CFAA-4D06-8377-0B33E1C37BE6}" presName="spacing" presStyleCnt="0"/>
      <dgm:spPr/>
    </dgm:pt>
    <dgm:pt modelId="{03379C0A-9CA1-E64C-A050-52F52D64BBC8}" type="pres">
      <dgm:prSet presAssocID="{4FF9641F-175F-8740-81B5-E24ED276B372}" presName="composite" presStyleCnt="0"/>
      <dgm:spPr/>
    </dgm:pt>
    <dgm:pt modelId="{0C047552-B886-B446-AA66-E6A43BBB1AC0}" type="pres">
      <dgm:prSet presAssocID="{4FF9641F-175F-8740-81B5-E24ED276B372}" presName="imgShp" presStyleLbl="fgImgPlace1" presStyleIdx="1" presStyleCnt="5" custLinFactX="-134521" custLinFactNeighborX="-200000" custLinFactNeighborY="-70"/>
      <dgm:spPr>
        <a:solidFill>
          <a:schemeClr val="bg1">
            <a:lumMod val="65000"/>
          </a:schemeClr>
        </a:solidFill>
      </dgm:spPr>
    </dgm:pt>
    <dgm:pt modelId="{D3AD6B8D-474A-6E4E-BD7A-D7C9F1438D3B}" type="pres">
      <dgm:prSet presAssocID="{4FF9641F-175F-8740-81B5-E24ED276B372}" presName="txShp" presStyleLbl="node1" presStyleIdx="1" presStyleCnt="5" custScaleX="150376">
        <dgm:presLayoutVars>
          <dgm:bulletEnabled val="1"/>
        </dgm:presLayoutVars>
      </dgm:prSet>
      <dgm:spPr/>
    </dgm:pt>
    <dgm:pt modelId="{B075F5B0-21A5-8B45-85D1-ECB4F5FF7523}" type="pres">
      <dgm:prSet presAssocID="{11FE0ABD-37CE-D042-8BD1-423167E70749}" presName="spacing" presStyleCnt="0"/>
      <dgm:spPr/>
    </dgm:pt>
    <dgm:pt modelId="{3B4272F1-3DB2-314A-9A8C-3AD44DEFCA3B}" type="pres">
      <dgm:prSet presAssocID="{2D58754B-BFD9-4682-A774-0F991A770964}" presName="composite" presStyleCnt="0"/>
      <dgm:spPr/>
    </dgm:pt>
    <dgm:pt modelId="{98A5FDF5-2C72-4F4A-9B7F-66BC7A8EEBEF}" type="pres">
      <dgm:prSet presAssocID="{2D58754B-BFD9-4682-A774-0F991A770964}" presName="imgShp" presStyleLbl="fgImgPlace1" presStyleIdx="2" presStyleCnt="5" custLinFactX="-131484" custLinFactNeighborX="-200000" custLinFactNeighborY="-1401"/>
      <dgm:spPr>
        <a:solidFill>
          <a:schemeClr val="bg1">
            <a:lumMod val="65000"/>
          </a:schemeClr>
        </a:solidFill>
      </dgm:spPr>
    </dgm:pt>
    <dgm:pt modelId="{07B90EDB-9468-EF4B-B503-253F09C323B3}" type="pres">
      <dgm:prSet presAssocID="{2D58754B-BFD9-4682-A774-0F991A770964}" presName="txShp" presStyleLbl="node1" presStyleIdx="2" presStyleCnt="5" custScaleX="150376">
        <dgm:presLayoutVars>
          <dgm:bulletEnabled val="1"/>
        </dgm:presLayoutVars>
      </dgm:prSet>
      <dgm:spPr/>
    </dgm:pt>
    <dgm:pt modelId="{2C5C3733-438A-694B-B7FD-B2773C457219}" type="pres">
      <dgm:prSet presAssocID="{C104FFE1-3440-4A64-9D7F-9C425E465746}" presName="spacing" presStyleCnt="0"/>
      <dgm:spPr/>
    </dgm:pt>
    <dgm:pt modelId="{F1CAE00F-CDE5-0647-B31D-8247A5889974}" type="pres">
      <dgm:prSet presAssocID="{55E1AA9F-A89E-463A-B26F-60325AECF50F}" presName="composite" presStyleCnt="0"/>
      <dgm:spPr/>
    </dgm:pt>
    <dgm:pt modelId="{73397632-C892-AF42-9441-844AA9AE3BFE}" type="pres">
      <dgm:prSet presAssocID="{55E1AA9F-A89E-463A-B26F-60325AECF50F}" presName="imgShp" presStyleLbl="fgImgPlace1" presStyleIdx="3" presStyleCnt="5" custLinFactX="-131519" custLinFactNeighborX="-200000" custLinFactNeighborY="-2794"/>
      <dgm:spPr>
        <a:solidFill>
          <a:schemeClr val="bg1">
            <a:lumMod val="65000"/>
          </a:schemeClr>
        </a:solidFill>
      </dgm:spPr>
    </dgm:pt>
    <dgm:pt modelId="{DE64042F-54CB-5C42-92D9-2F7557CF427E}" type="pres">
      <dgm:prSet presAssocID="{55E1AA9F-A89E-463A-B26F-60325AECF50F}" presName="txShp" presStyleLbl="node1" presStyleIdx="3" presStyleCnt="5" custScaleX="150376">
        <dgm:presLayoutVars>
          <dgm:bulletEnabled val="1"/>
        </dgm:presLayoutVars>
      </dgm:prSet>
      <dgm:spPr/>
    </dgm:pt>
    <dgm:pt modelId="{27FB08D2-A8A0-9F4A-8236-DC5E28325CE4}" type="pres">
      <dgm:prSet presAssocID="{56235C5F-85CF-4318-A6B1-70B2C8267E8A}" presName="spacing" presStyleCnt="0"/>
      <dgm:spPr/>
    </dgm:pt>
    <dgm:pt modelId="{2BDCF328-BE03-394A-960D-9E50268B6BEA}" type="pres">
      <dgm:prSet presAssocID="{CBE8B0BA-D33C-4670-B61B-C0F792F394F3}" presName="composite" presStyleCnt="0"/>
      <dgm:spPr/>
    </dgm:pt>
    <dgm:pt modelId="{5386C407-3BD6-CF49-B72C-A34F07824443}" type="pres">
      <dgm:prSet presAssocID="{CBE8B0BA-D33C-4670-B61B-C0F792F394F3}" presName="imgShp" presStyleLbl="fgImgPlace1" presStyleIdx="4" presStyleCnt="5" custLinFactX="-127860" custLinFactNeighborX="-200000" custLinFactNeighborY="88"/>
      <dgm:spPr>
        <a:solidFill>
          <a:schemeClr val="bg1">
            <a:lumMod val="65000"/>
          </a:schemeClr>
        </a:solidFill>
      </dgm:spPr>
    </dgm:pt>
    <dgm:pt modelId="{BD44E5F0-C863-4344-B21A-22B54C9EC42E}" type="pres">
      <dgm:prSet presAssocID="{CBE8B0BA-D33C-4670-B61B-C0F792F394F3}" presName="txShp" presStyleLbl="node1" presStyleIdx="4" presStyleCnt="5" custScaleX="150376">
        <dgm:presLayoutVars>
          <dgm:bulletEnabled val="1"/>
        </dgm:presLayoutVars>
      </dgm:prSet>
      <dgm:spPr/>
    </dgm:pt>
  </dgm:ptLst>
  <dgm:cxnLst>
    <dgm:cxn modelId="{77975A01-D9C6-49D2-B5F5-79AF365F0600}" srcId="{9C5BD959-F282-4B17-AA1A-B754F2A20070}" destId="{55E1AA9F-A89E-463A-B26F-60325AECF50F}" srcOrd="3" destOrd="0" parTransId="{913F8117-8EB7-4283-A947-9FC99A898B4E}" sibTransId="{56235C5F-85CF-4318-A6B1-70B2C8267E8A}"/>
    <dgm:cxn modelId="{028D9602-0B44-9F41-8DE0-BED5243B70BB}" type="presOf" srcId="{55E1AA9F-A89E-463A-B26F-60325AECF50F}" destId="{DE64042F-54CB-5C42-92D9-2F7557CF427E}" srcOrd="0" destOrd="0" presId="urn:microsoft.com/office/officeart/2005/8/layout/vList3"/>
    <dgm:cxn modelId="{16A16E06-358F-43B7-BC40-C39CC2FC391D}" srcId="{9C5BD959-F282-4B17-AA1A-B754F2A20070}" destId="{CBE8B0BA-D33C-4670-B61B-C0F792F394F3}" srcOrd="4" destOrd="0" parTransId="{8088DBE7-3790-46B4-ADA6-5DF261A440D5}" sibTransId="{E5B19AEC-9C2F-40BD-AA32-8EB8495AE1EF}"/>
    <dgm:cxn modelId="{0EF06513-57FF-264A-A634-9727AA891393}" type="presOf" srcId="{03B6D883-E2E6-42BE-BE8D-D5016F4A5642}" destId="{06680060-70C3-F946-8664-DA14B2C5F229}" srcOrd="0" destOrd="0" presId="urn:microsoft.com/office/officeart/2005/8/layout/vList3"/>
    <dgm:cxn modelId="{D0CFDA33-D09D-4E4E-BBDA-F557A0476597}" srcId="{9C5BD959-F282-4B17-AA1A-B754F2A20070}" destId="{2D58754B-BFD9-4682-A774-0F991A770964}" srcOrd="2" destOrd="0" parTransId="{E060E061-29FD-424A-9F68-F12ACDF34158}" sibTransId="{C104FFE1-3440-4A64-9D7F-9C425E465746}"/>
    <dgm:cxn modelId="{1474303A-A8B1-9E48-8EA9-156694D97E64}" srcId="{9C5BD959-F282-4B17-AA1A-B754F2A20070}" destId="{4FF9641F-175F-8740-81B5-E24ED276B372}" srcOrd="1" destOrd="0" parTransId="{A9436B13-AAAB-4D43-A244-5D1CFAB53F9A}" sibTransId="{11FE0ABD-37CE-D042-8BD1-423167E70749}"/>
    <dgm:cxn modelId="{E965E05B-949C-784A-92FF-CC951FD11942}" type="presOf" srcId="{2D58754B-BFD9-4682-A774-0F991A770964}" destId="{07B90EDB-9468-EF4B-B503-253F09C323B3}" srcOrd="0" destOrd="0" presId="urn:microsoft.com/office/officeart/2005/8/layout/vList3"/>
    <dgm:cxn modelId="{5B5DE06D-9268-4628-81CB-A1BA096614CC}" srcId="{9C5BD959-F282-4B17-AA1A-B754F2A20070}" destId="{03B6D883-E2E6-42BE-BE8D-D5016F4A5642}" srcOrd="0" destOrd="0" parTransId="{D108F484-63D9-4555-8178-76120F598338}" sibTransId="{AF9E9A91-CFAA-4D06-8377-0B33E1C37BE6}"/>
    <dgm:cxn modelId="{69CE75C5-2ADD-C548-AB35-3F95590E4428}" type="presOf" srcId="{4FF9641F-175F-8740-81B5-E24ED276B372}" destId="{D3AD6B8D-474A-6E4E-BD7A-D7C9F1438D3B}" srcOrd="0" destOrd="0" presId="urn:microsoft.com/office/officeart/2005/8/layout/vList3"/>
    <dgm:cxn modelId="{4F4E27D8-8B2C-014F-80FD-A2AE34AB6829}" type="presOf" srcId="{9C5BD959-F282-4B17-AA1A-B754F2A20070}" destId="{5F522EC4-639B-DF44-83C2-A8C9F77D42B8}" srcOrd="0" destOrd="0" presId="urn:microsoft.com/office/officeart/2005/8/layout/vList3"/>
    <dgm:cxn modelId="{338B95F9-494D-194B-A137-AA94BAE211E0}" type="presOf" srcId="{CBE8B0BA-D33C-4670-B61B-C0F792F394F3}" destId="{BD44E5F0-C863-4344-B21A-22B54C9EC42E}" srcOrd="0" destOrd="0" presId="urn:microsoft.com/office/officeart/2005/8/layout/vList3"/>
    <dgm:cxn modelId="{301E5953-F55D-B84D-88EA-1A5FA7AFA511}" type="presParOf" srcId="{5F522EC4-639B-DF44-83C2-A8C9F77D42B8}" destId="{18A32DAC-B57C-DC4A-90CF-AD6DF379FD4E}" srcOrd="0" destOrd="0" presId="urn:microsoft.com/office/officeart/2005/8/layout/vList3"/>
    <dgm:cxn modelId="{6B25327E-E5F3-F741-9AAA-76AACBFD322A}" type="presParOf" srcId="{18A32DAC-B57C-DC4A-90CF-AD6DF379FD4E}" destId="{12A0E7DE-62A5-3F41-9406-04D0A98FE4D0}" srcOrd="0" destOrd="0" presId="urn:microsoft.com/office/officeart/2005/8/layout/vList3"/>
    <dgm:cxn modelId="{CC2459E6-6E58-8A49-82B5-16C67B8452B7}" type="presParOf" srcId="{18A32DAC-B57C-DC4A-90CF-AD6DF379FD4E}" destId="{06680060-70C3-F946-8664-DA14B2C5F229}" srcOrd="1" destOrd="0" presId="urn:microsoft.com/office/officeart/2005/8/layout/vList3"/>
    <dgm:cxn modelId="{4D52451C-B9B7-FF42-AEAA-3C471A25AE96}" type="presParOf" srcId="{5F522EC4-639B-DF44-83C2-A8C9F77D42B8}" destId="{DA9239A5-5FE3-E748-BD1D-1786A44E1A2C}" srcOrd="1" destOrd="0" presId="urn:microsoft.com/office/officeart/2005/8/layout/vList3"/>
    <dgm:cxn modelId="{6E86DF24-DEC1-E844-838B-FC7582DE3D2D}" type="presParOf" srcId="{5F522EC4-639B-DF44-83C2-A8C9F77D42B8}" destId="{03379C0A-9CA1-E64C-A050-52F52D64BBC8}" srcOrd="2" destOrd="0" presId="urn:microsoft.com/office/officeart/2005/8/layout/vList3"/>
    <dgm:cxn modelId="{4B8343B2-9113-7D46-BA98-741AB66016AE}" type="presParOf" srcId="{03379C0A-9CA1-E64C-A050-52F52D64BBC8}" destId="{0C047552-B886-B446-AA66-E6A43BBB1AC0}" srcOrd="0" destOrd="0" presId="urn:microsoft.com/office/officeart/2005/8/layout/vList3"/>
    <dgm:cxn modelId="{200D3B39-A8A7-EC47-A51B-1F01FAFFBFA6}" type="presParOf" srcId="{03379C0A-9CA1-E64C-A050-52F52D64BBC8}" destId="{D3AD6B8D-474A-6E4E-BD7A-D7C9F1438D3B}" srcOrd="1" destOrd="0" presId="urn:microsoft.com/office/officeart/2005/8/layout/vList3"/>
    <dgm:cxn modelId="{BE5F898F-5E7C-2740-A849-01060450C32B}" type="presParOf" srcId="{5F522EC4-639B-DF44-83C2-A8C9F77D42B8}" destId="{B075F5B0-21A5-8B45-85D1-ECB4F5FF7523}" srcOrd="3" destOrd="0" presId="urn:microsoft.com/office/officeart/2005/8/layout/vList3"/>
    <dgm:cxn modelId="{F1840D55-49A5-704D-BC6F-1349FF65BD0C}" type="presParOf" srcId="{5F522EC4-639B-DF44-83C2-A8C9F77D42B8}" destId="{3B4272F1-3DB2-314A-9A8C-3AD44DEFCA3B}" srcOrd="4" destOrd="0" presId="urn:microsoft.com/office/officeart/2005/8/layout/vList3"/>
    <dgm:cxn modelId="{D0CED50B-2A90-934D-8625-02A7D51C22C0}" type="presParOf" srcId="{3B4272F1-3DB2-314A-9A8C-3AD44DEFCA3B}" destId="{98A5FDF5-2C72-4F4A-9B7F-66BC7A8EEBEF}" srcOrd="0" destOrd="0" presId="urn:microsoft.com/office/officeart/2005/8/layout/vList3"/>
    <dgm:cxn modelId="{E43F0D09-A3A5-0C4F-A8B4-796D4DE2ACF8}" type="presParOf" srcId="{3B4272F1-3DB2-314A-9A8C-3AD44DEFCA3B}" destId="{07B90EDB-9468-EF4B-B503-253F09C323B3}" srcOrd="1" destOrd="0" presId="urn:microsoft.com/office/officeart/2005/8/layout/vList3"/>
    <dgm:cxn modelId="{51CF4970-AD73-1649-AEDA-6DF1DC0F5F0E}" type="presParOf" srcId="{5F522EC4-639B-DF44-83C2-A8C9F77D42B8}" destId="{2C5C3733-438A-694B-B7FD-B2773C457219}" srcOrd="5" destOrd="0" presId="urn:microsoft.com/office/officeart/2005/8/layout/vList3"/>
    <dgm:cxn modelId="{72194212-7086-3046-9AF6-A28F6398BC3E}" type="presParOf" srcId="{5F522EC4-639B-DF44-83C2-A8C9F77D42B8}" destId="{F1CAE00F-CDE5-0647-B31D-8247A5889974}" srcOrd="6" destOrd="0" presId="urn:microsoft.com/office/officeart/2005/8/layout/vList3"/>
    <dgm:cxn modelId="{0C85FE48-27EC-7346-8CF4-329367C8F526}" type="presParOf" srcId="{F1CAE00F-CDE5-0647-B31D-8247A5889974}" destId="{73397632-C892-AF42-9441-844AA9AE3BFE}" srcOrd="0" destOrd="0" presId="urn:microsoft.com/office/officeart/2005/8/layout/vList3"/>
    <dgm:cxn modelId="{E75AB418-87D1-3D4D-8A7B-78B94CA86E5C}" type="presParOf" srcId="{F1CAE00F-CDE5-0647-B31D-8247A5889974}" destId="{DE64042F-54CB-5C42-92D9-2F7557CF427E}" srcOrd="1" destOrd="0" presId="urn:microsoft.com/office/officeart/2005/8/layout/vList3"/>
    <dgm:cxn modelId="{536FC8EB-57BE-7042-811B-970C78A4407F}" type="presParOf" srcId="{5F522EC4-639B-DF44-83C2-A8C9F77D42B8}" destId="{27FB08D2-A8A0-9F4A-8236-DC5E28325CE4}" srcOrd="7" destOrd="0" presId="urn:microsoft.com/office/officeart/2005/8/layout/vList3"/>
    <dgm:cxn modelId="{47860CE6-4009-EE4C-95E2-A1D617BE0E05}" type="presParOf" srcId="{5F522EC4-639B-DF44-83C2-A8C9F77D42B8}" destId="{2BDCF328-BE03-394A-960D-9E50268B6BEA}" srcOrd="8" destOrd="0" presId="urn:microsoft.com/office/officeart/2005/8/layout/vList3"/>
    <dgm:cxn modelId="{73538F2F-3B53-E24F-B979-64CF1FD7BE09}" type="presParOf" srcId="{2BDCF328-BE03-394A-960D-9E50268B6BEA}" destId="{5386C407-3BD6-CF49-B72C-A34F07824443}" srcOrd="0" destOrd="0" presId="urn:microsoft.com/office/officeart/2005/8/layout/vList3"/>
    <dgm:cxn modelId="{4F6AE539-78FB-294B-A70A-310637110FF1}" type="presParOf" srcId="{2BDCF328-BE03-394A-960D-9E50268B6BEA}" destId="{BD44E5F0-C863-4344-B21A-22B54C9EC4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5BD959-F282-4B17-AA1A-B754F2A20070}"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algn="l" rtl="0"/>
          <a:r>
            <a:rPr lang="en-US" sz="1400" baseline="0" dirty="0">
              <a:latin typeface="Arial" panose="020B0604020202020204" pitchFamily="34" charset="0"/>
              <a:ea typeface="Arial" charset="0"/>
              <a:cs typeface="Arial" panose="020B0604020202020204" pitchFamily="34" charset="0"/>
            </a:rPr>
            <a:t>	</a:t>
          </a:r>
          <a:r>
            <a:rPr lang="en-GB" sz="1400" b="1" dirty="0">
              <a:latin typeface="Arial" panose="020B0604020202020204" pitchFamily="34" charset="0"/>
              <a:cs typeface="Arial" panose="020B0604020202020204" pitchFamily="34" charset="0"/>
            </a:rPr>
            <a:t>Agree your role for ongoing support for the person who</a:t>
          </a:r>
        </a:p>
        <a:p>
          <a:pPr algn="l" rtl="0"/>
          <a:r>
            <a:rPr lang="en-GB" sz="1400" b="1" dirty="0">
              <a:latin typeface="Arial" panose="020B0604020202020204" pitchFamily="34" charset="0"/>
              <a:cs typeface="Arial" panose="020B0604020202020204" pitchFamily="34" charset="0"/>
            </a:rPr>
            <a:t> 	made the disclosure with the Safeguarding Officer.</a:t>
          </a:r>
          <a:endParaRPr lang="en-US" sz="1400" b="1" dirty="0">
            <a:latin typeface="Arial" panose="020B0604020202020204" pitchFamily="34" charset="0"/>
            <a:ea typeface="Arial" charset="0"/>
            <a:cs typeface="Arial" panose="020B0604020202020204" pitchFamily="34" charset="0"/>
          </a:endParaRPr>
        </a:p>
      </dgm:t>
    </dgm:pt>
    <dgm:pt modelId="{D108F484-63D9-4555-8178-76120F598338}" type="par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AF9E9A91-CFAA-4D06-8377-0B33E1C37BE6}" type="sib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2D58754B-BFD9-4682-A774-0F991A770964}">
      <dgm:prSet phldrT="[Text]" custT="1"/>
      <dgm:spPr>
        <a:solidFill>
          <a:srgbClr val="0069B3"/>
        </a:solidFill>
      </dgm:spPr>
      <dgm:t>
        <a:bodyPr/>
        <a:lstStyle/>
        <a:p>
          <a:pPr algn="l" rtl="0"/>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Where appropriate, the Safeguarding Officer or</a:t>
          </a:r>
        </a:p>
        <a:p>
          <a:pPr algn="l" rtl="0"/>
          <a:r>
            <a:rPr lang="en-GB" sz="1400" b="1" dirty="0">
              <a:latin typeface="Arial" panose="020B0604020202020204" pitchFamily="34" charset="0"/>
              <a:cs typeface="Arial" panose="020B0604020202020204" pitchFamily="34" charset="0"/>
            </a:rPr>
            <a:t>	Case Worker will refer the person to specialist services.</a:t>
          </a:r>
          <a:endParaRPr lang="en-US" sz="1400" b="1" dirty="0">
            <a:latin typeface="Arial" panose="020B0604020202020204" pitchFamily="34" charset="0"/>
            <a:ea typeface="Arial" charset="0"/>
            <a:cs typeface="Arial" panose="020B0604020202020204" pitchFamily="34" charset="0"/>
          </a:endParaRPr>
        </a:p>
      </dgm:t>
    </dgm:pt>
    <dgm:pt modelId="{E060E061-29FD-424A-9F68-F12ACDF34158}" type="par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C104FFE1-3440-4A64-9D7F-9C425E465746}" type="sib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55E1AA9F-A89E-463A-B26F-60325AECF50F}">
      <dgm:prSet phldrT="[Text]" phldr="0" custT="1"/>
      <dgm:spPr>
        <a:solidFill>
          <a:schemeClr val="bg1">
            <a:lumMod val="75000"/>
          </a:schemeClr>
        </a:solidFill>
      </dgm:spPr>
      <dgm:t>
        <a:bodyPr/>
        <a:lstStyle/>
        <a:p>
          <a:pPr algn="l"/>
          <a:r>
            <a:rPr lang="en-GB" sz="1400" b="1" dirty="0">
              <a:solidFill>
                <a:schemeClr val="tx1"/>
              </a:solidFill>
              <a:latin typeface="Arial" panose="020B0604020202020204" pitchFamily="34" charset="0"/>
              <a:cs typeface="Arial" panose="020B0604020202020204" pitchFamily="34" charset="0"/>
            </a:rPr>
            <a:t>	The Safeguarding team are also trained to support you.</a:t>
          </a:r>
          <a:endParaRPr lang="en-US" sz="1400" dirty="0">
            <a:solidFill>
              <a:schemeClr val="tx1"/>
            </a:solidFill>
            <a:latin typeface="Arial" panose="020B0604020202020204" pitchFamily="34" charset="0"/>
            <a:ea typeface="Arial" charset="0"/>
            <a:cs typeface="Arial" panose="020B0604020202020204" pitchFamily="34" charset="0"/>
          </a:endParaRPr>
        </a:p>
      </dgm:t>
    </dgm:pt>
    <dgm:pt modelId="{913F8117-8EB7-4283-A947-9FC99A898B4E}" type="par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56235C5F-85CF-4318-A6B1-70B2C8267E8A}" type="sib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4FF9641F-175F-8740-81B5-E24ED276B372}">
      <dgm:prSe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Make sure they know who to talk to and when to expect</a:t>
          </a:r>
        </a:p>
      </dgm:t>
    </dgm:pt>
    <dgm:pt modelId="{A9436B13-AAAB-4D43-A244-5D1CFAB53F9A}" type="par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11FE0ABD-37CE-D042-8BD1-423167E70749}" type="sib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65EE0915-8528-7140-AB32-227A57EA38BE}">
      <dgm:prSet/>
      <dgm:spPr/>
      <dgm:t>
        <a:bodyPr/>
        <a:lstStyle/>
        <a:p>
          <a:pPr algn="l"/>
          <a:r>
            <a:rPr lang="en-GB" sz="1400" b="1" dirty="0">
              <a:latin typeface="Arial" panose="020B0604020202020204" pitchFamily="34" charset="0"/>
              <a:cs typeface="Arial" panose="020B0604020202020204" pitchFamily="34" charset="0"/>
            </a:rPr>
            <a:t>	updates.</a:t>
          </a:r>
        </a:p>
      </dgm:t>
    </dgm:pt>
    <dgm:pt modelId="{13F77A4D-F579-EE49-B9E7-DD1CAF932DE1}" type="parTrans" cxnId="{C9EF5C8E-DA37-3344-B402-4CCFD8BAE75F}">
      <dgm:prSet/>
      <dgm:spPr/>
      <dgm:t>
        <a:bodyPr/>
        <a:lstStyle/>
        <a:p>
          <a:endParaRPr lang="en-GB"/>
        </a:p>
      </dgm:t>
    </dgm:pt>
    <dgm:pt modelId="{CB23EA84-8F9F-C14F-AD3A-13024B8E5FB8}" type="sibTrans" cxnId="{C9EF5C8E-DA37-3344-B402-4CCFD8BAE75F}">
      <dgm:prSet/>
      <dgm:spPr/>
      <dgm:t>
        <a:bodyPr/>
        <a:lstStyle/>
        <a:p>
          <a:endParaRPr lang="en-GB"/>
        </a:p>
      </dgm:t>
    </dgm:pt>
    <dgm:pt modelId="{FA071F78-2760-B34D-93B6-28BA8F664B5E}">
      <dgm:prSet/>
      <dgm:spPr/>
      <dgm:t>
        <a:bodyPr/>
        <a:lstStyle/>
        <a:p>
          <a:pPr algn="l"/>
          <a:r>
            <a:rPr lang="en-GB" sz="1400" b="1" dirty="0">
              <a:solidFill>
                <a:schemeClr val="tx1"/>
              </a:solidFill>
              <a:latin typeface="Arial" panose="020B0604020202020204" pitchFamily="34" charset="0"/>
              <a:cs typeface="Arial" panose="020B0604020202020204" pitchFamily="34" charset="0"/>
            </a:rPr>
            <a:t>	Share any concerns you have with one of the team.</a:t>
          </a:r>
          <a:endParaRPr lang="en-US" sz="1400" dirty="0">
            <a:solidFill>
              <a:schemeClr val="tx1"/>
            </a:solidFill>
            <a:latin typeface="Arial" panose="020B0604020202020204" pitchFamily="34" charset="0"/>
            <a:ea typeface="Arial" charset="0"/>
            <a:cs typeface="Arial" panose="020B0604020202020204" pitchFamily="34" charset="0"/>
          </a:endParaRPr>
        </a:p>
      </dgm:t>
    </dgm:pt>
    <dgm:pt modelId="{ABF14E20-50DD-5849-BC91-7F9497B0430D}" type="parTrans" cxnId="{54DBBA1E-DAA5-AA4D-B2DE-6C11CE6CE4EF}">
      <dgm:prSet/>
      <dgm:spPr/>
      <dgm:t>
        <a:bodyPr/>
        <a:lstStyle/>
        <a:p>
          <a:endParaRPr lang="en-GB"/>
        </a:p>
      </dgm:t>
    </dgm:pt>
    <dgm:pt modelId="{08FEEF49-0F09-BF44-9B95-02BA4CA9FA20}" type="sibTrans" cxnId="{54DBBA1E-DAA5-AA4D-B2DE-6C11CE6CE4EF}">
      <dgm:prSet/>
      <dgm:spPr/>
      <dgm:t>
        <a:bodyPr/>
        <a:lstStyle/>
        <a:p>
          <a:endParaRPr lang="en-GB"/>
        </a:p>
      </dgm:t>
    </dgm:pt>
    <dgm:pt modelId="{CBE8B0BA-D33C-4670-B61B-C0F792F394F3}">
      <dgm:prSet phldrT="[Text]" custT="1"/>
      <dgm:spPr>
        <a:solidFill>
          <a:schemeClr val="bg1">
            <a:lumMod val="75000"/>
          </a:schemeClr>
        </a:solidFill>
      </dgm:spPr>
      <dgm:t>
        <a:bodyPr/>
        <a:lstStyle/>
        <a:p>
          <a:pPr algn="l"/>
          <a:r>
            <a:rPr lang="en-GB" sz="1400" b="1" dirty="0">
              <a:solidFill>
                <a:schemeClr val="tx1"/>
              </a:solidFill>
              <a:latin typeface="Arial" panose="020B0604020202020204" pitchFamily="34" charset="0"/>
              <a:cs typeface="Arial" panose="020B0604020202020204" pitchFamily="34" charset="0"/>
            </a:rPr>
            <a:t>           Unhappy with how the disclosure was managed?</a:t>
          </a:r>
        </a:p>
        <a:p>
          <a:pPr algn="l"/>
          <a:r>
            <a:rPr lang="en-GB" sz="1400" b="1" dirty="0">
              <a:solidFill>
                <a:schemeClr val="tx1"/>
              </a:solidFill>
              <a:latin typeface="Arial" panose="020B0604020202020204" pitchFamily="34" charset="0"/>
              <a:cs typeface="Arial" panose="020B0604020202020204" pitchFamily="34" charset="0"/>
            </a:rPr>
            <a:t>           Then contact the CEO (Mags) or Lead Trustee (David)</a:t>
          </a:r>
        </a:p>
        <a:p>
          <a:pPr algn="l"/>
          <a:r>
            <a:rPr lang="en-GB" sz="1400" b="1" dirty="0">
              <a:solidFill>
                <a:schemeClr val="tx1"/>
              </a:solidFill>
              <a:latin typeface="Arial" panose="020B0604020202020204" pitchFamily="34" charset="0"/>
              <a:cs typeface="Arial" panose="020B0604020202020204" pitchFamily="34" charset="0"/>
            </a:rPr>
            <a:t>           for Safeguarding. See THH Safeguarding Policy.</a:t>
          </a:r>
          <a:endParaRPr lang="en-US" sz="1400" b="1" dirty="0">
            <a:solidFill>
              <a:schemeClr val="tx1"/>
            </a:solidFill>
            <a:latin typeface="Arial" panose="020B0604020202020204" pitchFamily="34" charset="0"/>
            <a:ea typeface="Arial" charset="0"/>
            <a:cs typeface="Arial" panose="020B0604020202020204" pitchFamily="34" charset="0"/>
          </a:endParaRPr>
        </a:p>
      </dgm:t>
    </dgm:pt>
    <dgm:pt modelId="{E5B19AEC-9C2F-40BD-AA32-8EB8495AE1EF}" type="sib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8088DBE7-3790-46B4-ADA6-5DF261A440D5}" type="par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5F522EC4-639B-DF44-83C2-A8C9F77D42B8}" type="pres">
      <dgm:prSet presAssocID="{9C5BD959-F282-4B17-AA1A-B754F2A20070}" presName="linearFlow" presStyleCnt="0">
        <dgm:presLayoutVars>
          <dgm:dir/>
          <dgm:resizeHandles val="exact"/>
        </dgm:presLayoutVars>
      </dgm:prSet>
      <dgm:spPr/>
    </dgm:pt>
    <dgm:pt modelId="{18A32DAC-B57C-DC4A-90CF-AD6DF379FD4E}" type="pres">
      <dgm:prSet presAssocID="{03B6D883-E2E6-42BE-BE8D-D5016F4A5642}" presName="composite" presStyleCnt="0"/>
      <dgm:spPr/>
    </dgm:pt>
    <dgm:pt modelId="{12A0E7DE-62A5-3F41-9406-04D0A98FE4D0}" type="pres">
      <dgm:prSet presAssocID="{03B6D883-E2E6-42BE-BE8D-D5016F4A5642}" presName="imgShp" presStyleLbl="fgImgPlace1" presStyleIdx="0" presStyleCnt="5" custLinFactX="-134748" custLinFactNeighborX="-200000" custLinFactNeighborY="-233"/>
      <dgm:spPr>
        <a:solidFill>
          <a:schemeClr val="bg1">
            <a:lumMod val="65000"/>
          </a:schemeClr>
        </a:solidFill>
      </dgm:spPr>
    </dgm:pt>
    <dgm:pt modelId="{06680060-70C3-F946-8664-DA14B2C5F229}" type="pres">
      <dgm:prSet presAssocID="{03B6D883-E2E6-42BE-BE8D-D5016F4A5642}" presName="txShp" presStyleLbl="node1" presStyleIdx="0" presStyleCnt="5" custScaleX="150376">
        <dgm:presLayoutVars>
          <dgm:bulletEnabled val="1"/>
        </dgm:presLayoutVars>
      </dgm:prSet>
      <dgm:spPr/>
    </dgm:pt>
    <dgm:pt modelId="{DA9239A5-5FE3-E748-BD1D-1786A44E1A2C}" type="pres">
      <dgm:prSet presAssocID="{AF9E9A91-CFAA-4D06-8377-0B33E1C37BE6}" presName="spacing" presStyleCnt="0"/>
      <dgm:spPr/>
    </dgm:pt>
    <dgm:pt modelId="{03379C0A-9CA1-E64C-A050-52F52D64BBC8}" type="pres">
      <dgm:prSet presAssocID="{4FF9641F-175F-8740-81B5-E24ED276B372}" presName="composite" presStyleCnt="0"/>
      <dgm:spPr/>
    </dgm:pt>
    <dgm:pt modelId="{0C047552-B886-B446-AA66-E6A43BBB1AC0}" type="pres">
      <dgm:prSet presAssocID="{4FF9641F-175F-8740-81B5-E24ED276B372}" presName="imgShp" presStyleLbl="fgImgPlace1" presStyleIdx="1" presStyleCnt="5" custLinFactX="-134521" custLinFactNeighborX="-200000" custLinFactNeighborY="-70"/>
      <dgm:spPr>
        <a:solidFill>
          <a:schemeClr val="bg1">
            <a:lumMod val="65000"/>
          </a:schemeClr>
        </a:solidFill>
      </dgm:spPr>
    </dgm:pt>
    <dgm:pt modelId="{D3AD6B8D-474A-6E4E-BD7A-D7C9F1438D3B}" type="pres">
      <dgm:prSet presAssocID="{4FF9641F-175F-8740-81B5-E24ED276B372}" presName="txShp" presStyleLbl="node1" presStyleIdx="1" presStyleCnt="5" custScaleX="150376">
        <dgm:presLayoutVars>
          <dgm:bulletEnabled val="1"/>
        </dgm:presLayoutVars>
      </dgm:prSet>
      <dgm:spPr/>
    </dgm:pt>
    <dgm:pt modelId="{B075F5B0-21A5-8B45-85D1-ECB4F5FF7523}" type="pres">
      <dgm:prSet presAssocID="{11FE0ABD-37CE-D042-8BD1-423167E70749}" presName="spacing" presStyleCnt="0"/>
      <dgm:spPr/>
    </dgm:pt>
    <dgm:pt modelId="{3B4272F1-3DB2-314A-9A8C-3AD44DEFCA3B}" type="pres">
      <dgm:prSet presAssocID="{2D58754B-BFD9-4682-A774-0F991A770964}" presName="composite" presStyleCnt="0"/>
      <dgm:spPr/>
    </dgm:pt>
    <dgm:pt modelId="{98A5FDF5-2C72-4F4A-9B7F-66BC7A8EEBEF}" type="pres">
      <dgm:prSet presAssocID="{2D58754B-BFD9-4682-A774-0F991A770964}" presName="imgShp" presStyleLbl="fgImgPlace1" presStyleIdx="2" presStyleCnt="5" custLinFactX="-131484" custLinFactNeighborX="-200000" custLinFactNeighborY="-1401"/>
      <dgm:spPr>
        <a:solidFill>
          <a:schemeClr val="bg1">
            <a:lumMod val="65000"/>
          </a:schemeClr>
        </a:solidFill>
      </dgm:spPr>
    </dgm:pt>
    <dgm:pt modelId="{07B90EDB-9468-EF4B-B503-253F09C323B3}" type="pres">
      <dgm:prSet presAssocID="{2D58754B-BFD9-4682-A774-0F991A770964}" presName="txShp" presStyleLbl="node1" presStyleIdx="2" presStyleCnt="5" custScaleX="150376">
        <dgm:presLayoutVars>
          <dgm:bulletEnabled val="1"/>
        </dgm:presLayoutVars>
      </dgm:prSet>
      <dgm:spPr/>
    </dgm:pt>
    <dgm:pt modelId="{2C5C3733-438A-694B-B7FD-B2773C457219}" type="pres">
      <dgm:prSet presAssocID="{C104FFE1-3440-4A64-9D7F-9C425E465746}" presName="spacing" presStyleCnt="0"/>
      <dgm:spPr/>
    </dgm:pt>
    <dgm:pt modelId="{F1CAE00F-CDE5-0647-B31D-8247A5889974}" type="pres">
      <dgm:prSet presAssocID="{55E1AA9F-A89E-463A-B26F-60325AECF50F}" presName="composite" presStyleCnt="0"/>
      <dgm:spPr/>
    </dgm:pt>
    <dgm:pt modelId="{73397632-C892-AF42-9441-844AA9AE3BFE}" type="pres">
      <dgm:prSet presAssocID="{55E1AA9F-A89E-463A-B26F-60325AECF50F}" presName="imgShp" presStyleLbl="fgImgPlace1" presStyleIdx="3" presStyleCnt="5" custLinFactX="-131519" custLinFactNeighborX="-200000" custLinFactNeighborY="-2794"/>
      <dgm:spPr>
        <a:solidFill>
          <a:srgbClr val="0069B3"/>
        </a:solidFill>
      </dgm:spPr>
    </dgm:pt>
    <dgm:pt modelId="{DE64042F-54CB-5C42-92D9-2F7557CF427E}" type="pres">
      <dgm:prSet presAssocID="{55E1AA9F-A89E-463A-B26F-60325AECF50F}" presName="txShp" presStyleLbl="node1" presStyleIdx="3" presStyleCnt="5" custScaleX="150376">
        <dgm:presLayoutVars>
          <dgm:bulletEnabled val="1"/>
        </dgm:presLayoutVars>
      </dgm:prSet>
      <dgm:spPr/>
    </dgm:pt>
    <dgm:pt modelId="{27FB08D2-A8A0-9F4A-8236-DC5E28325CE4}" type="pres">
      <dgm:prSet presAssocID="{56235C5F-85CF-4318-A6B1-70B2C8267E8A}" presName="spacing" presStyleCnt="0"/>
      <dgm:spPr/>
    </dgm:pt>
    <dgm:pt modelId="{2BDCF328-BE03-394A-960D-9E50268B6BEA}" type="pres">
      <dgm:prSet presAssocID="{CBE8B0BA-D33C-4670-B61B-C0F792F394F3}" presName="composite" presStyleCnt="0"/>
      <dgm:spPr/>
    </dgm:pt>
    <dgm:pt modelId="{5386C407-3BD6-CF49-B72C-A34F07824443}" type="pres">
      <dgm:prSet presAssocID="{CBE8B0BA-D33C-4670-B61B-C0F792F394F3}" presName="imgShp" presStyleLbl="fgImgPlace1" presStyleIdx="4" presStyleCnt="5" custLinFactX="-127860" custLinFactNeighborX="-200000" custLinFactNeighborY="88"/>
      <dgm:spPr>
        <a:solidFill>
          <a:srgbClr val="0069B3"/>
        </a:solidFill>
      </dgm:spPr>
    </dgm:pt>
    <dgm:pt modelId="{BD44E5F0-C863-4344-B21A-22B54C9EC42E}" type="pres">
      <dgm:prSet presAssocID="{CBE8B0BA-D33C-4670-B61B-C0F792F394F3}" presName="txShp" presStyleLbl="node1" presStyleIdx="4" presStyleCnt="5" custScaleX="150376" custScaleY="187451" custLinFactNeighborX="-2335" custLinFactNeighborY="-3901">
        <dgm:presLayoutVars>
          <dgm:bulletEnabled val="1"/>
        </dgm:presLayoutVars>
      </dgm:prSet>
      <dgm:spPr/>
    </dgm:pt>
  </dgm:ptLst>
  <dgm:cxnLst>
    <dgm:cxn modelId="{77975A01-D9C6-49D2-B5F5-79AF365F0600}" srcId="{9C5BD959-F282-4B17-AA1A-B754F2A20070}" destId="{55E1AA9F-A89E-463A-B26F-60325AECF50F}" srcOrd="3" destOrd="0" parTransId="{913F8117-8EB7-4283-A947-9FC99A898B4E}" sibTransId="{56235C5F-85CF-4318-A6B1-70B2C8267E8A}"/>
    <dgm:cxn modelId="{028D9602-0B44-9F41-8DE0-BED5243B70BB}" type="presOf" srcId="{55E1AA9F-A89E-463A-B26F-60325AECF50F}" destId="{DE64042F-54CB-5C42-92D9-2F7557CF427E}" srcOrd="0" destOrd="0" presId="urn:microsoft.com/office/officeart/2005/8/layout/vList3"/>
    <dgm:cxn modelId="{16A16E06-358F-43B7-BC40-C39CC2FC391D}" srcId="{9C5BD959-F282-4B17-AA1A-B754F2A20070}" destId="{CBE8B0BA-D33C-4670-B61B-C0F792F394F3}" srcOrd="4" destOrd="0" parTransId="{8088DBE7-3790-46B4-ADA6-5DF261A440D5}" sibTransId="{E5B19AEC-9C2F-40BD-AA32-8EB8495AE1EF}"/>
    <dgm:cxn modelId="{0EF06513-57FF-264A-A634-9727AA891393}" type="presOf" srcId="{03B6D883-E2E6-42BE-BE8D-D5016F4A5642}" destId="{06680060-70C3-F946-8664-DA14B2C5F229}" srcOrd="0" destOrd="0" presId="urn:microsoft.com/office/officeart/2005/8/layout/vList3"/>
    <dgm:cxn modelId="{54DBBA1E-DAA5-AA4D-B2DE-6C11CE6CE4EF}" srcId="{55E1AA9F-A89E-463A-B26F-60325AECF50F}" destId="{FA071F78-2760-B34D-93B6-28BA8F664B5E}" srcOrd="0" destOrd="0" parTransId="{ABF14E20-50DD-5849-BC91-7F9497B0430D}" sibTransId="{08FEEF49-0F09-BF44-9B95-02BA4CA9FA20}"/>
    <dgm:cxn modelId="{D0CFDA33-D09D-4E4E-BBDA-F557A0476597}" srcId="{9C5BD959-F282-4B17-AA1A-B754F2A20070}" destId="{2D58754B-BFD9-4682-A774-0F991A770964}" srcOrd="2" destOrd="0" parTransId="{E060E061-29FD-424A-9F68-F12ACDF34158}" sibTransId="{C104FFE1-3440-4A64-9D7F-9C425E465746}"/>
    <dgm:cxn modelId="{1474303A-A8B1-9E48-8EA9-156694D97E64}" srcId="{9C5BD959-F282-4B17-AA1A-B754F2A20070}" destId="{4FF9641F-175F-8740-81B5-E24ED276B372}" srcOrd="1" destOrd="0" parTransId="{A9436B13-AAAB-4D43-A244-5D1CFAB53F9A}" sibTransId="{11FE0ABD-37CE-D042-8BD1-423167E70749}"/>
    <dgm:cxn modelId="{9F9C1E4F-83B0-D945-802E-3FED90E5D863}" type="presOf" srcId="{FA071F78-2760-B34D-93B6-28BA8F664B5E}" destId="{DE64042F-54CB-5C42-92D9-2F7557CF427E}" srcOrd="0" destOrd="1" presId="urn:microsoft.com/office/officeart/2005/8/layout/vList3"/>
    <dgm:cxn modelId="{E965E05B-949C-784A-92FF-CC951FD11942}" type="presOf" srcId="{2D58754B-BFD9-4682-A774-0F991A770964}" destId="{07B90EDB-9468-EF4B-B503-253F09C323B3}" srcOrd="0" destOrd="0" presId="urn:microsoft.com/office/officeart/2005/8/layout/vList3"/>
    <dgm:cxn modelId="{5B5DE06D-9268-4628-81CB-A1BA096614CC}" srcId="{9C5BD959-F282-4B17-AA1A-B754F2A20070}" destId="{03B6D883-E2E6-42BE-BE8D-D5016F4A5642}" srcOrd="0" destOrd="0" parTransId="{D108F484-63D9-4555-8178-76120F598338}" sibTransId="{AF9E9A91-CFAA-4D06-8377-0B33E1C37BE6}"/>
    <dgm:cxn modelId="{DD4A2080-6217-F44D-A733-C6B932462895}" type="presOf" srcId="{65EE0915-8528-7140-AB32-227A57EA38BE}" destId="{D3AD6B8D-474A-6E4E-BD7A-D7C9F1438D3B}" srcOrd="0" destOrd="1" presId="urn:microsoft.com/office/officeart/2005/8/layout/vList3"/>
    <dgm:cxn modelId="{C9EF5C8E-DA37-3344-B402-4CCFD8BAE75F}" srcId="{4FF9641F-175F-8740-81B5-E24ED276B372}" destId="{65EE0915-8528-7140-AB32-227A57EA38BE}" srcOrd="0" destOrd="0" parTransId="{13F77A4D-F579-EE49-B9E7-DD1CAF932DE1}" sibTransId="{CB23EA84-8F9F-C14F-AD3A-13024B8E5FB8}"/>
    <dgm:cxn modelId="{69CE75C5-2ADD-C548-AB35-3F95590E4428}" type="presOf" srcId="{4FF9641F-175F-8740-81B5-E24ED276B372}" destId="{D3AD6B8D-474A-6E4E-BD7A-D7C9F1438D3B}" srcOrd="0" destOrd="0" presId="urn:microsoft.com/office/officeart/2005/8/layout/vList3"/>
    <dgm:cxn modelId="{4F4E27D8-8B2C-014F-80FD-A2AE34AB6829}" type="presOf" srcId="{9C5BD959-F282-4B17-AA1A-B754F2A20070}" destId="{5F522EC4-639B-DF44-83C2-A8C9F77D42B8}" srcOrd="0" destOrd="0" presId="urn:microsoft.com/office/officeart/2005/8/layout/vList3"/>
    <dgm:cxn modelId="{338B95F9-494D-194B-A137-AA94BAE211E0}" type="presOf" srcId="{CBE8B0BA-D33C-4670-B61B-C0F792F394F3}" destId="{BD44E5F0-C863-4344-B21A-22B54C9EC42E}" srcOrd="0" destOrd="0" presId="urn:microsoft.com/office/officeart/2005/8/layout/vList3"/>
    <dgm:cxn modelId="{301E5953-F55D-B84D-88EA-1A5FA7AFA511}" type="presParOf" srcId="{5F522EC4-639B-DF44-83C2-A8C9F77D42B8}" destId="{18A32DAC-B57C-DC4A-90CF-AD6DF379FD4E}" srcOrd="0" destOrd="0" presId="urn:microsoft.com/office/officeart/2005/8/layout/vList3"/>
    <dgm:cxn modelId="{6B25327E-E5F3-F741-9AAA-76AACBFD322A}" type="presParOf" srcId="{18A32DAC-B57C-DC4A-90CF-AD6DF379FD4E}" destId="{12A0E7DE-62A5-3F41-9406-04D0A98FE4D0}" srcOrd="0" destOrd="0" presId="urn:microsoft.com/office/officeart/2005/8/layout/vList3"/>
    <dgm:cxn modelId="{CC2459E6-6E58-8A49-82B5-16C67B8452B7}" type="presParOf" srcId="{18A32DAC-B57C-DC4A-90CF-AD6DF379FD4E}" destId="{06680060-70C3-F946-8664-DA14B2C5F229}" srcOrd="1" destOrd="0" presId="urn:microsoft.com/office/officeart/2005/8/layout/vList3"/>
    <dgm:cxn modelId="{4D52451C-B9B7-FF42-AEAA-3C471A25AE96}" type="presParOf" srcId="{5F522EC4-639B-DF44-83C2-A8C9F77D42B8}" destId="{DA9239A5-5FE3-E748-BD1D-1786A44E1A2C}" srcOrd="1" destOrd="0" presId="urn:microsoft.com/office/officeart/2005/8/layout/vList3"/>
    <dgm:cxn modelId="{6E86DF24-DEC1-E844-838B-FC7582DE3D2D}" type="presParOf" srcId="{5F522EC4-639B-DF44-83C2-A8C9F77D42B8}" destId="{03379C0A-9CA1-E64C-A050-52F52D64BBC8}" srcOrd="2" destOrd="0" presId="urn:microsoft.com/office/officeart/2005/8/layout/vList3"/>
    <dgm:cxn modelId="{4B8343B2-9113-7D46-BA98-741AB66016AE}" type="presParOf" srcId="{03379C0A-9CA1-E64C-A050-52F52D64BBC8}" destId="{0C047552-B886-B446-AA66-E6A43BBB1AC0}" srcOrd="0" destOrd="0" presId="urn:microsoft.com/office/officeart/2005/8/layout/vList3"/>
    <dgm:cxn modelId="{200D3B39-A8A7-EC47-A51B-1F01FAFFBFA6}" type="presParOf" srcId="{03379C0A-9CA1-E64C-A050-52F52D64BBC8}" destId="{D3AD6B8D-474A-6E4E-BD7A-D7C9F1438D3B}" srcOrd="1" destOrd="0" presId="urn:microsoft.com/office/officeart/2005/8/layout/vList3"/>
    <dgm:cxn modelId="{BE5F898F-5E7C-2740-A849-01060450C32B}" type="presParOf" srcId="{5F522EC4-639B-DF44-83C2-A8C9F77D42B8}" destId="{B075F5B0-21A5-8B45-85D1-ECB4F5FF7523}" srcOrd="3" destOrd="0" presId="urn:microsoft.com/office/officeart/2005/8/layout/vList3"/>
    <dgm:cxn modelId="{F1840D55-49A5-704D-BC6F-1349FF65BD0C}" type="presParOf" srcId="{5F522EC4-639B-DF44-83C2-A8C9F77D42B8}" destId="{3B4272F1-3DB2-314A-9A8C-3AD44DEFCA3B}" srcOrd="4" destOrd="0" presId="urn:microsoft.com/office/officeart/2005/8/layout/vList3"/>
    <dgm:cxn modelId="{D0CED50B-2A90-934D-8625-02A7D51C22C0}" type="presParOf" srcId="{3B4272F1-3DB2-314A-9A8C-3AD44DEFCA3B}" destId="{98A5FDF5-2C72-4F4A-9B7F-66BC7A8EEBEF}" srcOrd="0" destOrd="0" presId="urn:microsoft.com/office/officeart/2005/8/layout/vList3"/>
    <dgm:cxn modelId="{E43F0D09-A3A5-0C4F-A8B4-796D4DE2ACF8}" type="presParOf" srcId="{3B4272F1-3DB2-314A-9A8C-3AD44DEFCA3B}" destId="{07B90EDB-9468-EF4B-B503-253F09C323B3}" srcOrd="1" destOrd="0" presId="urn:microsoft.com/office/officeart/2005/8/layout/vList3"/>
    <dgm:cxn modelId="{51CF4970-AD73-1649-AEDA-6DF1DC0F5F0E}" type="presParOf" srcId="{5F522EC4-639B-DF44-83C2-A8C9F77D42B8}" destId="{2C5C3733-438A-694B-B7FD-B2773C457219}" srcOrd="5" destOrd="0" presId="urn:microsoft.com/office/officeart/2005/8/layout/vList3"/>
    <dgm:cxn modelId="{72194212-7086-3046-9AF6-A28F6398BC3E}" type="presParOf" srcId="{5F522EC4-639B-DF44-83C2-A8C9F77D42B8}" destId="{F1CAE00F-CDE5-0647-B31D-8247A5889974}" srcOrd="6" destOrd="0" presId="urn:microsoft.com/office/officeart/2005/8/layout/vList3"/>
    <dgm:cxn modelId="{0C85FE48-27EC-7346-8CF4-329367C8F526}" type="presParOf" srcId="{F1CAE00F-CDE5-0647-B31D-8247A5889974}" destId="{73397632-C892-AF42-9441-844AA9AE3BFE}" srcOrd="0" destOrd="0" presId="urn:microsoft.com/office/officeart/2005/8/layout/vList3"/>
    <dgm:cxn modelId="{E75AB418-87D1-3D4D-8A7B-78B94CA86E5C}" type="presParOf" srcId="{F1CAE00F-CDE5-0647-B31D-8247A5889974}" destId="{DE64042F-54CB-5C42-92D9-2F7557CF427E}" srcOrd="1" destOrd="0" presId="urn:microsoft.com/office/officeart/2005/8/layout/vList3"/>
    <dgm:cxn modelId="{536FC8EB-57BE-7042-811B-970C78A4407F}" type="presParOf" srcId="{5F522EC4-639B-DF44-83C2-A8C9F77D42B8}" destId="{27FB08D2-A8A0-9F4A-8236-DC5E28325CE4}" srcOrd="7" destOrd="0" presId="urn:microsoft.com/office/officeart/2005/8/layout/vList3"/>
    <dgm:cxn modelId="{47860CE6-4009-EE4C-95E2-A1D617BE0E05}" type="presParOf" srcId="{5F522EC4-639B-DF44-83C2-A8C9F77D42B8}" destId="{2BDCF328-BE03-394A-960D-9E50268B6BEA}" srcOrd="8" destOrd="0" presId="urn:microsoft.com/office/officeart/2005/8/layout/vList3"/>
    <dgm:cxn modelId="{73538F2F-3B53-E24F-B979-64CF1FD7BE09}" type="presParOf" srcId="{2BDCF328-BE03-394A-960D-9E50268B6BEA}" destId="{5386C407-3BD6-CF49-B72C-A34F07824443}" srcOrd="0" destOrd="0" presId="urn:microsoft.com/office/officeart/2005/8/layout/vList3"/>
    <dgm:cxn modelId="{4F6AE539-78FB-294B-A70A-310637110FF1}" type="presParOf" srcId="{2BDCF328-BE03-394A-960D-9E50268B6BEA}" destId="{BD44E5F0-C863-4344-B21A-22B54C9EC4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5BD959-F282-4B17-AA1A-B754F2A20070}" type="doc">
      <dgm:prSet loTypeId="urn:microsoft.com/office/officeart/2005/8/layout/balance1" loCatId="list" qsTypeId="urn:microsoft.com/office/officeart/2005/8/quickstyle/simple1" qsCatId="simple" csTypeId="urn:microsoft.com/office/officeart/2005/8/colors/accent1_4" csCatId="accent1" phldr="1"/>
      <dgm:spPr/>
      <dgm:t>
        <a:bodyPr/>
        <a:lstStyle/>
        <a:p>
          <a:endParaRPr lang="en-US"/>
        </a:p>
      </dgm:t>
    </dgm:pt>
    <dgm:pt modelId="{03B6D883-E2E6-42BE-BE8D-D5016F4A5642}">
      <dgm:prSet phldrT="[Text]" phldr="0" custT="1"/>
      <dgm:spPr/>
      <dgm:t>
        <a:bodyPr/>
        <a:lstStyle/>
        <a:p>
          <a:pPr algn="ctr" rtl="0"/>
          <a:r>
            <a:rPr lang="en-US" sz="1800" baseline="0" dirty="0">
              <a:latin typeface="Arial" panose="020B0604020202020204" pitchFamily="34" charset="0"/>
              <a:ea typeface="Arial" charset="0"/>
              <a:cs typeface="Arial" panose="020B0604020202020204" pitchFamily="34" charset="0"/>
            </a:rPr>
            <a:t>G</a:t>
          </a:r>
          <a:r>
            <a:rPr lang="en-GB" sz="1800" b="1" dirty="0" err="1">
              <a:latin typeface="Arial" panose="020B0604020202020204" pitchFamily="34" charset="0"/>
              <a:cs typeface="Arial" panose="020B0604020202020204" pitchFamily="34" charset="0"/>
            </a:rPr>
            <a:t>enuine</a:t>
          </a:r>
          <a:r>
            <a:rPr lang="en-GB" sz="1800" b="1" dirty="0">
              <a:latin typeface="Arial" panose="020B0604020202020204" pitchFamily="34" charset="0"/>
              <a:cs typeface="Arial" panose="020B0604020202020204" pitchFamily="34" charset="0"/>
            </a:rPr>
            <a:t> concerns </a:t>
          </a:r>
        </a:p>
        <a:p>
          <a:pPr algn="ctr" rtl="0"/>
          <a:r>
            <a:rPr lang="en-GB" sz="1800" b="1" dirty="0">
              <a:latin typeface="Arial" panose="020B0604020202020204" pitchFamily="34" charset="0"/>
              <a:cs typeface="Arial" panose="020B0604020202020204" pitchFamily="34" charset="0"/>
            </a:rPr>
            <a:t>about malpractice</a:t>
          </a:r>
          <a:endParaRPr lang="en-US" sz="1800" b="1" dirty="0">
            <a:latin typeface="Arial" panose="020B0604020202020204" pitchFamily="34" charset="0"/>
            <a:ea typeface="Arial" charset="0"/>
            <a:cs typeface="Arial" panose="020B0604020202020204" pitchFamily="34" charset="0"/>
          </a:endParaRPr>
        </a:p>
      </dgm:t>
    </dgm:pt>
    <dgm:pt modelId="{D108F484-63D9-4555-8178-76120F598338}" type="par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AF9E9A91-CFAA-4D06-8377-0B33E1C37BE6}" type="sib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4FF9641F-175F-8740-81B5-E24ED276B372}">
      <dgm:prSet custT="1"/>
      <dgm:spPr/>
      <dgm:t>
        <a:bodyPr/>
        <a:lstStyle/>
        <a:p>
          <a:pPr algn="ctr"/>
          <a:r>
            <a:rPr lang="en-GB" sz="1800" b="1" dirty="0">
              <a:solidFill>
                <a:schemeClr val="tx1"/>
              </a:solidFill>
              <a:latin typeface="Arial" panose="020B0604020202020204" pitchFamily="34" charset="0"/>
              <a:cs typeface="Arial" panose="020B0604020202020204" pitchFamily="34" charset="0"/>
            </a:rPr>
            <a:t>Uninformed or nasty allegations causing serious difficulties for innocent individuals.</a:t>
          </a:r>
        </a:p>
      </dgm:t>
    </dgm:pt>
    <dgm:pt modelId="{A9436B13-AAAB-4D43-A244-5D1CFAB53F9A}" type="par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11FE0ABD-37CE-D042-8BD1-423167E70749}" type="sib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E6823D2A-306B-EE46-8EBB-C21575513488}" type="pres">
      <dgm:prSet presAssocID="{9C5BD959-F282-4B17-AA1A-B754F2A20070}" presName="outerComposite" presStyleCnt="0">
        <dgm:presLayoutVars>
          <dgm:chMax val="2"/>
          <dgm:animLvl val="lvl"/>
          <dgm:resizeHandles val="exact"/>
        </dgm:presLayoutVars>
      </dgm:prSet>
      <dgm:spPr/>
    </dgm:pt>
    <dgm:pt modelId="{B3B7484D-0867-4145-A8A3-3078532C5011}" type="pres">
      <dgm:prSet presAssocID="{9C5BD959-F282-4B17-AA1A-B754F2A20070}" presName="dummyMaxCanvas" presStyleCnt="0"/>
      <dgm:spPr/>
    </dgm:pt>
    <dgm:pt modelId="{FB9D8BC0-C89E-5945-83F4-7073DE42A203}" type="pres">
      <dgm:prSet presAssocID="{9C5BD959-F282-4B17-AA1A-B754F2A20070}" presName="parentComposite" presStyleCnt="0"/>
      <dgm:spPr/>
    </dgm:pt>
    <dgm:pt modelId="{F43C66D9-E885-F24A-A6DA-56BC44C22F0B}" type="pres">
      <dgm:prSet presAssocID="{9C5BD959-F282-4B17-AA1A-B754F2A20070}" presName="parent1" presStyleLbl="alignAccFollowNode1" presStyleIdx="0" presStyleCnt="4" custScaleX="282473" custScaleY="278838" custLinFactX="-15913" custLinFactY="66886" custLinFactNeighborX="-100000" custLinFactNeighborY="100000">
        <dgm:presLayoutVars>
          <dgm:chMax val="4"/>
        </dgm:presLayoutVars>
      </dgm:prSet>
      <dgm:spPr/>
    </dgm:pt>
    <dgm:pt modelId="{9CE7C8DE-2E41-D141-9BF7-AF778474E95E}" type="pres">
      <dgm:prSet presAssocID="{9C5BD959-F282-4B17-AA1A-B754F2A20070}" presName="parent2" presStyleLbl="alignAccFollowNode1" presStyleIdx="1" presStyleCnt="4" custScaleX="281791" custScaleY="270298" custLinFactX="4735" custLinFactY="66885" custLinFactNeighborX="100000" custLinFactNeighborY="100000">
        <dgm:presLayoutVars>
          <dgm:chMax val="4"/>
        </dgm:presLayoutVars>
      </dgm:prSet>
      <dgm:spPr/>
    </dgm:pt>
    <dgm:pt modelId="{F37EC808-BA08-FD49-B199-4F491B8073B6}" type="pres">
      <dgm:prSet presAssocID="{9C5BD959-F282-4B17-AA1A-B754F2A20070}" presName="childrenComposite" presStyleCnt="0"/>
      <dgm:spPr/>
    </dgm:pt>
    <dgm:pt modelId="{35B626F0-2A7E-974C-A3D3-2086BAB6A627}" type="pres">
      <dgm:prSet presAssocID="{9C5BD959-F282-4B17-AA1A-B754F2A20070}" presName="dummyMaxCanvas_ChildArea" presStyleCnt="0"/>
      <dgm:spPr/>
    </dgm:pt>
    <dgm:pt modelId="{DCAF56FB-FE96-5748-90FE-8FF2F42E1CE6}" type="pres">
      <dgm:prSet presAssocID="{9C5BD959-F282-4B17-AA1A-B754F2A20070}" presName="fulcrum" presStyleLbl="alignAccFollowNode1" presStyleIdx="2" presStyleCnt="4"/>
      <dgm:spPr/>
    </dgm:pt>
    <dgm:pt modelId="{DCF4A722-7D10-A243-B4ED-5FDA1696A0D1}" type="pres">
      <dgm:prSet presAssocID="{9C5BD959-F282-4B17-AA1A-B754F2A20070}" presName="balance_00" presStyleLbl="alignAccFollowNode1" presStyleIdx="3" presStyleCnt="4" custScaleX="190434" custScaleY="127221">
        <dgm:presLayoutVars>
          <dgm:bulletEnabled val="1"/>
        </dgm:presLayoutVars>
      </dgm:prSet>
      <dgm:spPr/>
    </dgm:pt>
  </dgm:ptLst>
  <dgm:cxnLst>
    <dgm:cxn modelId="{03698F37-B073-E247-8DBF-3DF394F7AAF7}" type="presOf" srcId="{9C5BD959-F282-4B17-AA1A-B754F2A20070}" destId="{E6823D2A-306B-EE46-8EBB-C21575513488}" srcOrd="0" destOrd="0" presId="urn:microsoft.com/office/officeart/2005/8/layout/balance1"/>
    <dgm:cxn modelId="{1474303A-A8B1-9E48-8EA9-156694D97E64}" srcId="{9C5BD959-F282-4B17-AA1A-B754F2A20070}" destId="{4FF9641F-175F-8740-81B5-E24ED276B372}" srcOrd="1" destOrd="0" parTransId="{A9436B13-AAAB-4D43-A244-5D1CFAB53F9A}" sibTransId="{11FE0ABD-37CE-D042-8BD1-423167E70749}"/>
    <dgm:cxn modelId="{5B5DE06D-9268-4628-81CB-A1BA096614CC}" srcId="{9C5BD959-F282-4B17-AA1A-B754F2A20070}" destId="{03B6D883-E2E6-42BE-BE8D-D5016F4A5642}" srcOrd="0" destOrd="0" parTransId="{D108F484-63D9-4555-8178-76120F598338}" sibTransId="{AF9E9A91-CFAA-4D06-8377-0B33E1C37BE6}"/>
    <dgm:cxn modelId="{DC87F5CF-E2D1-0142-81BF-323497A732F7}" type="presOf" srcId="{03B6D883-E2E6-42BE-BE8D-D5016F4A5642}" destId="{F43C66D9-E885-F24A-A6DA-56BC44C22F0B}" srcOrd="0" destOrd="0" presId="urn:microsoft.com/office/officeart/2005/8/layout/balance1"/>
    <dgm:cxn modelId="{9BD3C9EB-0EB0-C44E-9E5F-64070F868161}" type="presOf" srcId="{4FF9641F-175F-8740-81B5-E24ED276B372}" destId="{9CE7C8DE-2E41-D141-9BF7-AF778474E95E}" srcOrd="0" destOrd="0" presId="urn:microsoft.com/office/officeart/2005/8/layout/balance1"/>
    <dgm:cxn modelId="{9E38C84C-3D6B-634A-AA1D-600E3465DA5A}" type="presParOf" srcId="{E6823D2A-306B-EE46-8EBB-C21575513488}" destId="{B3B7484D-0867-4145-A8A3-3078532C5011}" srcOrd="0" destOrd="0" presId="urn:microsoft.com/office/officeart/2005/8/layout/balance1"/>
    <dgm:cxn modelId="{F3A66A4A-FAE0-7944-B5AA-5E4ED8DC6BAD}" type="presParOf" srcId="{E6823D2A-306B-EE46-8EBB-C21575513488}" destId="{FB9D8BC0-C89E-5945-83F4-7073DE42A203}" srcOrd="1" destOrd="0" presId="urn:microsoft.com/office/officeart/2005/8/layout/balance1"/>
    <dgm:cxn modelId="{F4E6A3EC-F14D-2A4B-B265-F17F5B39C373}" type="presParOf" srcId="{FB9D8BC0-C89E-5945-83F4-7073DE42A203}" destId="{F43C66D9-E885-F24A-A6DA-56BC44C22F0B}" srcOrd="0" destOrd="0" presId="urn:microsoft.com/office/officeart/2005/8/layout/balance1"/>
    <dgm:cxn modelId="{935E5753-C387-234E-99B7-5169A792F0EE}" type="presParOf" srcId="{FB9D8BC0-C89E-5945-83F4-7073DE42A203}" destId="{9CE7C8DE-2E41-D141-9BF7-AF778474E95E}" srcOrd="1" destOrd="0" presId="urn:microsoft.com/office/officeart/2005/8/layout/balance1"/>
    <dgm:cxn modelId="{9071FBC3-1E31-4543-B86D-0D18215E594C}" type="presParOf" srcId="{E6823D2A-306B-EE46-8EBB-C21575513488}" destId="{F37EC808-BA08-FD49-B199-4F491B8073B6}" srcOrd="2" destOrd="0" presId="urn:microsoft.com/office/officeart/2005/8/layout/balance1"/>
    <dgm:cxn modelId="{A5A092BB-335E-A941-BD12-F6D16444AB64}" type="presParOf" srcId="{F37EC808-BA08-FD49-B199-4F491B8073B6}" destId="{35B626F0-2A7E-974C-A3D3-2086BAB6A627}" srcOrd="0" destOrd="0" presId="urn:microsoft.com/office/officeart/2005/8/layout/balance1"/>
    <dgm:cxn modelId="{EEC4B7B9-B3A8-3B40-8D32-9F321DCC57E2}" type="presParOf" srcId="{F37EC808-BA08-FD49-B199-4F491B8073B6}" destId="{DCAF56FB-FE96-5748-90FE-8FF2F42E1CE6}" srcOrd="1" destOrd="0" presId="urn:microsoft.com/office/officeart/2005/8/layout/balance1"/>
    <dgm:cxn modelId="{2FA09C1E-C1BC-1C4B-864A-0ECB82EC296F}" type="presParOf" srcId="{F37EC808-BA08-FD49-B199-4F491B8073B6}" destId="{DCF4A722-7D10-A243-B4ED-5FDA1696A0D1}" srcOrd="2"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buNone/>
          </a:pPr>
          <a:r>
            <a:rPr lang="en-GB" sz="2200" b="0" dirty="0">
              <a:effectLst/>
              <a:latin typeface="Arial" panose="020B0604020202020204" pitchFamily="34" charset="0"/>
              <a:ea typeface="Aptos" panose="020B0004020202020204" pitchFamily="34" charset="0"/>
              <a:cs typeface="Times New Roman" panose="02020603050405020304" pitchFamily="18" charset="0"/>
            </a:rPr>
            <a:t>Adults have a right to make their own choices in relation to their well-being and personal safety. Even if a person may follow a course of action or behaviour which may expose them to harm, or leave them in a situation of abuse, where they have mental capacity and choose to do so, then this should be respected.</a:t>
          </a:r>
        </a:p>
        <a:p>
          <a:pPr algn="l">
            <a:lnSpc>
              <a:spcPct val="100000"/>
            </a:lnSpc>
            <a:spcAft>
              <a:spcPts val="600"/>
            </a:spcAft>
            <a:buNone/>
          </a:pPr>
          <a:endParaRPr lang="en-GB" sz="2200" b="0" dirty="0">
            <a:effectLst/>
            <a:latin typeface="Arial" panose="020B0604020202020204" pitchFamily="34" charset="0"/>
            <a:ea typeface="Aptos" panose="020B0004020202020204" pitchFamily="34" charset="0"/>
            <a:cs typeface="Times New Roman" panose="02020603050405020304" pitchFamily="18" charset="0"/>
          </a:endParaRPr>
        </a:p>
        <a:p>
          <a:pPr algn="l">
            <a:lnSpc>
              <a:spcPct val="100000"/>
            </a:lnSpc>
            <a:spcAft>
              <a:spcPts val="600"/>
            </a:spcAft>
            <a:buNone/>
          </a:pPr>
          <a:r>
            <a:rPr lang="en-GB" sz="2200" dirty="0">
              <a:effectLst/>
              <a:latin typeface="Arial" panose="020B0604020202020204" pitchFamily="34" charset="0"/>
              <a:ea typeface="Aptos" panose="020B0004020202020204" pitchFamily="34" charset="0"/>
              <a:cs typeface="Times New Roman" panose="02020603050405020304" pitchFamily="18" charset="0"/>
            </a:rPr>
            <a:t>When faced with a situation where an adult at risk doesn’t want help, assessing mental capacity is largely within the remit of either health or social care professionals.</a:t>
          </a:r>
          <a:endParaRPr lang="en-GB" sz="2200" b="0" i="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1" custScaleX="277778" custScaleY="100098" custLinFactNeighborX="-136" custLinFactNeighborY="-10058">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buNone/>
          </a:pPr>
          <a:r>
            <a:rPr lang="en-GB" sz="2200" b="0" i="0" dirty="0"/>
            <a:t>Case study illustrations/ Discussion</a:t>
          </a:r>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1" custScaleX="277778" custScaleY="100098" custLinFactNeighborX="-136" custLinFactNeighborY="-10058">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chemeClr val="bg1">
            <a:lumMod val="75000"/>
          </a:schemeClr>
        </a:solidFill>
      </dgm:spPr>
      <dgm:t>
        <a:bodyPr/>
        <a:lstStyle/>
        <a:p>
          <a:pPr rtl="0"/>
          <a:r>
            <a:rPr lang="en-US" sz="1600" b="1" dirty="0">
              <a:latin typeface="Arial" panose="020B0604020202020204" pitchFamily="34" charset="0"/>
              <a:ea typeface="Arial" charset="0"/>
              <a:cs typeface="Arial" panose="020B0604020202020204" pitchFamily="34" charset="0"/>
            </a:rPr>
            <a:t>Recognise</a:t>
          </a:r>
          <a:r>
            <a:rPr lang="en-US" sz="1500" dirty="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chemeClr val="bg1">
            <a:lumMod val="75000"/>
          </a:schemeClr>
        </a:solidFill>
      </dgm:spPr>
      <dgm:t>
        <a:bodyPr/>
        <a:lstStyle/>
        <a:p>
          <a:pPr rtl="0"/>
          <a:r>
            <a:rPr lang="en-US" sz="1600" b="1" dirty="0">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chemeClr val="bg1">
            <a:lumMod val="75000"/>
          </a:schemeClr>
        </a:solidFill>
      </dgm:spPr>
      <dgm:t>
        <a:bodyPr/>
        <a:lstStyle/>
        <a:p>
          <a:r>
            <a:rPr lang="en-US" sz="1600" b="1" dirty="0">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chemeClr val="bg1">
            <a:lumMod val="75000"/>
          </a:schemeClr>
        </a:solidFill>
      </dgm:spPr>
      <dgm:t>
        <a:bodyPr/>
        <a:lstStyle/>
        <a:p>
          <a:r>
            <a:rPr lang="en-US" sz="1600" b="1" dirty="0">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rgbClr val="0069B3"/>
        </a:solidFill>
      </dgm:spPr>
      <dgm:t>
        <a:bodyPr/>
        <a:lstStyle/>
        <a:p>
          <a:r>
            <a:rPr lang="en-US" sz="1600" b="1" dirty="0">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chemeClr val="bg1">
            <a:lumMod val="75000"/>
          </a:schemeClr>
        </a:solidFill>
      </dgm:spPr>
      <dgm:t>
        <a:bodyPr/>
        <a:lstStyle/>
        <a:p>
          <a:pPr rtl="0"/>
          <a:r>
            <a:rPr lang="en-US" sz="1600" b="1" dirty="0">
              <a:latin typeface="Arial" panose="020B0604020202020204" pitchFamily="34" charset="0"/>
              <a:ea typeface="Arial" charset="0"/>
              <a:cs typeface="Arial" panose="020B0604020202020204" pitchFamily="34" charset="0"/>
            </a:rPr>
            <a:t>Recognise</a:t>
          </a:r>
          <a:r>
            <a:rPr lang="en-US" sz="1500" dirty="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rgbClr val="0069B3"/>
        </a:solidFill>
      </dgm:spPr>
      <dgm:t>
        <a:bodyPr/>
        <a:lstStyle/>
        <a:p>
          <a:pPr rtl="0"/>
          <a:r>
            <a:rPr lang="en-US" sz="1600" b="1" dirty="0">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rgbClr val="0070C0"/>
        </a:solidFill>
      </dgm:spPr>
      <dgm:t>
        <a:bodyPr/>
        <a:lstStyle/>
        <a:p>
          <a:r>
            <a:rPr lang="en-US" sz="1600" b="1" dirty="0">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rgbClr val="0070C0"/>
        </a:solidFill>
      </dgm:spPr>
      <dgm:t>
        <a:bodyPr/>
        <a:lstStyle/>
        <a:p>
          <a:r>
            <a:rPr lang="en-US" sz="1600" b="1" dirty="0">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chemeClr val="bg1">
            <a:lumMod val="75000"/>
          </a:schemeClr>
        </a:solidFill>
      </dgm:spPr>
      <dgm:t>
        <a:bodyPr/>
        <a:lstStyle/>
        <a:p>
          <a:r>
            <a:rPr lang="en-US" sz="1600" b="1" dirty="0">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5BD959-F282-4B17-AA1A-B754F2A2007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rtl="0"/>
          <a:r>
            <a:rPr lang="en-US" sz="1600" b="1" dirty="0">
              <a:latin typeface="Arial" charset="0"/>
              <a:ea typeface="Arial" charset="0"/>
              <a:cs typeface="Arial" charset="0"/>
            </a:rPr>
            <a:t>Safeguarding Vulnerable Adults</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968DAD5A-29AB-4A26-BB08-DFA871BCD16D}">
      <dgm:prSet phldrT="[Text]" phldr="0" custT="1"/>
      <dgm:spPr>
        <a:solidFill>
          <a:schemeClr val="bg1">
            <a:lumMod val="75000"/>
            <a:alpha val="90000"/>
          </a:schemeClr>
        </a:solidFill>
      </dgm:spPr>
      <dgm:t>
        <a:bodyPr/>
        <a:lstStyle/>
        <a:p>
          <a:pPr rtl="0"/>
          <a:r>
            <a:rPr lang="en-US" sz="1300" b="1" dirty="0">
              <a:latin typeface="Arial" charset="0"/>
              <a:ea typeface="Arial" charset="0"/>
              <a:cs typeface="Arial" charset="0"/>
            </a:rPr>
            <a:t>This is the main THH Policy that must be read as part of any induction.</a:t>
          </a:r>
          <a:endParaRPr lang="en-US" sz="1200" b="1" baseline="0" dirty="0">
            <a:latin typeface="Calibri Light" panose="020F0302020204030204"/>
          </a:endParaRPr>
        </a:p>
      </dgm:t>
    </dgm:pt>
    <dgm:pt modelId="{122F937E-0551-4FAF-8E5D-46A65BE2D772}" type="parTrans" cxnId="{48B8D7DA-9BCC-4849-A188-7CB427F117BB}">
      <dgm:prSet/>
      <dgm:spPr/>
      <dgm:t>
        <a:bodyPr/>
        <a:lstStyle/>
        <a:p>
          <a:endParaRPr lang="en-US"/>
        </a:p>
      </dgm:t>
    </dgm:pt>
    <dgm:pt modelId="{718E239A-8FFA-4D2B-88BE-4B1DE3514440}" type="sibTrans" cxnId="{48B8D7DA-9BCC-4849-A188-7CB427F117BB}">
      <dgm:prSet/>
      <dgm:spPr/>
      <dgm:t>
        <a:bodyPr/>
        <a:lstStyle/>
        <a:p>
          <a:endParaRPr lang="en-US"/>
        </a:p>
      </dgm:t>
    </dgm:pt>
    <dgm:pt modelId="{2D58754B-BFD9-4682-A774-0F991A770964}">
      <dgm:prSet phldrT="[Text]" custT="1"/>
      <dgm:spPr>
        <a:solidFill>
          <a:srgbClr val="0069B3"/>
        </a:solidFill>
      </dgm:spPr>
      <dgm:t>
        <a:bodyPr/>
        <a:lstStyle/>
        <a:p>
          <a:pPr rtl="0"/>
          <a:r>
            <a:rPr lang="en-US" sz="1600" b="1" dirty="0">
              <a:latin typeface="Arial" charset="0"/>
              <a:ea typeface="Arial" charset="0"/>
              <a:cs typeface="Arial" charset="0"/>
            </a:rPr>
            <a:t>Drug, Alcohol &amp; Substance Misuse Workplace</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06C0DD75-23E5-4F8C-B205-50FC047F6BB8}">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None allowed on site. Some</a:t>
          </a:r>
          <a:r>
            <a:rPr lang="en-US" sz="1300" b="1" i="0" u="none" baseline="0" dirty="0">
              <a:latin typeface="Arial" charset="0"/>
              <a:ea typeface="Arial" charset="0"/>
              <a:cs typeface="Arial" charset="0"/>
            </a:rPr>
            <a:t> SUs supported on withdrawal.</a:t>
          </a:r>
          <a:endParaRPr lang="en-US" sz="1300" b="1" dirty="0">
            <a:latin typeface="Arial" charset="0"/>
            <a:ea typeface="Arial" charset="0"/>
            <a:cs typeface="Arial" charset="0"/>
          </a:endParaRPr>
        </a:p>
      </dgm:t>
    </dgm:pt>
    <dgm:pt modelId="{3DA22EDB-EAA3-44EC-B731-BFC579AAC773}" type="parTrans" cxnId="{DB899FEA-ECF8-4A1C-AD01-3E53C78889D4}">
      <dgm:prSet/>
      <dgm:spPr/>
      <dgm:t>
        <a:bodyPr/>
        <a:lstStyle/>
        <a:p>
          <a:endParaRPr lang="en-US"/>
        </a:p>
      </dgm:t>
    </dgm:pt>
    <dgm:pt modelId="{8F0AF489-4688-44DD-8F3E-F52E1F0C797D}" type="sibTrans" cxnId="{DB899FEA-ECF8-4A1C-AD01-3E53C78889D4}">
      <dgm:prSet/>
      <dgm:spPr/>
      <dgm:t>
        <a:bodyPr/>
        <a:lstStyle/>
        <a:p>
          <a:endParaRPr lang="en-US"/>
        </a:p>
      </dgm:t>
    </dgm:pt>
    <dgm:pt modelId="{55E1AA9F-A89E-463A-B26F-60325AECF50F}">
      <dgm:prSet phldrT="[Text]" phldr="0" custT="1"/>
      <dgm:spPr>
        <a:solidFill>
          <a:srgbClr val="0069B3"/>
        </a:solidFill>
      </dgm:spPr>
      <dgm:t>
        <a:bodyPr/>
        <a:lstStyle/>
        <a:p>
          <a:r>
            <a:rPr lang="en-GB" sz="1600" b="1" dirty="0">
              <a:latin typeface="Arial" charset="0"/>
              <a:ea typeface="Arial" charset="0"/>
              <a:cs typeface="Arial" charset="0"/>
            </a:rPr>
            <a:t>Acceptable</a:t>
          </a:r>
          <a:r>
            <a:rPr lang="en-GB" sz="1600" b="1" baseline="0" dirty="0">
              <a:latin typeface="Arial" charset="0"/>
              <a:ea typeface="Arial" charset="0"/>
              <a:cs typeface="Arial" charset="0"/>
            </a:rPr>
            <a:t> Service User Behaviour</a:t>
          </a:r>
          <a:endParaRPr lang="en-US" sz="1600" b="1" dirty="0">
            <a:latin typeface="Arial" charset="0"/>
            <a:ea typeface="Arial" charset="0"/>
            <a:cs typeface="Arial" charset="0"/>
          </a:endParaRP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House Rules are up on the wall.</a:t>
          </a:r>
          <a:r>
            <a:rPr lang="en-US" sz="1300" b="1" i="0" u="none" baseline="0" dirty="0">
              <a:latin typeface="Arial" charset="0"/>
              <a:ea typeface="Arial" charset="0"/>
              <a:cs typeface="Arial" charset="0"/>
            </a:rPr>
            <a:t> Call staff to reinforce.</a:t>
          </a:r>
          <a:endParaRPr lang="en-US" sz="1300" b="1" dirty="0">
            <a:latin typeface="Arial" charset="0"/>
            <a:ea typeface="Arial" charset="0"/>
            <a:cs typeface="Arial" charset="0"/>
          </a:endParaRPr>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CBE8B0BA-D33C-4670-B61B-C0F792F394F3}">
      <dgm:prSet phldrT="[Text]" custT="1"/>
      <dgm:spPr>
        <a:solidFill>
          <a:srgbClr val="0069B3"/>
        </a:solidFill>
      </dgm:spPr>
      <dgm:t>
        <a:bodyPr/>
        <a:lstStyle/>
        <a:p>
          <a:r>
            <a:rPr lang="en-US" sz="1600" b="1" dirty="0">
              <a:latin typeface="Arial" charset="0"/>
              <a:ea typeface="Arial" charset="0"/>
              <a:cs typeface="Arial" charset="0"/>
            </a:rPr>
            <a:t>Bullying / Whistle blowing</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BB224A7A-42D2-4CFD-B880-2ADD7482918E}">
      <dgm:prSet phldrT="[Text]" custT="1"/>
      <dgm:spPr>
        <a:solidFill>
          <a:schemeClr val="bg1">
            <a:lumMod val="75000"/>
            <a:alpha val="90000"/>
          </a:schemeClr>
        </a:solidFill>
      </dgm:spPr>
      <dgm:t>
        <a:bodyPr/>
        <a:lstStyle/>
        <a:p>
          <a:r>
            <a:rPr lang="en-US" sz="1300" b="1" i="0" u="none" dirty="0">
              <a:latin typeface="Arial" charset="0"/>
              <a:ea typeface="Arial" charset="0"/>
              <a:cs typeface="Arial" charset="0"/>
            </a:rPr>
            <a:t>Concerns about</a:t>
          </a:r>
          <a:r>
            <a:rPr lang="en-US" sz="1300" b="1" i="0" u="none" baseline="0" dirty="0">
              <a:latin typeface="Arial" charset="0"/>
              <a:ea typeface="Arial" charset="0"/>
              <a:cs typeface="Arial" charset="0"/>
            </a:rPr>
            <a:t> malpractice </a:t>
          </a:r>
          <a:r>
            <a:rPr lang="mr-IN" sz="1300" b="1" i="0" u="none" baseline="0" dirty="0">
              <a:latin typeface="Arial" charset="0"/>
              <a:ea typeface="Arial" charset="0"/>
              <a:cs typeface="Arial" charset="0"/>
            </a:rPr>
            <a:t>–</a:t>
          </a:r>
          <a:r>
            <a:rPr lang="en-US" sz="1300" b="1" i="0" u="none" baseline="0" dirty="0">
              <a:latin typeface="Arial" charset="0"/>
              <a:ea typeface="Arial" charset="0"/>
              <a:cs typeface="Arial" charset="0"/>
            </a:rPr>
            <a:t> impact on innocent individuals.</a:t>
          </a:r>
          <a:endParaRPr lang="en-US" sz="1300" b="1" dirty="0">
            <a:latin typeface="Arial" charset="0"/>
            <a:ea typeface="Arial" charset="0"/>
            <a:cs typeface="Arial" charset="0"/>
          </a:endParaRPr>
        </a:p>
      </dgm:t>
    </dgm:pt>
    <dgm:pt modelId="{3111A7F0-3D96-4932-B52E-ED03DB11CD95}" type="parTrans" cxnId="{96BD9581-0DD5-48AB-A7DC-09374D5592A8}">
      <dgm:prSet/>
      <dgm:spPr/>
      <dgm:t>
        <a:bodyPr/>
        <a:lstStyle/>
        <a:p>
          <a:endParaRPr lang="en-US"/>
        </a:p>
      </dgm:t>
    </dgm:pt>
    <dgm:pt modelId="{D1AE582D-A7ED-4AA7-8B94-27BE6FEB1DE4}" type="sibTrans" cxnId="{96BD9581-0DD5-48AB-A7DC-09374D5592A8}">
      <dgm:prSet/>
      <dgm:spPr/>
      <dgm:t>
        <a:bodyPr/>
        <a:lstStyle/>
        <a:p>
          <a:endParaRPr lang="en-US"/>
        </a:p>
      </dgm:t>
    </dgm:pt>
    <dgm:pt modelId="{2520C070-1827-4C86-B99B-C78D0E08110F}">
      <dgm:prSet phldrT="[Text]" custT="1"/>
      <dgm:spPr>
        <a:solidFill>
          <a:srgbClr val="0069B3"/>
        </a:solidFill>
      </dgm:spPr>
      <dgm:t>
        <a:bodyPr/>
        <a:lstStyle/>
        <a:p>
          <a:r>
            <a:rPr lang="en-US" sz="1600" b="1" dirty="0">
              <a:latin typeface="Arial" charset="0"/>
              <a:ea typeface="Arial" charset="0"/>
              <a:cs typeface="Arial" charset="0"/>
            </a:rPr>
            <a:t>Serious / Untoward Incident</a:t>
          </a:r>
        </a:p>
      </dgm:t>
    </dgm:pt>
    <dgm:pt modelId="{90265E71-E1E7-4371-9214-5BD7BD68747D}" type="parTrans" cxnId="{F4188F00-56FE-4F36-928A-2DD941A422C1}">
      <dgm:prSet/>
      <dgm:spPr/>
      <dgm:t>
        <a:bodyPr/>
        <a:lstStyle/>
        <a:p>
          <a:endParaRPr lang="en-US"/>
        </a:p>
      </dgm:t>
    </dgm:pt>
    <dgm:pt modelId="{989F15F3-D53E-4B40-A699-A16693369DEA}" type="sibTrans" cxnId="{F4188F00-56FE-4F36-928A-2DD941A422C1}">
      <dgm:prSet/>
      <dgm:spPr/>
      <dgm:t>
        <a:bodyPr/>
        <a:lstStyle/>
        <a:p>
          <a:endParaRPr lang="en-US"/>
        </a:p>
      </dgm:t>
    </dgm:pt>
    <dgm:pt modelId="{AEB0F5B5-F6CE-4BA2-B3BF-64C902C34C38}">
      <dgm:prSet phldrT="[Text]" custT="1"/>
      <dgm:spPr>
        <a:solidFill>
          <a:schemeClr val="bg1">
            <a:lumMod val="75000"/>
            <a:alpha val="90000"/>
          </a:schemeClr>
        </a:solidFill>
      </dgm:spPr>
      <dgm:t>
        <a:bodyPr/>
        <a:lstStyle/>
        <a:p>
          <a:r>
            <a:rPr lang="en-US" sz="1300" b="0" i="0" u="none" dirty="0">
              <a:latin typeface="Arial" charset="0"/>
              <a:ea typeface="Arial" charset="0"/>
              <a:cs typeface="Arial" charset="0"/>
            </a:rPr>
            <a:t>Unexpected</a:t>
          </a:r>
          <a:r>
            <a:rPr lang="en-US" sz="1300" b="0" i="0" u="none" baseline="0" dirty="0">
              <a:latin typeface="Arial" charset="0"/>
              <a:ea typeface="Arial" charset="0"/>
              <a:cs typeface="Arial" charset="0"/>
            </a:rPr>
            <a:t> event, putting you or others at risk.</a:t>
          </a:r>
          <a:endParaRPr lang="en-US" sz="1300" dirty="0">
            <a:latin typeface="Arial" charset="0"/>
            <a:ea typeface="Arial" charset="0"/>
            <a:cs typeface="Arial" charset="0"/>
          </a:endParaRPr>
        </a:p>
      </dgm:t>
    </dgm:pt>
    <dgm:pt modelId="{F7009F87-1F74-4D8A-8D57-5F2E01A2C4D8}" type="parTrans" cxnId="{BD03FA5B-2B25-49B7-A441-020242D97FEC}">
      <dgm:prSet/>
      <dgm:spPr/>
      <dgm:t>
        <a:bodyPr/>
        <a:lstStyle/>
        <a:p>
          <a:endParaRPr lang="en-US"/>
        </a:p>
      </dgm:t>
    </dgm:pt>
    <dgm:pt modelId="{A15CF1E4-1865-49A4-A974-BFFE8228C8DC}" type="sibTrans" cxnId="{BD03FA5B-2B25-49B7-A441-020242D97FEC}">
      <dgm:prSet/>
      <dgm:spPr/>
      <dgm:t>
        <a:bodyPr/>
        <a:lstStyle/>
        <a:p>
          <a:endParaRPr lang="en-US"/>
        </a:p>
      </dgm:t>
    </dgm:pt>
    <dgm:pt modelId="{4C1303EC-C04F-4A8E-B6FE-760B20BD22A5}" type="pres">
      <dgm:prSet presAssocID="{9C5BD959-F282-4B17-AA1A-B754F2A20070}" presName="Name0" presStyleCnt="0">
        <dgm:presLayoutVars>
          <dgm:dir/>
          <dgm:animLvl val="lvl"/>
          <dgm:resizeHandles val="exact"/>
        </dgm:presLayoutVars>
      </dgm:prSet>
      <dgm:spPr/>
    </dgm:pt>
    <dgm:pt modelId="{8E2EE2AB-C1C8-4D18-A1B6-D8988EEF8CDC}" type="pres">
      <dgm:prSet presAssocID="{03B6D883-E2E6-42BE-BE8D-D5016F4A5642}" presName="linNode" presStyleCnt="0"/>
      <dgm:spPr/>
    </dgm:pt>
    <dgm:pt modelId="{DBCA7DE5-72A8-4FEF-B63F-BEF74ABFA6CE}" type="pres">
      <dgm:prSet presAssocID="{03B6D883-E2E6-42BE-BE8D-D5016F4A5642}" presName="parentText" presStyleLbl="node1" presStyleIdx="0" presStyleCnt="5">
        <dgm:presLayoutVars>
          <dgm:chMax val="1"/>
          <dgm:bulletEnabled val="1"/>
        </dgm:presLayoutVars>
      </dgm:prSet>
      <dgm:spPr/>
    </dgm:pt>
    <dgm:pt modelId="{9C62682A-4470-4229-9786-5F96F3239FC5}" type="pres">
      <dgm:prSet presAssocID="{03B6D883-E2E6-42BE-BE8D-D5016F4A5642}" presName="descendantText" presStyleLbl="alignAccFollowNode1" presStyleIdx="0" presStyleCnt="5">
        <dgm:presLayoutVars>
          <dgm:bulletEnabled val="1"/>
        </dgm:presLayoutVars>
      </dgm:prSet>
      <dgm:spPr/>
    </dgm:pt>
    <dgm:pt modelId="{4C6624A5-0927-4BA4-94B9-06C5F20EE195}" type="pres">
      <dgm:prSet presAssocID="{AF9E9A91-CFAA-4D06-8377-0B33E1C37BE6}" presName="sp" presStyleCnt="0"/>
      <dgm:spPr/>
    </dgm:pt>
    <dgm:pt modelId="{475898F4-B7D1-4280-AB7E-2B75B38F5889}" type="pres">
      <dgm:prSet presAssocID="{2D58754B-BFD9-4682-A774-0F991A770964}" presName="linNode" presStyleCnt="0"/>
      <dgm:spPr/>
    </dgm:pt>
    <dgm:pt modelId="{B5F7789B-230C-4E9C-B78E-DC9E7DBC327F}" type="pres">
      <dgm:prSet presAssocID="{2D58754B-BFD9-4682-A774-0F991A770964}" presName="parentText" presStyleLbl="node1" presStyleIdx="1" presStyleCnt="5">
        <dgm:presLayoutVars>
          <dgm:chMax val="1"/>
          <dgm:bulletEnabled val="1"/>
        </dgm:presLayoutVars>
      </dgm:prSet>
      <dgm:spPr/>
    </dgm:pt>
    <dgm:pt modelId="{2C8B6FA3-4294-4271-B14B-AC0DEBA13602}" type="pres">
      <dgm:prSet presAssocID="{2D58754B-BFD9-4682-A774-0F991A770964}" presName="descendantText" presStyleLbl="alignAccFollowNode1" presStyleIdx="1" presStyleCnt="5">
        <dgm:presLayoutVars>
          <dgm:bulletEnabled val="1"/>
        </dgm:presLayoutVars>
      </dgm:prSet>
      <dgm:spPr/>
    </dgm:pt>
    <dgm:pt modelId="{CFC68E73-8224-47D2-8912-8A6B322A7D3D}" type="pres">
      <dgm:prSet presAssocID="{C104FFE1-3440-4A64-9D7F-9C425E465746}" presName="sp" presStyleCnt="0"/>
      <dgm:spPr/>
    </dgm:pt>
    <dgm:pt modelId="{15302699-2668-4B8E-A386-84334B38A99C}" type="pres">
      <dgm:prSet presAssocID="{55E1AA9F-A89E-463A-B26F-60325AECF50F}" presName="linNode" presStyleCnt="0"/>
      <dgm:spPr/>
    </dgm:pt>
    <dgm:pt modelId="{FF0E9928-8175-4C55-A592-4C365C40BA2C}" type="pres">
      <dgm:prSet presAssocID="{55E1AA9F-A89E-463A-B26F-60325AECF50F}" presName="parentText" presStyleLbl="node1" presStyleIdx="2" presStyleCnt="5">
        <dgm:presLayoutVars>
          <dgm:chMax val="1"/>
          <dgm:bulletEnabled val="1"/>
        </dgm:presLayoutVars>
      </dgm:prSet>
      <dgm:spPr/>
    </dgm:pt>
    <dgm:pt modelId="{03378B0B-9B72-4D66-85EC-21C78858FEBF}" type="pres">
      <dgm:prSet presAssocID="{55E1AA9F-A89E-463A-B26F-60325AECF50F}" presName="descendantText" presStyleLbl="alignAccFollowNode1" presStyleIdx="2" presStyleCnt="5">
        <dgm:presLayoutVars>
          <dgm:bulletEnabled val="1"/>
        </dgm:presLayoutVars>
      </dgm:prSet>
      <dgm:spPr/>
    </dgm:pt>
    <dgm:pt modelId="{31C7A89B-A94A-46C7-AB7B-CC3041F9C06A}" type="pres">
      <dgm:prSet presAssocID="{56235C5F-85CF-4318-A6B1-70B2C8267E8A}" presName="sp" presStyleCnt="0"/>
      <dgm:spPr/>
    </dgm:pt>
    <dgm:pt modelId="{CD43DEEE-D42A-41EA-A34B-E1FABEF1C31A}" type="pres">
      <dgm:prSet presAssocID="{CBE8B0BA-D33C-4670-B61B-C0F792F394F3}" presName="linNode" presStyleCnt="0"/>
      <dgm:spPr/>
    </dgm:pt>
    <dgm:pt modelId="{47685559-FA6B-4A14-AEB2-511915C16FCA}" type="pres">
      <dgm:prSet presAssocID="{CBE8B0BA-D33C-4670-B61B-C0F792F394F3}" presName="parentText" presStyleLbl="node1" presStyleIdx="3" presStyleCnt="5">
        <dgm:presLayoutVars>
          <dgm:chMax val="1"/>
          <dgm:bulletEnabled val="1"/>
        </dgm:presLayoutVars>
      </dgm:prSet>
      <dgm:spPr/>
    </dgm:pt>
    <dgm:pt modelId="{8F311F35-34D5-4C81-B9B5-E505F3B8DC36}" type="pres">
      <dgm:prSet presAssocID="{CBE8B0BA-D33C-4670-B61B-C0F792F394F3}" presName="descendantText" presStyleLbl="alignAccFollowNode1" presStyleIdx="3" presStyleCnt="5">
        <dgm:presLayoutVars>
          <dgm:bulletEnabled val="1"/>
        </dgm:presLayoutVars>
      </dgm:prSet>
      <dgm:spPr/>
    </dgm:pt>
    <dgm:pt modelId="{1EC5D77E-BA53-4106-9B95-04E82745480D}" type="pres">
      <dgm:prSet presAssocID="{E5B19AEC-9C2F-40BD-AA32-8EB8495AE1EF}" presName="sp" presStyleCnt="0"/>
      <dgm:spPr/>
    </dgm:pt>
    <dgm:pt modelId="{A1F8C385-822C-4E78-B20E-74755DACA6F3}" type="pres">
      <dgm:prSet presAssocID="{2520C070-1827-4C86-B99B-C78D0E08110F}" presName="linNode" presStyleCnt="0"/>
      <dgm:spPr/>
    </dgm:pt>
    <dgm:pt modelId="{885C13B6-4F30-4AFA-AF96-7D788F23DA17}" type="pres">
      <dgm:prSet presAssocID="{2520C070-1827-4C86-B99B-C78D0E08110F}" presName="parentText" presStyleLbl="node1" presStyleIdx="4" presStyleCnt="5">
        <dgm:presLayoutVars>
          <dgm:chMax val="1"/>
          <dgm:bulletEnabled val="1"/>
        </dgm:presLayoutVars>
      </dgm:prSet>
      <dgm:spPr/>
    </dgm:pt>
    <dgm:pt modelId="{710A6681-5E4D-4369-BB32-464AD9A20CE1}" type="pres">
      <dgm:prSet presAssocID="{2520C070-1827-4C86-B99B-C78D0E08110F}" presName="descendantText" presStyleLbl="alignAccFollowNode1" presStyleIdx="4" presStyleCnt="5">
        <dgm:presLayoutVars>
          <dgm:bulletEnabled val="1"/>
        </dgm:presLayoutVars>
      </dgm:prSet>
      <dgm:spPr/>
    </dgm:pt>
  </dgm:ptLst>
  <dgm:cxnLst>
    <dgm:cxn modelId="{F4188F00-56FE-4F36-928A-2DD941A422C1}" srcId="{9C5BD959-F282-4B17-AA1A-B754F2A20070}" destId="{2520C070-1827-4C86-B99B-C78D0E08110F}" srcOrd="4" destOrd="0" parTransId="{90265E71-E1E7-4371-9214-5BD7BD68747D}" sibTransId="{989F15F3-D53E-4B40-A699-A16693369DEA}"/>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9F56F326-155A-0F41-84DF-6113350F9429}" type="presOf" srcId="{968DAD5A-29AB-4A26-BB08-DFA871BCD16D}" destId="{9C62682A-4470-4229-9786-5F96F3239FC5}" srcOrd="0" destOrd="0" presId="urn:microsoft.com/office/officeart/2005/8/layout/vList5"/>
    <dgm:cxn modelId="{D0CFDA33-D09D-4E4E-BBDA-F557A0476597}" srcId="{9C5BD959-F282-4B17-AA1A-B754F2A20070}" destId="{2D58754B-BFD9-4682-A774-0F991A770964}" srcOrd="1" destOrd="0" parTransId="{E060E061-29FD-424A-9F68-F12ACDF34158}" sibTransId="{C104FFE1-3440-4A64-9D7F-9C425E465746}"/>
    <dgm:cxn modelId="{BD03FA5B-2B25-49B7-A441-020242D97FEC}" srcId="{2520C070-1827-4C86-B99B-C78D0E08110F}" destId="{AEB0F5B5-F6CE-4BA2-B3BF-64C902C34C38}" srcOrd="0" destOrd="0" parTransId="{F7009F87-1F74-4D8A-8D57-5F2E01A2C4D8}" sibTransId="{A15CF1E4-1865-49A4-A974-BFFE8228C8DC}"/>
    <dgm:cxn modelId="{65B31968-A036-BF4D-A9FD-E5F9FEDDE7F9}" type="presOf" srcId="{55E1AA9F-A89E-463A-B26F-60325AECF50F}" destId="{FF0E9928-8175-4C55-A592-4C365C40BA2C}" srcOrd="0" destOrd="0" presId="urn:microsoft.com/office/officeart/2005/8/layout/vList5"/>
    <dgm:cxn modelId="{5B5DE06D-9268-4628-81CB-A1BA096614CC}" srcId="{9C5BD959-F282-4B17-AA1A-B754F2A20070}" destId="{03B6D883-E2E6-42BE-BE8D-D5016F4A5642}" srcOrd="0" destOrd="0" parTransId="{D108F484-63D9-4555-8178-76120F598338}" sibTransId="{AF9E9A91-CFAA-4D06-8377-0B33E1C37BE6}"/>
    <dgm:cxn modelId="{6A32D073-F476-F24E-BD75-31163691E886}" type="presOf" srcId="{06C0DD75-23E5-4F8C-B205-50FC047F6BB8}" destId="{2C8B6FA3-4294-4271-B14B-AC0DEBA13602}" srcOrd="0" destOrd="0" presId="urn:microsoft.com/office/officeart/2005/8/layout/vList5"/>
    <dgm:cxn modelId="{96BD9581-0DD5-48AB-A7DC-09374D5592A8}" srcId="{CBE8B0BA-D33C-4670-B61B-C0F792F394F3}" destId="{BB224A7A-42D2-4CFD-B880-2ADD7482918E}" srcOrd="0" destOrd="0" parTransId="{3111A7F0-3D96-4932-B52E-ED03DB11CD95}" sibTransId="{D1AE582D-A7ED-4AA7-8B94-27BE6FEB1DE4}"/>
    <dgm:cxn modelId="{F588A19F-DD92-0940-B527-7CB7E2F88A07}" type="presOf" srcId="{9C5BD959-F282-4B17-AA1A-B754F2A20070}" destId="{4C1303EC-C04F-4A8E-B6FE-760B20BD22A5}" srcOrd="0" destOrd="0" presId="urn:microsoft.com/office/officeart/2005/8/layout/vList5"/>
    <dgm:cxn modelId="{07C668A0-BC5F-584A-9203-9E17FEC5DA93}" type="presOf" srcId="{BB224A7A-42D2-4CFD-B880-2ADD7482918E}" destId="{8F311F35-34D5-4C81-B9B5-E505F3B8DC36}" srcOrd="0" destOrd="0" presId="urn:microsoft.com/office/officeart/2005/8/layout/vList5"/>
    <dgm:cxn modelId="{7C7088A8-D802-3542-9EBE-D6628F72EC19}" type="presOf" srcId="{2D58754B-BFD9-4682-A774-0F991A770964}" destId="{B5F7789B-230C-4E9C-B78E-DC9E7DBC327F}" srcOrd="0" destOrd="0" presId="urn:microsoft.com/office/officeart/2005/8/layout/vList5"/>
    <dgm:cxn modelId="{5848C0B1-A8F6-B649-B1CF-6729A01DC531}" type="presOf" srcId="{E2A466AE-8D44-4BC8-99B9-DDB4548E4FF1}" destId="{03378B0B-9B72-4D66-85EC-21C78858FEBF}" srcOrd="0" destOrd="0" presId="urn:microsoft.com/office/officeart/2005/8/layout/vList5"/>
    <dgm:cxn modelId="{D232F6BE-ABA8-F448-AF94-B6D0E2C84732}" type="presOf" srcId="{CBE8B0BA-D33C-4670-B61B-C0F792F394F3}" destId="{47685559-FA6B-4A14-AEB2-511915C16FCA}" srcOrd="0" destOrd="0" presId="urn:microsoft.com/office/officeart/2005/8/layout/vList5"/>
    <dgm:cxn modelId="{0E2518CE-E1B5-C14B-8774-0009D7FD6B46}" type="presOf" srcId="{03B6D883-E2E6-42BE-BE8D-D5016F4A5642}" destId="{DBCA7DE5-72A8-4FEF-B63F-BEF74ABFA6CE}" srcOrd="0" destOrd="0" presId="urn:microsoft.com/office/officeart/2005/8/layout/vList5"/>
    <dgm:cxn modelId="{365EBFCF-256C-A542-97DE-FA323BE60471}" type="presOf" srcId="{AEB0F5B5-F6CE-4BA2-B3BF-64C902C34C38}" destId="{710A6681-5E4D-4369-BB32-464AD9A20CE1}" srcOrd="0" destOrd="0" presId="urn:microsoft.com/office/officeart/2005/8/layout/vList5"/>
    <dgm:cxn modelId="{48B8D7DA-9BCC-4849-A188-7CB427F117BB}" srcId="{03B6D883-E2E6-42BE-BE8D-D5016F4A5642}" destId="{968DAD5A-29AB-4A26-BB08-DFA871BCD16D}" srcOrd="0" destOrd="0" parTransId="{122F937E-0551-4FAF-8E5D-46A65BE2D772}" sibTransId="{718E239A-8FFA-4D2B-88BE-4B1DE3514440}"/>
    <dgm:cxn modelId="{DB899FEA-ECF8-4A1C-AD01-3E53C78889D4}" srcId="{2D58754B-BFD9-4682-A774-0F991A770964}" destId="{06C0DD75-23E5-4F8C-B205-50FC047F6BB8}" srcOrd="0" destOrd="0" parTransId="{3DA22EDB-EAA3-44EC-B731-BFC579AAC773}" sibTransId="{8F0AF489-4688-44DD-8F3E-F52E1F0C797D}"/>
    <dgm:cxn modelId="{FE423BF4-B98C-B04E-9AED-DAC8CCFFE5D9}" type="presOf" srcId="{2520C070-1827-4C86-B99B-C78D0E08110F}" destId="{885C13B6-4F30-4AFA-AF96-7D788F23DA17}" srcOrd="0" destOrd="0" presId="urn:microsoft.com/office/officeart/2005/8/layout/vList5"/>
    <dgm:cxn modelId="{7A485FFA-22FC-464F-ABBD-8772315114A7}" srcId="{55E1AA9F-A89E-463A-B26F-60325AECF50F}" destId="{E2A466AE-8D44-4BC8-99B9-DDB4548E4FF1}" srcOrd="0" destOrd="0" parTransId="{FAA06558-3772-4EE2-AF2F-9EC0DAA3B4CD}" sibTransId="{45E61CD4-9E8D-4B5F-9F8B-70FB4F7B67CC}"/>
    <dgm:cxn modelId="{DB9E78FB-F602-5148-A3CE-A4EFBE4512E7}" type="presParOf" srcId="{4C1303EC-C04F-4A8E-B6FE-760B20BD22A5}" destId="{8E2EE2AB-C1C8-4D18-A1B6-D8988EEF8CDC}" srcOrd="0" destOrd="0" presId="urn:microsoft.com/office/officeart/2005/8/layout/vList5"/>
    <dgm:cxn modelId="{A50A5267-B4E4-E149-B8AA-DAF83F299ED4}" type="presParOf" srcId="{8E2EE2AB-C1C8-4D18-A1B6-D8988EEF8CDC}" destId="{DBCA7DE5-72A8-4FEF-B63F-BEF74ABFA6CE}" srcOrd="0" destOrd="0" presId="urn:microsoft.com/office/officeart/2005/8/layout/vList5"/>
    <dgm:cxn modelId="{84B8E651-5E24-5A48-B2C0-4CAA8EFD3B0E}" type="presParOf" srcId="{8E2EE2AB-C1C8-4D18-A1B6-D8988EEF8CDC}" destId="{9C62682A-4470-4229-9786-5F96F3239FC5}" srcOrd="1" destOrd="0" presId="urn:microsoft.com/office/officeart/2005/8/layout/vList5"/>
    <dgm:cxn modelId="{BBA66BEE-0DC7-8747-B320-CAF18B187E9E}" type="presParOf" srcId="{4C1303EC-C04F-4A8E-B6FE-760B20BD22A5}" destId="{4C6624A5-0927-4BA4-94B9-06C5F20EE195}" srcOrd="1" destOrd="0" presId="urn:microsoft.com/office/officeart/2005/8/layout/vList5"/>
    <dgm:cxn modelId="{173D72F8-184C-ED47-A44E-F7BEEDCCC0E1}" type="presParOf" srcId="{4C1303EC-C04F-4A8E-B6FE-760B20BD22A5}" destId="{475898F4-B7D1-4280-AB7E-2B75B38F5889}" srcOrd="2" destOrd="0" presId="urn:microsoft.com/office/officeart/2005/8/layout/vList5"/>
    <dgm:cxn modelId="{EC5F3FF0-C790-7448-AA44-008BA1F39A22}" type="presParOf" srcId="{475898F4-B7D1-4280-AB7E-2B75B38F5889}" destId="{B5F7789B-230C-4E9C-B78E-DC9E7DBC327F}" srcOrd="0" destOrd="0" presId="urn:microsoft.com/office/officeart/2005/8/layout/vList5"/>
    <dgm:cxn modelId="{5A8A097D-9851-5642-B719-6B2E5ACC4654}" type="presParOf" srcId="{475898F4-B7D1-4280-AB7E-2B75B38F5889}" destId="{2C8B6FA3-4294-4271-B14B-AC0DEBA13602}" srcOrd="1" destOrd="0" presId="urn:microsoft.com/office/officeart/2005/8/layout/vList5"/>
    <dgm:cxn modelId="{460CD139-38FE-A443-A4E5-763AA6FBEC5A}" type="presParOf" srcId="{4C1303EC-C04F-4A8E-B6FE-760B20BD22A5}" destId="{CFC68E73-8224-47D2-8912-8A6B322A7D3D}" srcOrd="3" destOrd="0" presId="urn:microsoft.com/office/officeart/2005/8/layout/vList5"/>
    <dgm:cxn modelId="{B334BEBC-68E0-9340-BD9D-3470CF40E6C5}" type="presParOf" srcId="{4C1303EC-C04F-4A8E-B6FE-760B20BD22A5}" destId="{15302699-2668-4B8E-A386-84334B38A99C}" srcOrd="4" destOrd="0" presId="urn:microsoft.com/office/officeart/2005/8/layout/vList5"/>
    <dgm:cxn modelId="{B4C6A1EF-B6B7-074D-AE40-7B035CA0BB1C}" type="presParOf" srcId="{15302699-2668-4B8E-A386-84334B38A99C}" destId="{FF0E9928-8175-4C55-A592-4C365C40BA2C}" srcOrd="0" destOrd="0" presId="urn:microsoft.com/office/officeart/2005/8/layout/vList5"/>
    <dgm:cxn modelId="{969EF6FD-7671-7044-AB58-F5D624E5C83B}" type="presParOf" srcId="{15302699-2668-4B8E-A386-84334B38A99C}" destId="{03378B0B-9B72-4D66-85EC-21C78858FEBF}" srcOrd="1" destOrd="0" presId="urn:microsoft.com/office/officeart/2005/8/layout/vList5"/>
    <dgm:cxn modelId="{18782BB1-3E56-834F-876A-AA556289EE17}" type="presParOf" srcId="{4C1303EC-C04F-4A8E-B6FE-760B20BD22A5}" destId="{31C7A89B-A94A-46C7-AB7B-CC3041F9C06A}" srcOrd="5" destOrd="0" presId="urn:microsoft.com/office/officeart/2005/8/layout/vList5"/>
    <dgm:cxn modelId="{DC12399E-FFB7-0149-BF9E-1AB4114D0169}" type="presParOf" srcId="{4C1303EC-C04F-4A8E-B6FE-760B20BD22A5}" destId="{CD43DEEE-D42A-41EA-A34B-E1FABEF1C31A}" srcOrd="6" destOrd="0" presId="urn:microsoft.com/office/officeart/2005/8/layout/vList5"/>
    <dgm:cxn modelId="{BCDBDA8C-A4EC-EF4B-9432-C529212E39C6}" type="presParOf" srcId="{CD43DEEE-D42A-41EA-A34B-E1FABEF1C31A}" destId="{47685559-FA6B-4A14-AEB2-511915C16FCA}" srcOrd="0" destOrd="0" presId="urn:microsoft.com/office/officeart/2005/8/layout/vList5"/>
    <dgm:cxn modelId="{5703FDDD-FDFF-9A43-921E-714CF6462777}" type="presParOf" srcId="{CD43DEEE-D42A-41EA-A34B-E1FABEF1C31A}" destId="{8F311F35-34D5-4C81-B9B5-E505F3B8DC36}" srcOrd="1" destOrd="0" presId="urn:microsoft.com/office/officeart/2005/8/layout/vList5"/>
    <dgm:cxn modelId="{6EB2FE81-9995-9344-A794-2DE99618E60D}" type="presParOf" srcId="{4C1303EC-C04F-4A8E-B6FE-760B20BD22A5}" destId="{1EC5D77E-BA53-4106-9B95-04E82745480D}" srcOrd="7" destOrd="0" presId="urn:microsoft.com/office/officeart/2005/8/layout/vList5"/>
    <dgm:cxn modelId="{87EF4004-EB47-0942-B015-C45B908030F4}" type="presParOf" srcId="{4C1303EC-C04F-4A8E-B6FE-760B20BD22A5}" destId="{A1F8C385-822C-4E78-B20E-74755DACA6F3}" srcOrd="8" destOrd="0" presId="urn:microsoft.com/office/officeart/2005/8/layout/vList5"/>
    <dgm:cxn modelId="{A9F55FBA-CFBF-6841-BF13-E19816AE993C}" type="presParOf" srcId="{A1F8C385-822C-4E78-B20E-74755DACA6F3}" destId="{885C13B6-4F30-4AFA-AF96-7D788F23DA17}" srcOrd="0" destOrd="0" presId="urn:microsoft.com/office/officeart/2005/8/layout/vList5"/>
    <dgm:cxn modelId="{012E30C7-CC0D-5148-B42B-1B96846490E1}" type="presParOf" srcId="{A1F8C385-822C-4E78-B20E-74755DACA6F3}" destId="{710A6681-5E4D-4369-BB32-464AD9A20C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70C0"/>
        </a:solidFill>
      </dgm:spPr>
      <dgm:t>
        <a:bodyPr/>
        <a:lstStyle/>
        <a:p>
          <a:pPr rtl="0"/>
          <a:r>
            <a:rPr lang="en-US" sz="1600" b="1" dirty="0">
              <a:latin typeface="Arial" panose="020B0604020202020204" pitchFamily="34" charset="0"/>
              <a:ea typeface="Arial" charset="0"/>
              <a:cs typeface="Arial" panose="020B0604020202020204" pitchFamily="34" charset="0"/>
            </a:rPr>
            <a:t>Recognise</a:t>
          </a:r>
          <a:r>
            <a:rPr lang="en-US" sz="1500" dirty="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chemeClr val="bg1">
            <a:lumMod val="75000"/>
          </a:schemeClr>
        </a:solidFill>
      </dgm:spPr>
      <dgm:t>
        <a:bodyPr/>
        <a:lstStyle/>
        <a:p>
          <a:pPr rtl="0"/>
          <a:r>
            <a:rPr lang="en-US" sz="1600" b="1" dirty="0">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chemeClr val="bg1">
            <a:lumMod val="75000"/>
          </a:schemeClr>
        </a:solidFill>
      </dgm:spPr>
      <dgm:t>
        <a:bodyPr/>
        <a:lstStyle/>
        <a:p>
          <a:r>
            <a:rPr lang="en-US" sz="1600" b="1" dirty="0">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chemeClr val="bg1">
            <a:lumMod val="75000"/>
          </a:schemeClr>
        </a:solidFill>
      </dgm:spPr>
      <dgm:t>
        <a:bodyPr/>
        <a:lstStyle/>
        <a:p>
          <a:r>
            <a:rPr lang="en-US" sz="1600" b="1" dirty="0">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chemeClr val="bg1">
            <a:lumMod val="75000"/>
          </a:schemeClr>
        </a:solidFill>
      </dgm:spPr>
      <dgm:t>
        <a:bodyPr/>
        <a:lstStyle/>
        <a:p>
          <a:r>
            <a:rPr lang="en-US" sz="1600" b="1" dirty="0">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chemeClr val="bg1">
            <a:lumMod val="75000"/>
          </a:schemeClr>
        </a:solidFill>
      </dgm:spPr>
      <dgm:t>
        <a:bodyPr/>
        <a:lstStyle/>
        <a:p>
          <a:pPr rtl="0"/>
          <a:r>
            <a:rPr lang="en-US" sz="1600" b="1" dirty="0">
              <a:latin typeface="Arial" panose="020B0604020202020204" pitchFamily="34" charset="0"/>
              <a:ea typeface="Arial" charset="0"/>
              <a:cs typeface="Arial" panose="020B0604020202020204" pitchFamily="34" charset="0"/>
            </a:rPr>
            <a:t>Recognise</a:t>
          </a:r>
          <a:r>
            <a:rPr lang="en-US" sz="1500" dirty="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rgbClr val="0070C0"/>
        </a:solidFill>
      </dgm:spPr>
      <dgm:t>
        <a:bodyPr/>
        <a:lstStyle/>
        <a:p>
          <a:pPr rtl="0"/>
          <a:r>
            <a:rPr lang="en-US" sz="1600" b="1" dirty="0">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rgbClr val="0069B3"/>
        </a:solidFill>
      </dgm:spPr>
      <dgm:t>
        <a:bodyPr/>
        <a:lstStyle/>
        <a:p>
          <a:r>
            <a:rPr lang="en-US" sz="1600" b="1" dirty="0">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rgbClr val="0069B3"/>
        </a:solidFill>
      </dgm:spPr>
      <dgm:t>
        <a:bodyPr/>
        <a:lstStyle/>
        <a:p>
          <a:r>
            <a:rPr lang="en-US" sz="1600" b="1" dirty="0">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chemeClr val="bg1">
            <a:lumMod val="75000"/>
          </a:schemeClr>
        </a:solidFill>
      </dgm:spPr>
      <dgm:t>
        <a:bodyPr/>
        <a:lstStyle/>
        <a:p>
          <a:r>
            <a:rPr lang="en-US" sz="1600" b="1" dirty="0">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5BD959-F282-4B17-AA1A-B754F2A20070}"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algn="l" rtl="0"/>
          <a:r>
            <a:rPr lang="en-US" sz="1400" baseline="0" dirty="0">
              <a:latin typeface="Arial" panose="020B0604020202020204" pitchFamily="34" charset="0"/>
              <a:ea typeface="Arial" charset="0"/>
              <a:cs typeface="Arial" panose="020B0604020202020204" pitchFamily="34" charset="0"/>
            </a:rPr>
            <a:t>	</a:t>
          </a:r>
          <a:r>
            <a:rPr lang="en-US" sz="1400" b="1" baseline="0" dirty="0">
              <a:latin typeface="Arial" panose="020B0604020202020204" pitchFamily="34" charset="0"/>
              <a:ea typeface="Arial" charset="0"/>
              <a:cs typeface="Arial" panose="020B0604020202020204" pitchFamily="34" charset="0"/>
            </a:rPr>
            <a:t>Try to keep calm and composed.</a:t>
          </a:r>
          <a:endParaRPr lang="en-US" sz="1400" b="1" dirty="0">
            <a:latin typeface="Arial" panose="020B0604020202020204" pitchFamily="34" charset="0"/>
            <a:ea typeface="Arial" charset="0"/>
            <a:cs typeface="Arial" panose="020B0604020202020204" pitchFamily="34" charset="0"/>
          </a:endParaRPr>
        </a:p>
      </dgm:t>
    </dgm:pt>
    <dgm:pt modelId="{D108F484-63D9-4555-8178-76120F598338}" type="par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AF9E9A91-CFAA-4D06-8377-0B33E1C37BE6}" type="sib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2D58754B-BFD9-4682-A774-0F991A770964}">
      <dgm:prSet phldrT="[Text]" custT="1"/>
      <dgm:spPr>
        <a:solidFill>
          <a:srgbClr val="0069B3"/>
        </a:solidFill>
      </dgm:spPr>
      <dgm:t>
        <a:bodyPr/>
        <a:lstStyle/>
        <a:p>
          <a:pPr algn="l" rtl="0"/>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Don’t ask leading or intrusive questions.</a:t>
          </a:r>
          <a:endParaRPr lang="en-US" sz="1400" b="1" dirty="0">
            <a:latin typeface="Arial" panose="020B0604020202020204" pitchFamily="34" charset="0"/>
            <a:ea typeface="Arial" charset="0"/>
            <a:cs typeface="Arial" panose="020B0604020202020204" pitchFamily="34" charset="0"/>
          </a:endParaRPr>
        </a:p>
      </dgm:t>
    </dgm:pt>
    <dgm:pt modelId="{E060E061-29FD-424A-9F68-F12ACDF34158}" type="par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C104FFE1-3440-4A64-9D7F-9C425E465746}" type="sib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55E1AA9F-A89E-463A-B26F-60325AECF50F}">
      <dgm:prSet phldrT="[Text]" phldr="0"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Do not promise confidentiality.</a:t>
          </a:r>
          <a:endParaRPr lang="en-US" sz="1400" b="1" dirty="0">
            <a:latin typeface="Arial" panose="020B0604020202020204" pitchFamily="34" charset="0"/>
            <a:ea typeface="Arial" charset="0"/>
            <a:cs typeface="Arial" panose="020B0604020202020204" pitchFamily="34" charset="0"/>
          </a:endParaRPr>
        </a:p>
      </dgm:t>
    </dgm:pt>
    <dgm:pt modelId="{913F8117-8EB7-4283-A947-9FC99A898B4E}" type="par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56235C5F-85CF-4318-A6B1-70B2C8267E8A}" type="sib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4FF9641F-175F-8740-81B5-E24ED276B372}">
      <dgm:prSe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Listen carefully to what the person says without interrupting.</a:t>
          </a:r>
        </a:p>
      </dgm:t>
    </dgm:pt>
    <dgm:pt modelId="{A9436B13-AAAB-4D43-A244-5D1CFAB53F9A}" type="par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11FE0ABD-37CE-D042-8BD1-423167E70749}" type="sib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CBE8B0BA-D33C-4670-B61B-C0F792F394F3}">
      <dgm:prSet phldrT="[Tex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Do not try to ‘fix’ anything</a:t>
          </a:r>
          <a:r>
            <a:rPr lang="en-GB" sz="1400" b="1" dirty="0">
              <a:solidFill>
                <a:schemeClr val="bg1"/>
              </a:solidFill>
              <a:latin typeface="Arial" panose="020B0604020202020204" pitchFamily="34" charset="0"/>
              <a:cs typeface="Arial" panose="020B0604020202020204" pitchFamily="34" charset="0"/>
            </a:rPr>
            <a:t>.</a:t>
          </a:r>
          <a:endParaRPr lang="en-US" sz="1400" b="1" dirty="0">
            <a:solidFill>
              <a:schemeClr val="bg1"/>
            </a:solidFill>
            <a:latin typeface="Arial" panose="020B0604020202020204" pitchFamily="34" charset="0"/>
            <a:ea typeface="Arial" charset="0"/>
            <a:cs typeface="Arial" panose="020B0604020202020204" pitchFamily="34" charset="0"/>
          </a:endParaRPr>
        </a:p>
      </dgm:t>
    </dgm:pt>
    <dgm:pt modelId="{E5B19AEC-9C2F-40BD-AA32-8EB8495AE1EF}" type="sib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8088DBE7-3790-46B4-ADA6-5DF261A440D5}" type="par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5F522EC4-639B-DF44-83C2-A8C9F77D42B8}" type="pres">
      <dgm:prSet presAssocID="{9C5BD959-F282-4B17-AA1A-B754F2A20070}" presName="linearFlow" presStyleCnt="0">
        <dgm:presLayoutVars>
          <dgm:dir/>
          <dgm:resizeHandles val="exact"/>
        </dgm:presLayoutVars>
      </dgm:prSet>
      <dgm:spPr/>
    </dgm:pt>
    <dgm:pt modelId="{18A32DAC-B57C-DC4A-90CF-AD6DF379FD4E}" type="pres">
      <dgm:prSet presAssocID="{03B6D883-E2E6-42BE-BE8D-D5016F4A5642}" presName="composite" presStyleCnt="0"/>
      <dgm:spPr/>
    </dgm:pt>
    <dgm:pt modelId="{12A0E7DE-62A5-3F41-9406-04D0A98FE4D0}" type="pres">
      <dgm:prSet presAssocID="{03B6D883-E2E6-42BE-BE8D-D5016F4A5642}" presName="imgShp" presStyleLbl="fgImgPlace1" presStyleIdx="0" presStyleCnt="5" custLinFactX="-134748" custLinFactNeighborX="-200000" custLinFactNeighborY="-233"/>
      <dgm:spPr>
        <a:solidFill>
          <a:schemeClr val="bg1">
            <a:lumMod val="65000"/>
          </a:schemeClr>
        </a:solidFill>
      </dgm:spPr>
    </dgm:pt>
    <dgm:pt modelId="{06680060-70C3-F946-8664-DA14B2C5F229}" type="pres">
      <dgm:prSet presAssocID="{03B6D883-E2E6-42BE-BE8D-D5016F4A5642}" presName="txShp" presStyleLbl="node1" presStyleIdx="0" presStyleCnt="5" custScaleX="150376">
        <dgm:presLayoutVars>
          <dgm:bulletEnabled val="1"/>
        </dgm:presLayoutVars>
      </dgm:prSet>
      <dgm:spPr/>
    </dgm:pt>
    <dgm:pt modelId="{DA9239A5-5FE3-E748-BD1D-1786A44E1A2C}" type="pres">
      <dgm:prSet presAssocID="{AF9E9A91-CFAA-4D06-8377-0B33E1C37BE6}" presName="spacing" presStyleCnt="0"/>
      <dgm:spPr/>
    </dgm:pt>
    <dgm:pt modelId="{03379C0A-9CA1-E64C-A050-52F52D64BBC8}" type="pres">
      <dgm:prSet presAssocID="{4FF9641F-175F-8740-81B5-E24ED276B372}" presName="composite" presStyleCnt="0"/>
      <dgm:spPr/>
    </dgm:pt>
    <dgm:pt modelId="{0C047552-B886-B446-AA66-E6A43BBB1AC0}" type="pres">
      <dgm:prSet presAssocID="{4FF9641F-175F-8740-81B5-E24ED276B372}" presName="imgShp" presStyleLbl="fgImgPlace1" presStyleIdx="1" presStyleCnt="5" custLinFactX="-134521" custLinFactNeighborX="-200000" custLinFactNeighborY="-70"/>
      <dgm:spPr>
        <a:solidFill>
          <a:schemeClr val="bg1">
            <a:lumMod val="65000"/>
          </a:schemeClr>
        </a:solidFill>
      </dgm:spPr>
    </dgm:pt>
    <dgm:pt modelId="{D3AD6B8D-474A-6E4E-BD7A-D7C9F1438D3B}" type="pres">
      <dgm:prSet presAssocID="{4FF9641F-175F-8740-81B5-E24ED276B372}" presName="txShp" presStyleLbl="node1" presStyleIdx="1" presStyleCnt="5" custScaleX="150376">
        <dgm:presLayoutVars>
          <dgm:bulletEnabled val="1"/>
        </dgm:presLayoutVars>
      </dgm:prSet>
      <dgm:spPr/>
    </dgm:pt>
    <dgm:pt modelId="{B075F5B0-21A5-8B45-85D1-ECB4F5FF7523}" type="pres">
      <dgm:prSet presAssocID="{11FE0ABD-37CE-D042-8BD1-423167E70749}" presName="spacing" presStyleCnt="0"/>
      <dgm:spPr/>
    </dgm:pt>
    <dgm:pt modelId="{3B4272F1-3DB2-314A-9A8C-3AD44DEFCA3B}" type="pres">
      <dgm:prSet presAssocID="{2D58754B-BFD9-4682-A774-0F991A770964}" presName="composite" presStyleCnt="0"/>
      <dgm:spPr/>
    </dgm:pt>
    <dgm:pt modelId="{98A5FDF5-2C72-4F4A-9B7F-66BC7A8EEBEF}" type="pres">
      <dgm:prSet presAssocID="{2D58754B-BFD9-4682-A774-0F991A770964}" presName="imgShp" presStyleLbl="fgImgPlace1" presStyleIdx="2" presStyleCnt="5" custLinFactX="-131484" custLinFactNeighborX="-200000" custLinFactNeighborY="-1401"/>
      <dgm:spPr>
        <a:solidFill>
          <a:schemeClr val="bg1">
            <a:lumMod val="65000"/>
          </a:schemeClr>
        </a:solidFill>
      </dgm:spPr>
    </dgm:pt>
    <dgm:pt modelId="{07B90EDB-9468-EF4B-B503-253F09C323B3}" type="pres">
      <dgm:prSet presAssocID="{2D58754B-BFD9-4682-A774-0F991A770964}" presName="txShp" presStyleLbl="node1" presStyleIdx="2" presStyleCnt="5" custScaleX="150376">
        <dgm:presLayoutVars>
          <dgm:bulletEnabled val="1"/>
        </dgm:presLayoutVars>
      </dgm:prSet>
      <dgm:spPr/>
    </dgm:pt>
    <dgm:pt modelId="{2C5C3733-438A-694B-B7FD-B2773C457219}" type="pres">
      <dgm:prSet presAssocID="{C104FFE1-3440-4A64-9D7F-9C425E465746}" presName="spacing" presStyleCnt="0"/>
      <dgm:spPr/>
    </dgm:pt>
    <dgm:pt modelId="{F1CAE00F-CDE5-0647-B31D-8247A5889974}" type="pres">
      <dgm:prSet presAssocID="{55E1AA9F-A89E-463A-B26F-60325AECF50F}" presName="composite" presStyleCnt="0"/>
      <dgm:spPr/>
    </dgm:pt>
    <dgm:pt modelId="{73397632-C892-AF42-9441-844AA9AE3BFE}" type="pres">
      <dgm:prSet presAssocID="{55E1AA9F-A89E-463A-B26F-60325AECF50F}" presName="imgShp" presStyleLbl="fgImgPlace1" presStyleIdx="3" presStyleCnt="5" custLinFactX="-131519" custLinFactNeighborX="-200000" custLinFactNeighborY="-2794"/>
      <dgm:spPr>
        <a:solidFill>
          <a:schemeClr val="bg1">
            <a:lumMod val="65000"/>
          </a:schemeClr>
        </a:solidFill>
      </dgm:spPr>
    </dgm:pt>
    <dgm:pt modelId="{DE64042F-54CB-5C42-92D9-2F7557CF427E}" type="pres">
      <dgm:prSet presAssocID="{55E1AA9F-A89E-463A-B26F-60325AECF50F}" presName="txShp" presStyleLbl="node1" presStyleIdx="3" presStyleCnt="5" custScaleX="150376">
        <dgm:presLayoutVars>
          <dgm:bulletEnabled val="1"/>
        </dgm:presLayoutVars>
      </dgm:prSet>
      <dgm:spPr/>
    </dgm:pt>
    <dgm:pt modelId="{27FB08D2-A8A0-9F4A-8236-DC5E28325CE4}" type="pres">
      <dgm:prSet presAssocID="{56235C5F-85CF-4318-A6B1-70B2C8267E8A}" presName="spacing" presStyleCnt="0"/>
      <dgm:spPr/>
    </dgm:pt>
    <dgm:pt modelId="{2BDCF328-BE03-394A-960D-9E50268B6BEA}" type="pres">
      <dgm:prSet presAssocID="{CBE8B0BA-D33C-4670-B61B-C0F792F394F3}" presName="composite" presStyleCnt="0"/>
      <dgm:spPr/>
    </dgm:pt>
    <dgm:pt modelId="{5386C407-3BD6-CF49-B72C-A34F07824443}" type="pres">
      <dgm:prSet presAssocID="{CBE8B0BA-D33C-4670-B61B-C0F792F394F3}" presName="imgShp" presStyleLbl="fgImgPlace1" presStyleIdx="4" presStyleCnt="5" custLinFactX="-127860" custLinFactNeighborX="-200000" custLinFactNeighborY="88"/>
      <dgm:spPr>
        <a:solidFill>
          <a:schemeClr val="bg1">
            <a:lumMod val="65000"/>
          </a:schemeClr>
        </a:solidFill>
      </dgm:spPr>
    </dgm:pt>
    <dgm:pt modelId="{BD44E5F0-C863-4344-B21A-22B54C9EC42E}" type="pres">
      <dgm:prSet presAssocID="{CBE8B0BA-D33C-4670-B61B-C0F792F394F3}" presName="txShp" presStyleLbl="node1" presStyleIdx="4" presStyleCnt="5" custScaleX="150376">
        <dgm:presLayoutVars>
          <dgm:bulletEnabled val="1"/>
        </dgm:presLayoutVars>
      </dgm:prSet>
      <dgm:spPr/>
    </dgm:pt>
  </dgm:ptLst>
  <dgm:cxnLst>
    <dgm:cxn modelId="{77975A01-D9C6-49D2-B5F5-79AF365F0600}" srcId="{9C5BD959-F282-4B17-AA1A-B754F2A20070}" destId="{55E1AA9F-A89E-463A-B26F-60325AECF50F}" srcOrd="3" destOrd="0" parTransId="{913F8117-8EB7-4283-A947-9FC99A898B4E}" sibTransId="{56235C5F-85CF-4318-A6B1-70B2C8267E8A}"/>
    <dgm:cxn modelId="{028D9602-0B44-9F41-8DE0-BED5243B70BB}" type="presOf" srcId="{55E1AA9F-A89E-463A-B26F-60325AECF50F}" destId="{DE64042F-54CB-5C42-92D9-2F7557CF427E}" srcOrd="0" destOrd="0" presId="urn:microsoft.com/office/officeart/2005/8/layout/vList3"/>
    <dgm:cxn modelId="{16A16E06-358F-43B7-BC40-C39CC2FC391D}" srcId="{9C5BD959-F282-4B17-AA1A-B754F2A20070}" destId="{CBE8B0BA-D33C-4670-B61B-C0F792F394F3}" srcOrd="4" destOrd="0" parTransId="{8088DBE7-3790-46B4-ADA6-5DF261A440D5}" sibTransId="{E5B19AEC-9C2F-40BD-AA32-8EB8495AE1EF}"/>
    <dgm:cxn modelId="{0EF06513-57FF-264A-A634-9727AA891393}" type="presOf" srcId="{03B6D883-E2E6-42BE-BE8D-D5016F4A5642}" destId="{06680060-70C3-F946-8664-DA14B2C5F229}" srcOrd="0" destOrd="0" presId="urn:microsoft.com/office/officeart/2005/8/layout/vList3"/>
    <dgm:cxn modelId="{D0CFDA33-D09D-4E4E-BBDA-F557A0476597}" srcId="{9C5BD959-F282-4B17-AA1A-B754F2A20070}" destId="{2D58754B-BFD9-4682-A774-0F991A770964}" srcOrd="2" destOrd="0" parTransId="{E060E061-29FD-424A-9F68-F12ACDF34158}" sibTransId="{C104FFE1-3440-4A64-9D7F-9C425E465746}"/>
    <dgm:cxn modelId="{1474303A-A8B1-9E48-8EA9-156694D97E64}" srcId="{9C5BD959-F282-4B17-AA1A-B754F2A20070}" destId="{4FF9641F-175F-8740-81B5-E24ED276B372}" srcOrd="1" destOrd="0" parTransId="{A9436B13-AAAB-4D43-A244-5D1CFAB53F9A}" sibTransId="{11FE0ABD-37CE-D042-8BD1-423167E70749}"/>
    <dgm:cxn modelId="{E965E05B-949C-784A-92FF-CC951FD11942}" type="presOf" srcId="{2D58754B-BFD9-4682-A774-0F991A770964}" destId="{07B90EDB-9468-EF4B-B503-253F09C323B3}" srcOrd="0" destOrd="0" presId="urn:microsoft.com/office/officeart/2005/8/layout/vList3"/>
    <dgm:cxn modelId="{5B5DE06D-9268-4628-81CB-A1BA096614CC}" srcId="{9C5BD959-F282-4B17-AA1A-B754F2A20070}" destId="{03B6D883-E2E6-42BE-BE8D-D5016F4A5642}" srcOrd="0" destOrd="0" parTransId="{D108F484-63D9-4555-8178-76120F598338}" sibTransId="{AF9E9A91-CFAA-4D06-8377-0B33E1C37BE6}"/>
    <dgm:cxn modelId="{69CE75C5-2ADD-C548-AB35-3F95590E4428}" type="presOf" srcId="{4FF9641F-175F-8740-81B5-E24ED276B372}" destId="{D3AD6B8D-474A-6E4E-BD7A-D7C9F1438D3B}" srcOrd="0" destOrd="0" presId="urn:microsoft.com/office/officeart/2005/8/layout/vList3"/>
    <dgm:cxn modelId="{4F4E27D8-8B2C-014F-80FD-A2AE34AB6829}" type="presOf" srcId="{9C5BD959-F282-4B17-AA1A-B754F2A20070}" destId="{5F522EC4-639B-DF44-83C2-A8C9F77D42B8}" srcOrd="0" destOrd="0" presId="urn:microsoft.com/office/officeart/2005/8/layout/vList3"/>
    <dgm:cxn modelId="{338B95F9-494D-194B-A137-AA94BAE211E0}" type="presOf" srcId="{CBE8B0BA-D33C-4670-B61B-C0F792F394F3}" destId="{BD44E5F0-C863-4344-B21A-22B54C9EC42E}" srcOrd="0" destOrd="0" presId="urn:microsoft.com/office/officeart/2005/8/layout/vList3"/>
    <dgm:cxn modelId="{301E5953-F55D-B84D-88EA-1A5FA7AFA511}" type="presParOf" srcId="{5F522EC4-639B-DF44-83C2-A8C9F77D42B8}" destId="{18A32DAC-B57C-DC4A-90CF-AD6DF379FD4E}" srcOrd="0" destOrd="0" presId="urn:microsoft.com/office/officeart/2005/8/layout/vList3"/>
    <dgm:cxn modelId="{6B25327E-E5F3-F741-9AAA-76AACBFD322A}" type="presParOf" srcId="{18A32DAC-B57C-DC4A-90CF-AD6DF379FD4E}" destId="{12A0E7DE-62A5-3F41-9406-04D0A98FE4D0}" srcOrd="0" destOrd="0" presId="urn:microsoft.com/office/officeart/2005/8/layout/vList3"/>
    <dgm:cxn modelId="{CC2459E6-6E58-8A49-82B5-16C67B8452B7}" type="presParOf" srcId="{18A32DAC-B57C-DC4A-90CF-AD6DF379FD4E}" destId="{06680060-70C3-F946-8664-DA14B2C5F229}" srcOrd="1" destOrd="0" presId="urn:microsoft.com/office/officeart/2005/8/layout/vList3"/>
    <dgm:cxn modelId="{4D52451C-B9B7-FF42-AEAA-3C471A25AE96}" type="presParOf" srcId="{5F522EC4-639B-DF44-83C2-A8C9F77D42B8}" destId="{DA9239A5-5FE3-E748-BD1D-1786A44E1A2C}" srcOrd="1" destOrd="0" presId="urn:microsoft.com/office/officeart/2005/8/layout/vList3"/>
    <dgm:cxn modelId="{6E86DF24-DEC1-E844-838B-FC7582DE3D2D}" type="presParOf" srcId="{5F522EC4-639B-DF44-83C2-A8C9F77D42B8}" destId="{03379C0A-9CA1-E64C-A050-52F52D64BBC8}" srcOrd="2" destOrd="0" presId="urn:microsoft.com/office/officeart/2005/8/layout/vList3"/>
    <dgm:cxn modelId="{4B8343B2-9113-7D46-BA98-741AB66016AE}" type="presParOf" srcId="{03379C0A-9CA1-E64C-A050-52F52D64BBC8}" destId="{0C047552-B886-B446-AA66-E6A43BBB1AC0}" srcOrd="0" destOrd="0" presId="urn:microsoft.com/office/officeart/2005/8/layout/vList3"/>
    <dgm:cxn modelId="{200D3B39-A8A7-EC47-A51B-1F01FAFFBFA6}" type="presParOf" srcId="{03379C0A-9CA1-E64C-A050-52F52D64BBC8}" destId="{D3AD6B8D-474A-6E4E-BD7A-D7C9F1438D3B}" srcOrd="1" destOrd="0" presId="urn:microsoft.com/office/officeart/2005/8/layout/vList3"/>
    <dgm:cxn modelId="{BE5F898F-5E7C-2740-A849-01060450C32B}" type="presParOf" srcId="{5F522EC4-639B-DF44-83C2-A8C9F77D42B8}" destId="{B075F5B0-21A5-8B45-85D1-ECB4F5FF7523}" srcOrd="3" destOrd="0" presId="urn:microsoft.com/office/officeart/2005/8/layout/vList3"/>
    <dgm:cxn modelId="{F1840D55-49A5-704D-BC6F-1349FF65BD0C}" type="presParOf" srcId="{5F522EC4-639B-DF44-83C2-A8C9F77D42B8}" destId="{3B4272F1-3DB2-314A-9A8C-3AD44DEFCA3B}" srcOrd="4" destOrd="0" presId="urn:microsoft.com/office/officeart/2005/8/layout/vList3"/>
    <dgm:cxn modelId="{D0CED50B-2A90-934D-8625-02A7D51C22C0}" type="presParOf" srcId="{3B4272F1-3DB2-314A-9A8C-3AD44DEFCA3B}" destId="{98A5FDF5-2C72-4F4A-9B7F-66BC7A8EEBEF}" srcOrd="0" destOrd="0" presId="urn:microsoft.com/office/officeart/2005/8/layout/vList3"/>
    <dgm:cxn modelId="{E43F0D09-A3A5-0C4F-A8B4-796D4DE2ACF8}" type="presParOf" srcId="{3B4272F1-3DB2-314A-9A8C-3AD44DEFCA3B}" destId="{07B90EDB-9468-EF4B-B503-253F09C323B3}" srcOrd="1" destOrd="0" presId="urn:microsoft.com/office/officeart/2005/8/layout/vList3"/>
    <dgm:cxn modelId="{51CF4970-AD73-1649-AEDA-6DF1DC0F5F0E}" type="presParOf" srcId="{5F522EC4-639B-DF44-83C2-A8C9F77D42B8}" destId="{2C5C3733-438A-694B-B7FD-B2773C457219}" srcOrd="5" destOrd="0" presId="urn:microsoft.com/office/officeart/2005/8/layout/vList3"/>
    <dgm:cxn modelId="{72194212-7086-3046-9AF6-A28F6398BC3E}" type="presParOf" srcId="{5F522EC4-639B-DF44-83C2-A8C9F77D42B8}" destId="{F1CAE00F-CDE5-0647-B31D-8247A5889974}" srcOrd="6" destOrd="0" presId="urn:microsoft.com/office/officeart/2005/8/layout/vList3"/>
    <dgm:cxn modelId="{0C85FE48-27EC-7346-8CF4-329367C8F526}" type="presParOf" srcId="{F1CAE00F-CDE5-0647-B31D-8247A5889974}" destId="{73397632-C892-AF42-9441-844AA9AE3BFE}" srcOrd="0" destOrd="0" presId="urn:microsoft.com/office/officeart/2005/8/layout/vList3"/>
    <dgm:cxn modelId="{E75AB418-87D1-3D4D-8A7B-78B94CA86E5C}" type="presParOf" srcId="{F1CAE00F-CDE5-0647-B31D-8247A5889974}" destId="{DE64042F-54CB-5C42-92D9-2F7557CF427E}" srcOrd="1" destOrd="0" presId="urn:microsoft.com/office/officeart/2005/8/layout/vList3"/>
    <dgm:cxn modelId="{536FC8EB-57BE-7042-811B-970C78A4407F}" type="presParOf" srcId="{5F522EC4-639B-DF44-83C2-A8C9F77D42B8}" destId="{27FB08D2-A8A0-9F4A-8236-DC5E28325CE4}" srcOrd="7" destOrd="0" presId="urn:microsoft.com/office/officeart/2005/8/layout/vList3"/>
    <dgm:cxn modelId="{47860CE6-4009-EE4C-95E2-A1D617BE0E05}" type="presParOf" srcId="{5F522EC4-639B-DF44-83C2-A8C9F77D42B8}" destId="{2BDCF328-BE03-394A-960D-9E50268B6BEA}" srcOrd="8" destOrd="0" presId="urn:microsoft.com/office/officeart/2005/8/layout/vList3"/>
    <dgm:cxn modelId="{73538F2F-3B53-E24F-B979-64CF1FD7BE09}" type="presParOf" srcId="{2BDCF328-BE03-394A-960D-9E50268B6BEA}" destId="{5386C407-3BD6-CF49-B72C-A34F07824443}" srcOrd="0" destOrd="0" presId="urn:microsoft.com/office/officeart/2005/8/layout/vList3"/>
    <dgm:cxn modelId="{4F6AE539-78FB-294B-A70A-310637110FF1}" type="presParOf" srcId="{2BDCF328-BE03-394A-960D-9E50268B6BEA}" destId="{BD44E5F0-C863-4344-B21A-22B54C9EC42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5BD959-F282-4B17-AA1A-B754F2A20070}"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algn="l" rtl="0"/>
          <a:r>
            <a:rPr lang="en-US" sz="1400" baseline="0" dirty="0">
              <a:latin typeface="Arial" panose="020B0604020202020204" pitchFamily="34" charset="0"/>
              <a:ea typeface="Arial" charset="0"/>
              <a:cs typeface="Arial" panose="020B0604020202020204" pitchFamily="34" charset="0"/>
            </a:rPr>
            <a:t>	</a:t>
          </a:r>
          <a:r>
            <a:rPr lang="en-GB" sz="1400" b="1" dirty="0">
              <a:latin typeface="Arial" panose="020B0604020202020204" pitchFamily="34" charset="0"/>
              <a:cs typeface="Arial" panose="020B0604020202020204" pitchFamily="34" charset="0"/>
            </a:rPr>
            <a:t>Show acceptance, even if it seems unlikely or too awful to be true.</a:t>
          </a:r>
          <a:endParaRPr lang="en-US" sz="1400" b="1" dirty="0">
            <a:latin typeface="Arial" panose="020B0604020202020204" pitchFamily="34" charset="0"/>
            <a:ea typeface="Arial" charset="0"/>
            <a:cs typeface="Arial" panose="020B0604020202020204" pitchFamily="34" charset="0"/>
          </a:endParaRPr>
        </a:p>
      </dgm:t>
    </dgm:pt>
    <dgm:pt modelId="{D108F484-63D9-4555-8178-76120F598338}" type="par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AF9E9A91-CFAA-4D06-8377-0B33E1C37BE6}" type="sib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2D58754B-BFD9-4682-A774-0F991A770964}">
      <dgm:prSet phldrT="[Text]" custT="1"/>
      <dgm:spPr>
        <a:solidFill>
          <a:srgbClr val="0069B3"/>
        </a:solidFill>
      </dgm:spPr>
      <dgm:t>
        <a:bodyPr/>
        <a:lstStyle/>
        <a:p>
          <a:pPr algn="l" rtl="0"/>
          <a:r>
            <a:rPr lang="en-GB" sz="1400" dirty="0">
              <a:latin typeface="Arial" panose="020B0604020202020204" pitchFamily="34" charset="0"/>
              <a:cs typeface="Arial" panose="020B0604020202020204" pitchFamily="34" charset="0"/>
            </a:rPr>
            <a:t>	</a:t>
          </a:r>
          <a:r>
            <a:rPr lang="en-US" sz="1400" b="1" baseline="0" dirty="0">
              <a:latin typeface="Arial" panose="020B0604020202020204" pitchFamily="34" charset="0"/>
              <a:ea typeface="Arial" charset="0"/>
              <a:cs typeface="Arial" panose="020B0604020202020204" pitchFamily="34" charset="0"/>
            </a:rPr>
            <a:t>Reassure the person that they are not to blame.</a:t>
          </a:r>
          <a:endParaRPr lang="en-US" sz="1400" b="1" dirty="0">
            <a:latin typeface="Arial" panose="020B0604020202020204" pitchFamily="34" charset="0"/>
            <a:ea typeface="Arial" charset="0"/>
            <a:cs typeface="Arial" panose="020B0604020202020204" pitchFamily="34" charset="0"/>
          </a:endParaRPr>
        </a:p>
      </dgm:t>
    </dgm:pt>
    <dgm:pt modelId="{E060E061-29FD-424A-9F68-F12ACDF34158}" type="par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C104FFE1-3440-4A64-9D7F-9C425E465746}" type="sib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55E1AA9F-A89E-463A-B26F-60325AECF50F}">
      <dgm:prSet phldrT="[Text]" phldr="0"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Acknowledge the courage it took to speak out.</a:t>
          </a:r>
          <a:endParaRPr lang="en-US" sz="1400" b="1" dirty="0">
            <a:latin typeface="Arial" panose="020B0604020202020204" pitchFamily="34" charset="0"/>
            <a:ea typeface="Arial" charset="0"/>
            <a:cs typeface="Arial" panose="020B0604020202020204" pitchFamily="34" charset="0"/>
          </a:endParaRPr>
        </a:p>
      </dgm:t>
    </dgm:pt>
    <dgm:pt modelId="{913F8117-8EB7-4283-A947-9FC99A898B4E}" type="par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56235C5F-85CF-4318-A6B1-70B2C8267E8A}" type="sib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4FF9641F-175F-8740-81B5-E24ED276B372}">
      <dgm:prSe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Understand they may feel shame or guilt.</a:t>
          </a:r>
        </a:p>
      </dgm:t>
    </dgm:pt>
    <dgm:pt modelId="{A9436B13-AAAB-4D43-A244-5D1CFAB53F9A}" type="par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11FE0ABD-37CE-D042-8BD1-423167E70749}" type="sib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CBE8B0BA-D33C-4670-B61B-C0F792F394F3}">
      <dgm:prSet phldrT="[Tex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Thank them for disclosing. It is good they have done so.</a:t>
          </a:r>
          <a:endParaRPr lang="en-US" sz="1400" b="1" dirty="0">
            <a:solidFill>
              <a:schemeClr val="bg1"/>
            </a:solidFill>
            <a:latin typeface="Arial" panose="020B0604020202020204" pitchFamily="34" charset="0"/>
            <a:ea typeface="Arial" charset="0"/>
            <a:cs typeface="Arial" panose="020B0604020202020204" pitchFamily="34" charset="0"/>
          </a:endParaRPr>
        </a:p>
      </dgm:t>
    </dgm:pt>
    <dgm:pt modelId="{E5B19AEC-9C2F-40BD-AA32-8EB8495AE1EF}" type="sib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8088DBE7-3790-46B4-ADA6-5DF261A440D5}" type="par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5F522EC4-639B-DF44-83C2-A8C9F77D42B8}" type="pres">
      <dgm:prSet presAssocID="{9C5BD959-F282-4B17-AA1A-B754F2A20070}" presName="linearFlow" presStyleCnt="0">
        <dgm:presLayoutVars>
          <dgm:dir/>
          <dgm:resizeHandles val="exact"/>
        </dgm:presLayoutVars>
      </dgm:prSet>
      <dgm:spPr/>
    </dgm:pt>
    <dgm:pt modelId="{18A32DAC-B57C-DC4A-90CF-AD6DF379FD4E}" type="pres">
      <dgm:prSet presAssocID="{03B6D883-E2E6-42BE-BE8D-D5016F4A5642}" presName="composite" presStyleCnt="0"/>
      <dgm:spPr/>
    </dgm:pt>
    <dgm:pt modelId="{12A0E7DE-62A5-3F41-9406-04D0A98FE4D0}" type="pres">
      <dgm:prSet presAssocID="{03B6D883-E2E6-42BE-BE8D-D5016F4A5642}" presName="imgShp" presStyleLbl="fgImgPlace1" presStyleIdx="0" presStyleCnt="5" custLinFactX="-134748" custLinFactNeighborX="-200000" custLinFactNeighborY="-233"/>
      <dgm:spPr>
        <a:solidFill>
          <a:schemeClr val="bg1">
            <a:lumMod val="65000"/>
          </a:schemeClr>
        </a:solidFill>
      </dgm:spPr>
    </dgm:pt>
    <dgm:pt modelId="{06680060-70C3-F946-8664-DA14B2C5F229}" type="pres">
      <dgm:prSet presAssocID="{03B6D883-E2E6-42BE-BE8D-D5016F4A5642}" presName="txShp" presStyleLbl="node1" presStyleIdx="0" presStyleCnt="5" custScaleX="150376" custLinFactNeighborX="14674" custLinFactNeighborY="-6214">
        <dgm:presLayoutVars>
          <dgm:bulletEnabled val="1"/>
        </dgm:presLayoutVars>
      </dgm:prSet>
      <dgm:spPr/>
    </dgm:pt>
    <dgm:pt modelId="{DA9239A5-5FE3-E748-BD1D-1786A44E1A2C}" type="pres">
      <dgm:prSet presAssocID="{AF9E9A91-CFAA-4D06-8377-0B33E1C37BE6}" presName="spacing" presStyleCnt="0"/>
      <dgm:spPr/>
    </dgm:pt>
    <dgm:pt modelId="{03379C0A-9CA1-E64C-A050-52F52D64BBC8}" type="pres">
      <dgm:prSet presAssocID="{4FF9641F-175F-8740-81B5-E24ED276B372}" presName="composite" presStyleCnt="0"/>
      <dgm:spPr/>
    </dgm:pt>
    <dgm:pt modelId="{0C047552-B886-B446-AA66-E6A43BBB1AC0}" type="pres">
      <dgm:prSet presAssocID="{4FF9641F-175F-8740-81B5-E24ED276B372}" presName="imgShp" presStyleLbl="fgImgPlace1" presStyleIdx="1" presStyleCnt="5" custLinFactX="-134521" custLinFactNeighborX="-200000" custLinFactNeighborY="-70"/>
      <dgm:spPr>
        <a:solidFill>
          <a:schemeClr val="bg1">
            <a:lumMod val="65000"/>
          </a:schemeClr>
        </a:solidFill>
      </dgm:spPr>
    </dgm:pt>
    <dgm:pt modelId="{D3AD6B8D-474A-6E4E-BD7A-D7C9F1438D3B}" type="pres">
      <dgm:prSet presAssocID="{4FF9641F-175F-8740-81B5-E24ED276B372}" presName="txShp" presStyleLbl="node1" presStyleIdx="1" presStyleCnt="5" custScaleX="150376">
        <dgm:presLayoutVars>
          <dgm:bulletEnabled val="1"/>
        </dgm:presLayoutVars>
      </dgm:prSet>
      <dgm:spPr/>
    </dgm:pt>
    <dgm:pt modelId="{B075F5B0-21A5-8B45-85D1-ECB4F5FF7523}" type="pres">
      <dgm:prSet presAssocID="{11FE0ABD-37CE-D042-8BD1-423167E70749}" presName="spacing" presStyleCnt="0"/>
      <dgm:spPr/>
    </dgm:pt>
    <dgm:pt modelId="{3B4272F1-3DB2-314A-9A8C-3AD44DEFCA3B}" type="pres">
      <dgm:prSet presAssocID="{2D58754B-BFD9-4682-A774-0F991A770964}" presName="composite" presStyleCnt="0"/>
      <dgm:spPr/>
    </dgm:pt>
    <dgm:pt modelId="{98A5FDF5-2C72-4F4A-9B7F-66BC7A8EEBEF}" type="pres">
      <dgm:prSet presAssocID="{2D58754B-BFD9-4682-A774-0F991A770964}" presName="imgShp" presStyleLbl="fgImgPlace1" presStyleIdx="2" presStyleCnt="5" custLinFactX="-131484" custLinFactNeighborX="-200000" custLinFactNeighborY="-1401"/>
      <dgm:spPr>
        <a:solidFill>
          <a:schemeClr val="bg1">
            <a:lumMod val="65000"/>
          </a:schemeClr>
        </a:solidFill>
      </dgm:spPr>
    </dgm:pt>
    <dgm:pt modelId="{07B90EDB-9468-EF4B-B503-253F09C323B3}" type="pres">
      <dgm:prSet presAssocID="{2D58754B-BFD9-4682-A774-0F991A770964}" presName="txShp" presStyleLbl="node1" presStyleIdx="2" presStyleCnt="5" custScaleX="150376">
        <dgm:presLayoutVars>
          <dgm:bulletEnabled val="1"/>
        </dgm:presLayoutVars>
      </dgm:prSet>
      <dgm:spPr/>
    </dgm:pt>
    <dgm:pt modelId="{2C5C3733-438A-694B-B7FD-B2773C457219}" type="pres">
      <dgm:prSet presAssocID="{C104FFE1-3440-4A64-9D7F-9C425E465746}" presName="spacing" presStyleCnt="0"/>
      <dgm:spPr/>
    </dgm:pt>
    <dgm:pt modelId="{F1CAE00F-CDE5-0647-B31D-8247A5889974}" type="pres">
      <dgm:prSet presAssocID="{55E1AA9F-A89E-463A-B26F-60325AECF50F}" presName="composite" presStyleCnt="0"/>
      <dgm:spPr/>
    </dgm:pt>
    <dgm:pt modelId="{73397632-C892-AF42-9441-844AA9AE3BFE}" type="pres">
      <dgm:prSet presAssocID="{55E1AA9F-A89E-463A-B26F-60325AECF50F}" presName="imgShp" presStyleLbl="fgImgPlace1" presStyleIdx="3" presStyleCnt="5" custLinFactX="-131519" custLinFactNeighborX="-200000" custLinFactNeighborY="-2794"/>
      <dgm:spPr>
        <a:solidFill>
          <a:schemeClr val="bg1">
            <a:lumMod val="65000"/>
          </a:schemeClr>
        </a:solidFill>
      </dgm:spPr>
    </dgm:pt>
    <dgm:pt modelId="{DE64042F-54CB-5C42-92D9-2F7557CF427E}" type="pres">
      <dgm:prSet presAssocID="{55E1AA9F-A89E-463A-B26F-60325AECF50F}" presName="txShp" presStyleLbl="node1" presStyleIdx="3" presStyleCnt="5" custScaleX="150376">
        <dgm:presLayoutVars>
          <dgm:bulletEnabled val="1"/>
        </dgm:presLayoutVars>
      </dgm:prSet>
      <dgm:spPr/>
    </dgm:pt>
    <dgm:pt modelId="{27FB08D2-A8A0-9F4A-8236-DC5E28325CE4}" type="pres">
      <dgm:prSet presAssocID="{56235C5F-85CF-4318-A6B1-70B2C8267E8A}" presName="spacing" presStyleCnt="0"/>
      <dgm:spPr/>
    </dgm:pt>
    <dgm:pt modelId="{2BDCF328-BE03-394A-960D-9E50268B6BEA}" type="pres">
      <dgm:prSet presAssocID="{CBE8B0BA-D33C-4670-B61B-C0F792F394F3}" presName="composite" presStyleCnt="0"/>
      <dgm:spPr/>
    </dgm:pt>
    <dgm:pt modelId="{5386C407-3BD6-CF49-B72C-A34F07824443}" type="pres">
      <dgm:prSet presAssocID="{CBE8B0BA-D33C-4670-B61B-C0F792F394F3}" presName="imgShp" presStyleLbl="fgImgPlace1" presStyleIdx="4" presStyleCnt="5" custLinFactX="-127860" custLinFactNeighborX="-200000" custLinFactNeighborY="88"/>
      <dgm:spPr>
        <a:solidFill>
          <a:schemeClr val="bg1">
            <a:lumMod val="65000"/>
          </a:schemeClr>
        </a:solidFill>
      </dgm:spPr>
    </dgm:pt>
    <dgm:pt modelId="{BD44E5F0-C863-4344-B21A-22B54C9EC42E}" type="pres">
      <dgm:prSet presAssocID="{CBE8B0BA-D33C-4670-B61B-C0F792F394F3}" presName="txShp" presStyleLbl="node1" presStyleIdx="4" presStyleCnt="5" custScaleX="150376">
        <dgm:presLayoutVars>
          <dgm:bulletEnabled val="1"/>
        </dgm:presLayoutVars>
      </dgm:prSet>
      <dgm:spPr/>
    </dgm:pt>
  </dgm:ptLst>
  <dgm:cxnLst>
    <dgm:cxn modelId="{77975A01-D9C6-49D2-B5F5-79AF365F0600}" srcId="{9C5BD959-F282-4B17-AA1A-B754F2A20070}" destId="{55E1AA9F-A89E-463A-B26F-60325AECF50F}" srcOrd="3" destOrd="0" parTransId="{913F8117-8EB7-4283-A947-9FC99A898B4E}" sibTransId="{56235C5F-85CF-4318-A6B1-70B2C8267E8A}"/>
    <dgm:cxn modelId="{028D9602-0B44-9F41-8DE0-BED5243B70BB}" type="presOf" srcId="{55E1AA9F-A89E-463A-B26F-60325AECF50F}" destId="{DE64042F-54CB-5C42-92D9-2F7557CF427E}" srcOrd="0" destOrd="0" presId="urn:microsoft.com/office/officeart/2005/8/layout/vList3"/>
    <dgm:cxn modelId="{16A16E06-358F-43B7-BC40-C39CC2FC391D}" srcId="{9C5BD959-F282-4B17-AA1A-B754F2A20070}" destId="{CBE8B0BA-D33C-4670-B61B-C0F792F394F3}" srcOrd="4" destOrd="0" parTransId="{8088DBE7-3790-46B4-ADA6-5DF261A440D5}" sibTransId="{E5B19AEC-9C2F-40BD-AA32-8EB8495AE1EF}"/>
    <dgm:cxn modelId="{0EF06513-57FF-264A-A634-9727AA891393}" type="presOf" srcId="{03B6D883-E2E6-42BE-BE8D-D5016F4A5642}" destId="{06680060-70C3-F946-8664-DA14B2C5F229}" srcOrd="0" destOrd="0" presId="urn:microsoft.com/office/officeart/2005/8/layout/vList3"/>
    <dgm:cxn modelId="{D0CFDA33-D09D-4E4E-BBDA-F557A0476597}" srcId="{9C5BD959-F282-4B17-AA1A-B754F2A20070}" destId="{2D58754B-BFD9-4682-A774-0F991A770964}" srcOrd="2" destOrd="0" parTransId="{E060E061-29FD-424A-9F68-F12ACDF34158}" sibTransId="{C104FFE1-3440-4A64-9D7F-9C425E465746}"/>
    <dgm:cxn modelId="{1474303A-A8B1-9E48-8EA9-156694D97E64}" srcId="{9C5BD959-F282-4B17-AA1A-B754F2A20070}" destId="{4FF9641F-175F-8740-81B5-E24ED276B372}" srcOrd="1" destOrd="0" parTransId="{A9436B13-AAAB-4D43-A244-5D1CFAB53F9A}" sibTransId="{11FE0ABD-37CE-D042-8BD1-423167E70749}"/>
    <dgm:cxn modelId="{E965E05B-949C-784A-92FF-CC951FD11942}" type="presOf" srcId="{2D58754B-BFD9-4682-A774-0F991A770964}" destId="{07B90EDB-9468-EF4B-B503-253F09C323B3}" srcOrd="0" destOrd="0" presId="urn:microsoft.com/office/officeart/2005/8/layout/vList3"/>
    <dgm:cxn modelId="{5B5DE06D-9268-4628-81CB-A1BA096614CC}" srcId="{9C5BD959-F282-4B17-AA1A-B754F2A20070}" destId="{03B6D883-E2E6-42BE-BE8D-D5016F4A5642}" srcOrd="0" destOrd="0" parTransId="{D108F484-63D9-4555-8178-76120F598338}" sibTransId="{AF9E9A91-CFAA-4D06-8377-0B33E1C37BE6}"/>
    <dgm:cxn modelId="{69CE75C5-2ADD-C548-AB35-3F95590E4428}" type="presOf" srcId="{4FF9641F-175F-8740-81B5-E24ED276B372}" destId="{D3AD6B8D-474A-6E4E-BD7A-D7C9F1438D3B}" srcOrd="0" destOrd="0" presId="urn:microsoft.com/office/officeart/2005/8/layout/vList3"/>
    <dgm:cxn modelId="{4F4E27D8-8B2C-014F-80FD-A2AE34AB6829}" type="presOf" srcId="{9C5BD959-F282-4B17-AA1A-B754F2A20070}" destId="{5F522EC4-639B-DF44-83C2-A8C9F77D42B8}" srcOrd="0" destOrd="0" presId="urn:microsoft.com/office/officeart/2005/8/layout/vList3"/>
    <dgm:cxn modelId="{338B95F9-494D-194B-A137-AA94BAE211E0}" type="presOf" srcId="{CBE8B0BA-D33C-4670-B61B-C0F792F394F3}" destId="{BD44E5F0-C863-4344-B21A-22B54C9EC42E}" srcOrd="0" destOrd="0" presId="urn:microsoft.com/office/officeart/2005/8/layout/vList3"/>
    <dgm:cxn modelId="{301E5953-F55D-B84D-88EA-1A5FA7AFA511}" type="presParOf" srcId="{5F522EC4-639B-DF44-83C2-A8C9F77D42B8}" destId="{18A32DAC-B57C-DC4A-90CF-AD6DF379FD4E}" srcOrd="0" destOrd="0" presId="urn:microsoft.com/office/officeart/2005/8/layout/vList3"/>
    <dgm:cxn modelId="{6B25327E-E5F3-F741-9AAA-76AACBFD322A}" type="presParOf" srcId="{18A32DAC-B57C-DC4A-90CF-AD6DF379FD4E}" destId="{12A0E7DE-62A5-3F41-9406-04D0A98FE4D0}" srcOrd="0" destOrd="0" presId="urn:microsoft.com/office/officeart/2005/8/layout/vList3"/>
    <dgm:cxn modelId="{CC2459E6-6E58-8A49-82B5-16C67B8452B7}" type="presParOf" srcId="{18A32DAC-B57C-DC4A-90CF-AD6DF379FD4E}" destId="{06680060-70C3-F946-8664-DA14B2C5F229}" srcOrd="1" destOrd="0" presId="urn:microsoft.com/office/officeart/2005/8/layout/vList3"/>
    <dgm:cxn modelId="{4D52451C-B9B7-FF42-AEAA-3C471A25AE96}" type="presParOf" srcId="{5F522EC4-639B-DF44-83C2-A8C9F77D42B8}" destId="{DA9239A5-5FE3-E748-BD1D-1786A44E1A2C}" srcOrd="1" destOrd="0" presId="urn:microsoft.com/office/officeart/2005/8/layout/vList3"/>
    <dgm:cxn modelId="{6E86DF24-DEC1-E844-838B-FC7582DE3D2D}" type="presParOf" srcId="{5F522EC4-639B-DF44-83C2-A8C9F77D42B8}" destId="{03379C0A-9CA1-E64C-A050-52F52D64BBC8}" srcOrd="2" destOrd="0" presId="urn:microsoft.com/office/officeart/2005/8/layout/vList3"/>
    <dgm:cxn modelId="{4B8343B2-9113-7D46-BA98-741AB66016AE}" type="presParOf" srcId="{03379C0A-9CA1-E64C-A050-52F52D64BBC8}" destId="{0C047552-B886-B446-AA66-E6A43BBB1AC0}" srcOrd="0" destOrd="0" presId="urn:microsoft.com/office/officeart/2005/8/layout/vList3"/>
    <dgm:cxn modelId="{200D3B39-A8A7-EC47-A51B-1F01FAFFBFA6}" type="presParOf" srcId="{03379C0A-9CA1-E64C-A050-52F52D64BBC8}" destId="{D3AD6B8D-474A-6E4E-BD7A-D7C9F1438D3B}" srcOrd="1" destOrd="0" presId="urn:microsoft.com/office/officeart/2005/8/layout/vList3"/>
    <dgm:cxn modelId="{BE5F898F-5E7C-2740-A849-01060450C32B}" type="presParOf" srcId="{5F522EC4-639B-DF44-83C2-A8C9F77D42B8}" destId="{B075F5B0-21A5-8B45-85D1-ECB4F5FF7523}" srcOrd="3" destOrd="0" presId="urn:microsoft.com/office/officeart/2005/8/layout/vList3"/>
    <dgm:cxn modelId="{F1840D55-49A5-704D-BC6F-1349FF65BD0C}" type="presParOf" srcId="{5F522EC4-639B-DF44-83C2-A8C9F77D42B8}" destId="{3B4272F1-3DB2-314A-9A8C-3AD44DEFCA3B}" srcOrd="4" destOrd="0" presId="urn:microsoft.com/office/officeart/2005/8/layout/vList3"/>
    <dgm:cxn modelId="{D0CED50B-2A90-934D-8625-02A7D51C22C0}" type="presParOf" srcId="{3B4272F1-3DB2-314A-9A8C-3AD44DEFCA3B}" destId="{98A5FDF5-2C72-4F4A-9B7F-66BC7A8EEBEF}" srcOrd="0" destOrd="0" presId="urn:microsoft.com/office/officeart/2005/8/layout/vList3"/>
    <dgm:cxn modelId="{E43F0D09-A3A5-0C4F-A8B4-796D4DE2ACF8}" type="presParOf" srcId="{3B4272F1-3DB2-314A-9A8C-3AD44DEFCA3B}" destId="{07B90EDB-9468-EF4B-B503-253F09C323B3}" srcOrd="1" destOrd="0" presId="urn:microsoft.com/office/officeart/2005/8/layout/vList3"/>
    <dgm:cxn modelId="{51CF4970-AD73-1649-AEDA-6DF1DC0F5F0E}" type="presParOf" srcId="{5F522EC4-639B-DF44-83C2-A8C9F77D42B8}" destId="{2C5C3733-438A-694B-B7FD-B2773C457219}" srcOrd="5" destOrd="0" presId="urn:microsoft.com/office/officeart/2005/8/layout/vList3"/>
    <dgm:cxn modelId="{72194212-7086-3046-9AF6-A28F6398BC3E}" type="presParOf" srcId="{5F522EC4-639B-DF44-83C2-A8C9F77D42B8}" destId="{F1CAE00F-CDE5-0647-B31D-8247A5889974}" srcOrd="6" destOrd="0" presId="urn:microsoft.com/office/officeart/2005/8/layout/vList3"/>
    <dgm:cxn modelId="{0C85FE48-27EC-7346-8CF4-329367C8F526}" type="presParOf" srcId="{F1CAE00F-CDE5-0647-B31D-8247A5889974}" destId="{73397632-C892-AF42-9441-844AA9AE3BFE}" srcOrd="0" destOrd="0" presId="urn:microsoft.com/office/officeart/2005/8/layout/vList3"/>
    <dgm:cxn modelId="{E75AB418-87D1-3D4D-8A7B-78B94CA86E5C}" type="presParOf" srcId="{F1CAE00F-CDE5-0647-B31D-8247A5889974}" destId="{DE64042F-54CB-5C42-92D9-2F7557CF427E}" srcOrd="1" destOrd="0" presId="urn:microsoft.com/office/officeart/2005/8/layout/vList3"/>
    <dgm:cxn modelId="{536FC8EB-57BE-7042-811B-970C78A4407F}" type="presParOf" srcId="{5F522EC4-639B-DF44-83C2-A8C9F77D42B8}" destId="{27FB08D2-A8A0-9F4A-8236-DC5E28325CE4}" srcOrd="7" destOrd="0" presId="urn:microsoft.com/office/officeart/2005/8/layout/vList3"/>
    <dgm:cxn modelId="{47860CE6-4009-EE4C-95E2-A1D617BE0E05}" type="presParOf" srcId="{5F522EC4-639B-DF44-83C2-A8C9F77D42B8}" destId="{2BDCF328-BE03-394A-960D-9E50268B6BEA}" srcOrd="8" destOrd="0" presId="urn:microsoft.com/office/officeart/2005/8/layout/vList3"/>
    <dgm:cxn modelId="{73538F2F-3B53-E24F-B979-64CF1FD7BE09}" type="presParOf" srcId="{2BDCF328-BE03-394A-960D-9E50268B6BEA}" destId="{5386C407-3BD6-CF49-B72C-A34F07824443}" srcOrd="0" destOrd="0" presId="urn:microsoft.com/office/officeart/2005/8/layout/vList3"/>
    <dgm:cxn modelId="{4F6AE539-78FB-294B-A70A-310637110FF1}" type="presParOf" srcId="{2BDCF328-BE03-394A-960D-9E50268B6BEA}" destId="{BD44E5F0-C863-4344-B21A-22B54C9EC42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5BD959-F282-4B17-AA1A-B754F2A20070}"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algn="l" rtl="0"/>
          <a:r>
            <a:rPr lang="en-US" sz="1400" baseline="0" dirty="0">
              <a:latin typeface="Arial" panose="020B0604020202020204" pitchFamily="34" charset="0"/>
              <a:ea typeface="Arial" charset="0"/>
              <a:cs typeface="Arial" panose="020B0604020202020204" pitchFamily="34" charset="0"/>
            </a:rPr>
            <a:t>	</a:t>
          </a:r>
          <a:r>
            <a:rPr lang="en-US" sz="1400" b="1" baseline="0" dirty="0">
              <a:latin typeface="Arial" panose="020B0604020202020204" pitchFamily="34" charset="0"/>
              <a:ea typeface="Arial" charset="0"/>
              <a:cs typeface="Arial" panose="020B0604020202020204" pitchFamily="34" charset="0"/>
            </a:rPr>
            <a:t>Check the person’s current safety. </a:t>
          </a:r>
          <a:endParaRPr lang="en-US" sz="1400" b="1" dirty="0">
            <a:latin typeface="Arial" panose="020B0604020202020204" pitchFamily="34" charset="0"/>
            <a:ea typeface="Arial" charset="0"/>
            <a:cs typeface="Arial" panose="020B0604020202020204" pitchFamily="34" charset="0"/>
          </a:endParaRPr>
        </a:p>
      </dgm:t>
    </dgm:pt>
    <dgm:pt modelId="{D108F484-63D9-4555-8178-76120F598338}" type="par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AF9E9A91-CFAA-4D06-8377-0B33E1C37BE6}" type="sib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2D58754B-BFD9-4682-A774-0F991A770964}">
      <dgm:prSet phldrT="[Text]" custT="1"/>
      <dgm:spPr>
        <a:solidFill>
          <a:srgbClr val="0069B3"/>
        </a:solidFill>
      </dgm:spPr>
      <dgm:t>
        <a:bodyPr/>
        <a:lstStyle/>
        <a:p>
          <a:pPr algn="l" rtl="0"/>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Respect their privacy, but explain you will need to share</a:t>
          </a:r>
        </a:p>
        <a:p>
          <a:pPr algn="l" rtl="0"/>
          <a:r>
            <a:rPr lang="en-GB" sz="1400" b="1" dirty="0">
              <a:latin typeface="Arial" panose="020B0604020202020204" pitchFamily="34" charset="0"/>
              <a:cs typeface="Arial" panose="020B0604020202020204" pitchFamily="34" charset="0"/>
            </a:rPr>
            <a:t>e	information with a person trained in Safeguarding at THH.</a:t>
          </a:r>
          <a:endParaRPr lang="en-US" sz="1400" b="1" dirty="0">
            <a:latin typeface="Arial" panose="020B0604020202020204" pitchFamily="34" charset="0"/>
            <a:ea typeface="Arial" charset="0"/>
            <a:cs typeface="Arial" panose="020B0604020202020204" pitchFamily="34" charset="0"/>
          </a:endParaRPr>
        </a:p>
      </dgm:t>
    </dgm:pt>
    <dgm:pt modelId="{E060E061-29FD-424A-9F68-F12ACDF34158}" type="par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C104FFE1-3440-4A64-9D7F-9C425E465746}" type="sib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55E1AA9F-A89E-463A-B26F-60325AECF50F}">
      <dgm:prSet phldrT="[Text]" phldr="0"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Remember that many Service Users have very complex needs.</a:t>
          </a:r>
        </a:p>
        <a:p>
          <a:pPr algn="l"/>
          <a:r>
            <a:rPr lang="en-GB" sz="1400" b="1" dirty="0">
              <a:latin typeface="Arial" panose="020B0604020202020204" pitchFamily="34" charset="0"/>
              <a:ea typeface="Arial" charset="0"/>
              <a:cs typeface="Arial" panose="020B0604020202020204" pitchFamily="34" charset="0"/>
            </a:rPr>
            <a:t>	You are holding one piece of a much bigger jigsaw.</a:t>
          </a:r>
          <a:endParaRPr lang="en-US" sz="1400" b="1" dirty="0">
            <a:latin typeface="Arial" panose="020B0604020202020204" pitchFamily="34" charset="0"/>
            <a:ea typeface="Arial" charset="0"/>
            <a:cs typeface="Arial" panose="020B0604020202020204" pitchFamily="34" charset="0"/>
          </a:endParaRPr>
        </a:p>
      </dgm:t>
    </dgm:pt>
    <dgm:pt modelId="{913F8117-8EB7-4283-A947-9FC99A898B4E}" type="par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56235C5F-85CF-4318-A6B1-70B2C8267E8A}" type="sib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4FF9641F-175F-8740-81B5-E24ED276B372}">
      <dgm:prSe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If necessary, move them to a safe space.</a:t>
          </a:r>
        </a:p>
      </dgm:t>
    </dgm:pt>
    <dgm:pt modelId="{A9436B13-AAAB-4D43-A244-5D1CFAB53F9A}" type="par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11FE0ABD-37CE-D042-8BD1-423167E70749}" type="sib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CBE8B0BA-D33C-4670-B61B-C0F792F394F3}">
      <dgm:prSet phldrT="[Tex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Alert one of the THH Safeguarding Officers immediately.</a:t>
          </a:r>
          <a:endParaRPr lang="en-US" sz="1400" b="1" dirty="0">
            <a:solidFill>
              <a:schemeClr val="bg1"/>
            </a:solidFill>
            <a:latin typeface="Arial" panose="020B0604020202020204" pitchFamily="34" charset="0"/>
            <a:ea typeface="Arial" charset="0"/>
            <a:cs typeface="Arial" panose="020B0604020202020204" pitchFamily="34" charset="0"/>
          </a:endParaRPr>
        </a:p>
      </dgm:t>
    </dgm:pt>
    <dgm:pt modelId="{E5B19AEC-9C2F-40BD-AA32-8EB8495AE1EF}" type="sib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8088DBE7-3790-46B4-ADA6-5DF261A440D5}" type="par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5F522EC4-639B-DF44-83C2-A8C9F77D42B8}" type="pres">
      <dgm:prSet presAssocID="{9C5BD959-F282-4B17-AA1A-B754F2A20070}" presName="linearFlow" presStyleCnt="0">
        <dgm:presLayoutVars>
          <dgm:dir/>
          <dgm:resizeHandles val="exact"/>
        </dgm:presLayoutVars>
      </dgm:prSet>
      <dgm:spPr/>
    </dgm:pt>
    <dgm:pt modelId="{18A32DAC-B57C-DC4A-90CF-AD6DF379FD4E}" type="pres">
      <dgm:prSet presAssocID="{03B6D883-E2E6-42BE-BE8D-D5016F4A5642}" presName="composite" presStyleCnt="0"/>
      <dgm:spPr/>
    </dgm:pt>
    <dgm:pt modelId="{12A0E7DE-62A5-3F41-9406-04D0A98FE4D0}" type="pres">
      <dgm:prSet presAssocID="{03B6D883-E2E6-42BE-BE8D-D5016F4A5642}" presName="imgShp" presStyleLbl="fgImgPlace1" presStyleIdx="0" presStyleCnt="5" custLinFactX="-134748" custLinFactNeighborX="-200000" custLinFactNeighborY="-233"/>
      <dgm:spPr>
        <a:solidFill>
          <a:schemeClr val="bg1">
            <a:lumMod val="65000"/>
          </a:schemeClr>
        </a:solidFill>
      </dgm:spPr>
    </dgm:pt>
    <dgm:pt modelId="{06680060-70C3-F946-8664-DA14B2C5F229}" type="pres">
      <dgm:prSet presAssocID="{03B6D883-E2E6-42BE-BE8D-D5016F4A5642}" presName="txShp" presStyleLbl="node1" presStyleIdx="0" presStyleCnt="5" custScaleX="150376">
        <dgm:presLayoutVars>
          <dgm:bulletEnabled val="1"/>
        </dgm:presLayoutVars>
      </dgm:prSet>
      <dgm:spPr/>
    </dgm:pt>
    <dgm:pt modelId="{DA9239A5-5FE3-E748-BD1D-1786A44E1A2C}" type="pres">
      <dgm:prSet presAssocID="{AF9E9A91-CFAA-4D06-8377-0B33E1C37BE6}" presName="spacing" presStyleCnt="0"/>
      <dgm:spPr/>
    </dgm:pt>
    <dgm:pt modelId="{03379C0A-9CA1-E64C-A050-52F52D64BBC8}" type="pres">
      <dgm:prSet presAssocID="{4FF9641F-175F-8740-81B5-E24ED276B372}" presName="composite" presStyleCnt="0"/>
      <dgm:spPr/>
    </dgm:pt>
    <dgm:pt modelId="{0C047552-B886-B446-AA66-E6A43BBB1AC0}" type="pres">
      <dgm:prSet presAssocID="{4FF9641F-175F-8740-81B5-E24ED276B372}" presName="imgShp" presStyleLbl="fgImgPlace1" presStyleIdx="1" presStyleCnt="5" custLinFactX="-134521" custLinFactNeighborX="-200000" custLinFactNeighborY="-70"/>
      <dgm:spPr>
        <a:solidFill>
          <a:schemeClr val="bg1">
            <a:lumMod val="65000"/>
          </a:schemeClr>
        </a:solidFill>
      </dgm:spPr>
    </dgm:pt>
    <dgm:pt modelId="{D3AD6B8D-474A-6E4E-BD7A-D7C9F1438D3B}" type="pres">
      <dgm:prSet presAssocID="{4FF9641F-175F-8740-81B5-E24ED276B372}" presName="txShp" presStyleLbl="node1" presStyleIdx="1" presStyleCnt="5" custScaleX="150376">
        <dgm:presLayoutVars>
          <dgm:bulletEnabled val="1"/>
        </dgm:presLayoutVars>
      </dgm:prSet>
      <dgm:spPr/>
    </dgm:pt>
    <dgm:pt modelId="{B075F5B0-21A5-8B45-85D1-ECB4F5FF7523}" type="pres">
      <dgm:prSet presAssocID="{11FE0ABD-37CE-D042-8BD1-423167E70749}" presName="spacing" presStyleCnt="0"/>
      <dgm:spPr/>
    </dgm:pt>
    <dgm:pt modelId="{3B4272F1-3DB2-314A-9A8C-3AD44DEFCA3B}" type="pres">
      <dgm:prSet presAssocID="{2D58754B-BFD9-4682-A774-0F991A770964}" presName="composite" presStyleCnt="0"/>
      <dgm:spPr/>
    </dgm:pt>
    <dgm:pt modelId="{98A5FDF5-2C72-4F4A-9B7F-66BC7A8EEBEF}" type="pres">
      <dgm:prSet presAssocID="{2D58754B-BFD9-4682-A774-0F991A770964}" presName="imgShp" presStyleLbl="fgImgPlace1" presStyleIdx="2" presStyleCnt="5" custLinFactX="-131484" custLinFactNeighborX="-200000" custLinFactNeighborY="-1401"/>
      <dgm:spPr>
        <a:solidFill>
          <a:schemeClr val="bg1">
            <a:lumMod val="65000"/>
          </a:schemeClr>
        </a:solidFill>
      </dgm:spPr>
    </dgm:pt>
    <dgm:pt modelId="{07B90EDB-9468-EF4B-B503-253F09C323B3}" type="pres">
      <dgm:prSet presAssocID="{2D58754B-BFD9-4682-A774-0F991A770964}" presName="txShp" presStyleLbl="node1" presStyleIdx="2" presStyleCnt="5" custScaleX="150376">
        <dgm:presLayoutVars>
          <dgm:bulletEnabled val="1"/>
        </dgm:presLayoutVars>
      </dgm:prSet>
      <dgm:spPr/>
    </dgm:pt>
    <dgm:pt modelId="{2C5C3733-438A-694B-B7FD-B2773C457219}" type="pres">
      <dgm:prSet presAssocID="{C104FFE1-3440-4A64-9D7F-9C425E465746}" presName="spacing" presStyleCnt="0"/>
      <dgm:spPr/>
    </dgm:pt>
    <dgm:pt modelId="{F1CAE00F-CDE5-0647-B31D-8247A5889974}" type="pres">
      <dgm:prSet presAssocID="{55E1AA9F-A89E-463A-B26F-60325AECF50F}" presName="composite" presStyleCnt="0"/>
      <dgm:spPr/>
    </dgm:pt>
    <dgm:pt modelId="{73397632-C892-AF42-9441-844AA9AE3BFE}" type="pres">
      <dgm:prSet presAssocID="{55E1AA9F-A89E-463A-B26F-60325AECF50F}" presName="imgShp" presStyleLbl="fgImgPlace1" presStyleIdx="3" presStyleCnt="5" custLinFactX="-131519" custLinFactNeighborX="-200000" custLinFactNeighborY="-2794"/>
      <dgm:spPr>
        <a:solidFill>
          <a:schemeClr val="bg1">
            <a:lumMod val="65000"/>
          </a:schemeClr>
        </a:solidFill>
      </dgm:spPr>
    </dgm:pt>
    <dgm:pt modelId="{DE64042F-54CB-5C42-92D9-2F7557CF427E}" type="pres">
      <dgm:prSet presAssocID="{55E1AA9F-A89E-463A-B26F-60325AECF50F}" presName="txShp" presStyleLbl="node1" presStyleIdx="3" presStyleCnt="5" custScaleX="150376" custScaleY="101230">
        <dgm:presLayoutVars>
          <dgm:bulletEnabled val="1"/>
        </dgm:presLayoutVars>
      </dgm:prSet>
      <dgm:spPr/>
    </dgm:pt>
    <dgm:pt modelId="{27FB08D2-A8A0-9F4A-8236-DC5E28325CE4}" type="pres">
      <dgm:prSet presAssocID="{56235C5F-85CF-4318-A6B1-70B2C8267E8A}" presName="spacing" presStyleCnt="0"/>
      <dgm:spPr/>
    </dgm:pt>
    <dgm:pt modelId="{2BDCF328-BE03-394A-960D-9E50268B6BEA}" type="pres">
      <dgm:prSet presAssocID="{CBE8B0BA-D33C-4670-B61B-C0F792F394F3}" presName="composite" presStyleCnt="0"/>
      <dgm:spPr/>
    </dgm:pt>
    <dgm:pt modelId="{5386C407-3BD6-CF49-B72C-A34F07824443}" type="pres">
      <dgm:prSet presAssocID="{CBE8B0BA-D33C-4670-B61B-C0F792F394F3}" presName="imgShp" presStyleLbl="fgImgPlace1" presStyleIdx="4" presStyleCnt="5" custLinFactX="-127860" custLinFactNeighborX="-200000" custLinFactNeighborY="88"/>
      <dgm:spPr>
        <a:solidFill>
          <a:schemeClr val="bg1">
            <a:lumMod val="65000"/>
          </a:schemeClr>
        </a:solidFill>
      </dgm:spPr>
    </dgm:pt>
    <dgm:pt modelId="{BD44E5F0-C863-4344-B21A-22B54C9EC42E}" type="pres">
      <dgm:prSet presAssocID="{CBE8B0BA-D33C-4670-B61B-C0F792F394F3}" presName="txShp" presStyleLbl="node1" presStyleIdx="4" presStyleCnt="5" custScaleX="150376">
        <dgm:presLayoutVars>
          <dgm:bulletEnabled val="1"/>
        </dgm:presLayoutVars>
      </dgm:prSet>
      <dgm:spPr/>
    </dgm:pt>
  </dgm:ptLst>
  <dgm:cxnLst>
    <dgm:cxn modelId="{77975A01-D9C6-49D2-B5F5-79AF365F0600}" srcId="{9C5BD959-F282-4B17-AA1A-B754F2A20070}" destId="{55E1AA9F-A89E-463A-B26F-60325AECF50F}" srcOrd="3" destOrd="0" parTransId="{913F8117-8EB7-4283-A947-9FC99A898B4E}" sibTransId="{56235C5F-85CF-4318-A6B1-70B2C8267E8A}"/>
    <dgm:cxn modelId="{028D9602-0B44-9F41-8DE0-BED5243B70BB}" type="presOf" srcId="{55E1AA9F-A89E-463A-B26F-60325AECF50F}" destId="{DE64042F-54CB-5C42-92D9-2F7557CF427E}" srcOrd="0" destOrd="0" presId="urn:microsoft.com/office/officeart/2005/8/layout/vList3"/>
    <dgm:cxn modelId="{16A16E06-358F-43B7-BC40-C39CC2FC391D}" srcId="{9C5BD959-F282-4B17-AA1A-B754F2A20070}" destId="{CBE8B0BA-D33C-4670-B61B-C0F792F394F3}" srcOrd="4" destOrd="0" parTransId="{8088DBE7-3790-46B4-ADA6-5DF261A440D5}" sibTransId="{E5B19AEC-9C2F-40BD-AA32-8EB8495AE1EF}"/>
    <dgm:cxn modelId="{0EF06513-57FF-264A-A634-9727AA891393}" type="presOf" srcId="{03B6D883-E2E6-42BE-BE8D-D5016F4A5642}" destId="{06680060-70C3-F946-8664-DA14B2C5F229}" srcOrd="0" destOrd="0" presId="urn:microsoft.com/office/officeart/2005/8/layout/vList3"/>
    <dgm:cxn modelId="{D0CFDA33-D09D-4E4E-BBDA-F557A0476597}" srcId="{9C5BD959-F282-4B17-AA1A-B754F2A20070}" destId="{2D58754B-BFD9-4682-A774-0F991A770964}" srcOrd="2" destOrd="0" parTransId="{E060E061-29FD-424A-9F68-F12ACDF34158}" sibTransId="{C104FFE1-3440-4A64-9D7F-9C425E465746}"/>
    <dgm:cxn modelId="{1474303A-A8B1-9E48-8EA9-156694D97E64}" srcId="{9C5BD959-F282-4B17-AA1A-B754F2A20070}" destId="{4FF9641F-175F-8740-81B5-E24ED276B372}" srcOrd="1" destOrd="0" parTransId="{A9436B13-AAAB-4D43-A244-5D1CFAB53F9A}" sibTransId="{11FE0ABD-37CE-D042-8BD1-423167E70749}"/>
    <dgm:cxn modelId="{E965E05B-949C-784A-92FF-CC951FD11942}" type="presOf" srcId="{2D58754B-BFD9-4682-A774-0F991A770964}" destId="{07B90EDB-9468-EF4B-B503-253F09C323B3}" srcOrd="0" destOrd="0" presId="urn:microsoft.com/office/officeart/2005/8/layout/vList3"/>
    <dgm:cxn modelId="{5B5DE06D-9268-4628-81CB-A1BA096614CC}" srcId="{9C5BD959-F282-4B17-AA1A-B754F2A20070}" destId="{03B6D883-E2E6-42BE-BE8D-D5016F4A5642}" srcOrd="0" destOrd="0" parTransId="{D108F484-63D9-4555-8178-76120F598338}" sibTransId="{AF9E9A91-CFAA-4D06-8377-0B33E1C37BE6}"/>
    <dgm:cxn modelId="{69CE75C5-2ADD-C548-AB35-3F95590E4428}" type="presOf" srcId="{4FF9641F-175F-8740-81B5-E24ED276B372}" destId="{D3AD6B8D-474A-6E4E-BD7A-D7C9F1438D3B}" srcOrd="0" destOrd="0" presId="urn:microsoft.com/office/officeart/2005/8/layout/vList3"/>
    <dgm:cxn modelId="{4F4E27D8-8B2C-014F-80FD-A2AE34AB6829}" type="presOf" srcId="{9C5BD959-F282-4B17-AA1A-B754F2A20070}" destId="{5F522EC4-639B-DF44-83C2-A8C9F77D42B8}" srcOrd="0" destOrd="0" presId="urn:microsoft.com/office/officeart/2005/8/layout/vList3"/>
    <dgm:cxn modelId="{338B95F9-494D-194B-A137-AA94BAE211E0}" type="presOf" srcId="{CBE8B0BA-D33C-4670-B61B-C0F792F394F3}" destId="{BD44E5F0-C863-4344-B21A-22B54C9EC42E}" srcOrd="0" destOrd="0" presId="urn:microsoft.com/office/officeart/2005/8/layout/vList3"/>
    <dgm:cxn modelId="{301E5953-F55D-B84D-88EA-1A5FA7AFA511}" type="presParOf" srcId="{5F522EC4-639B-DF44-83C2-A8C9F77D42B8}" destId="{18A32DAC-B57C-DC4A-90CF-AD6DF379FD4E}" srcOrd="0" destOrd="0" presId="urn:microsoft.com/office/officeart/2005/8/layout/vList3"/>
    <dgm:cxn modelId="{6B25327E-E5F3-F741-9AAA-76AACBFD322A}" type="presParOf" srcId="{18A32DAC-B57C-DC4A-90CF-AD6DF379FD4E}" destId="{12A0E7DE-62A5-3F41-9406-04D0A98FE4D0}" srcOrd="0" destOrd="0" presId="urn:microsoft.com/office/officeart/2005/8/layout/vList3"/>
    <dgm:cxn modelId="{CC2459E6-6E58-8A49-82B5-16C67B8452B7}" type="presParOf" srcId="{18A32DAC-B57C-DC4A-90CF-AD6DF379FD4E}" destId="{06680060-70C3-F946-8664-DA14B2C5F229}" srcOrd="1" destOrd="0" presId="urn:microsoft.com/office/officeart/2005/8/layout/vList3"/>
    <dgm:cxn modelId="{4D52451C-B9B7-FF42-AEAA-3C471A25AE96}" type="presParOf" srcId="{5F522EC4-639B-DF44-83C2-A8C9F77D42B8}" destId="{DA9239A5-5FE3-E748-BD1D-1786A44E1A2C}" srcOrd="1" destOrd="0" presId="urn:microsoft.com/office/officeart/2005/8/layout/vList3"/>
    <dgm:cxn modelId="{6E86DF24-DEC1-E844-838B-FC7582DE3D2D}" type="presParOf" srcId="{5F522EC4-639B-DF44-83C2-A8C9F77D42B8}" destId="{03379C0A-9CA1-E64C-A050-52F52D64BBC8}" srcOrd="2" destOrd="0" presId="urn:microsoft.com/office/officeart/2005/8/layout/vList3"/>
    <dgm:cxn modelId="{4B8343B2-9113-7D46-BA98-741AB66016AE}" type="presParOf" srcId="{03379C0A-9CA1-E64C-A050-52F52D64BBC8}" destId="{0C047552-B886-B446-AA66-E6A43BBB1AC0}" srcOrd="0" destOrd="0" presId="urn:microsoft.com/office/officeart/2005/8/layout/vList3"/>
    <dgm:cxn modelId="{200D3B39-A8A7-EC47-A51B-1F01FAFFBFA6}" type="presParOf" srcId="{03379C0A-9CA1-E64C-A050-52F52D64BBC8}" destId="{D3AD6B8D-474A-6E4E-BD7A-D7C9F1438D3B}" srcOrd="1" destOrd="0" presId="urn:microsoft.com/office/officeart/2005/8/layout/vList3"/>
    <dgm:cxn modelId="{BE5F898F-5E7C-2740-A849-01060450C32B}" type="presParOf" srcId="{5F522EC4-639B-DF44-83C2-A8C9F77D42B8}" destId="{B075F5B0-21A5-8B45-85D1-ECB4F5FF7523}" srcOrd="3" destOrd="0" presId="urn:microsoft.com/office/officeart/2005/8/layout/vList3"/>
    <dgm:cxn modelId="{F1840D55-49A5-704D-BC6F-1349FF65BD0C}" type="presParOf" srcId="{5F522EC4-639B-DF44-83C2-A8C9F77D42B8}" destId="{3B4272F1-3DB2-314A-9A8C-3AD44DEFCA3B}" srcOrd="4" destOrd="0" presId="urn:microsoft.com/office/officeart/2005/8/layout/vList3"/>
    <dgm:cxn modelId="{D0CED50B-2A90-934D-8625-02A7D51C22C0}" type="presParOf" srcId="{3B4272F1-3DB2-314A-9A8C-3AD44DEFCA3B}" destId="{98A5FDF5-2C72-4F4A-9B7F-66BC7A8EEBEF}" srcOrd="0" destOrd="0" presId="urn:microsoft.com/office/officeart/2005/8/layout/vList3"/>
    <dgm:cxn modelId="{E43F0D09-A3A5-0C4F-A8B4-796D4DE2ACF8}" type="presParOf" srcId="{3B4272F1-3DB2-314A-9A8C-3AD44DEFCA3B}" destId="{07B90EDB-9468-EF4B-B503-253F09C323B3}" srcOrd="1" destOrd="0" presId="urn:microsoft.com/office/officeart/2005/8/layout/vList3"/>
    <dgm:cxn modelId="{51CF4970-AD73-1649-AEDA-6DF1DC0F5F0E}" type="presParOf" srcId="{5F522EC4-639B-DF44-83C2-A8C9F77D42B8}" destId="{2C5C3733-438A-694B-B7FD-B2773C457219}" srcOrd="5" destOrd="0" presId="urn:microsoft.com/office/officeart/2005/8/layout/vList3"/>
    <dgm:cxn modelId="{72194212-7086-3046-9AF6-A28F6398BC3E}" type="presParOf" srcId="{5F522EC4-639B-DF44-83C2-A8C9F77D42B8}" destId="{F1CAE00F-CDE5-0647-B31D-8247A5889974}" srcOrd="6" destOrd="0" presId="urn:microsoft.com/office/officeart/2005/8/layout/vList3"/>
    <dgm:cxn modelId="{0C85FE48-27EC-7346-8CF4-329367C8F526}" type="presParOf" srcId="{F1CAE00F-CDE5-0647-B31D-8247A5889974}" destId="{73397632-C892-AF42-9441-844AA9AE3BFE}" srcOrd="0" destOrd="0" presId="urn:microsoft.com/office/officeart/2005/8/layout/vList3"/>
    <dgm:cxn modelId="{E75AB418-87D1-3D4D-8A7B-78B94CA86E5C}" type="presParOf" srcId="{F1CAE00F-CDE5-0647-B31D-8247A5889974}" destId="{DE64042F-54CB-5C42-92D9-2F7557CF427E}" srcOrd="1" destOrd="0" presId="urn:microsoft.com/office/officeart/2005/8/layout/vList3"/>
    <dgm:cxn modelId="{536FC8EB-57BE-7042-811B-970C78A4407F}" type="presParOf" srcId="{5F522EC4-639B-DF44-83C2-A8C9F77D42B8}" destId="{27FB08D2-A8A0-9F4A-8236-DC5E28325CE4}" srcOrd="7" destOrd="0" presId="urn:microsoft.com/office/officeart/2005/8/layout/vList3"/>
    <dgm:cxn modelId="{47860CE6-4009-EE4C-95E2-A1D617BE0E05}" type="presParOf" srcId="{5F522EC4-639B-DF44-83C2-A8C9F77D42B8}" destId="{2BDCF328-BE03-394A-960D-9E50268B6BEA}" srcOrd="8" destOrd="0" presId="urn:microsoft.com/office/officeart/2005/8/layout/vList3"/>
    <dgm:cxn modelId="{73538F2F-3B53-E24F-B979-64CF1FD7BE09}" type="presParOf" srcId="{2BDCF328-BE03-394A-960D-9E50268B6BEA}" destId="{5386C407-3BD6-CF49-B72C-A34F07824443}" srcOrd="0" destOrd="0" presId="urn:microsoft.com/office/officeart/2005/8/layout/vList3"/>
    <dgm:cxn modelId="{4F6AE539-78FB-294B-A70A-310637110FF1}" type="presParOf" srcId="{2BDCF328-BE03-394A-960D-9E50268B6BEA}" destId="{BD44E5F0-C863-4344-B21A-22B54C9EC42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chemeClr val="bg1">
            <a:lumMod val="75000"/>
          </a:schemeClr>
        </a:solidFill>
      </dgm:spPr>
      <dgm:t>
        <a:bodyPr/>
        <a:lstStyle/>
        <a:p>
          <a:pPr rtl="0"/>
          <a:r>
            <a:rPr lang="en-US" sz="1600" b="1" dirty="0">
              <a:latin typeface="Arial" panose="020B0604020202020204" pitchFamily="34" charset="0"/>
              <a:ea typeface="Arial" charset="0"/>
              <a:cs typeface="Arial" panose="020B0604020202020204" pitchFamily="34" charset="0"/>
            </a:rPr>
            <a:t>Recognise</a:t>
          </a:r>
          <a:r>
            <a:rPr lang="en-US" sz="1500" dirty="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chemeClr val="bg1">
            <a:lumMod val="75000"/>
          </a:schemeClr>
        </a:solidFill>
      </dgm:spPr>
      <dgm:t>
        <a:bodyPr/>
        <a:lstStyle/>
        <a:p>
          <a:pPr rtl="0"/>
          <a:r>
            <a:rPr lang="en-US" sz="1600" b="1" dirty="0">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rgbClr val="0069B3"/>
        </a:solidFill>
        <a:ln>
          <a:solidFill>
            <a:srgbClr val="0069B3"/>
          </a:solidFill>
        </a:ln>
      </dgm:spPr>
      <dgm:t>
        <a:bodyPr/>
        <a:lstStyle/>
        <a:p>
          <a:r>
            <a:rPr lang="en-US" sz="1600" b="1" dirty="0">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chemeClr val="bg1">
            <a:lumMod val="75000"/>
          </a:schemeClr>
        </a:solidFill>
      </dgm:spPr>
      <dgm:t>
        <a:bodyPr/>
        <a:lstStyle/>
        <a:p>
          <a:r>
            <a:rPr lang="en-US" sz="1600" b="1" dirty="0">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chemeClr val="bg1">
            <a:lumMod val="75000"/>
          </a:schemeClr>
        </a:solidFill>
      </dgm:spPr>
      <dgm:t>
        <a:bodyPr/>
        <a:lstStyle/>
        <a:p>
          <a:r>
            <a:rPr lang="en-US" sz="1600" b="1" dirty="0">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5BD959-F282-4B17-AA1A-B754F2A20070}"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algn="l" rtl="0"/>
          <a:r>
            <a:rPr lang="en-US" sz="1400" baseline="0" dirty="0">
              <a:latin typeface="Arial" panose="020B0604020202020204" pitchFamily="34" charset="0"/>
              <a:ea typeface="Arial" charset="0"/>
              <a:cs typeface="Arial" panose="020B0604020202020204" pitchFamily="34" charset="0"/>
            </a:rPr>
            <a:t>	</a:t>
          </a:r>
          <a:r>
            <a:rPr lang="en-GB" sz="1400" b="1" dirty="0">
              <a:latin typeface="Arial" panose="020B0604020202020204" pitchFamily="34" charset="0"/>
              <a:cs typeface="Arial" panose="020B0604020202020204" pitchFamily="34" charset="0"/>
            </a:rPr>
            <a:t>Make notes immediately so the details are accurate.</a:t>
          </a:r>
          <a:endParaRPr lang="en-US" sz="1400" b="1" dirty="0">
            <a:latin typeface="Arial" panose="020B0604020202020204" pitchFamily="34" charset="0"/>
            <a:ea typeface="Arial" charset="0"/>
            <a:cs typeface="Arial" panose="020B0604020202020204" pitchFamily="34" charset="0"/>
          </a:endParaRPr>
        </a:p>
      </dgm:t>
    </dgm:pt>
    <dgm:pt modelId="{D108F484-63D9-4555-8178-76120F598338}" type="par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AF9E9A91-CFAA-4D06-8377-0B33E1C37BE6}" type="sibTrans" cxnId="{5B5DE06D-9268-4628-81CB-A1BA096614CC}">
      <dgm:prSet/>
      <dgm:spPr/>
      <dgm:t>
        <a:bodyPr/>
        <a:lstStyle/>
        <a:p>
          <a:pPr algn="l"/>
          <a:endParaRPr lang="en-US" sz="1400">
            <a:latin typeface="Arial" panose="020B0604020202020204" pitchFamily="34" charset="0"/>
            <a:cs typeface="Arial" panose="020B0604020202020204" pitchFamily="34" charset="0"/>
          </a:endParaRPr>
        </a:p>
      </dgm:t>
    </dgm:pt>
    <dgm:pt modelId="{2D58754B-BFD9-4682-A774-0F991A770964}">
      <dgm:prSet phldrT="[Text]" custT="1"/>
      <dgm:spPr>
        <a:solidFill>
          <a:srgbClr val="0069B3"/>
        </a:solidFill>
      </dgm:spPr>
      <dgm:t>
        <a:bodyPr/>
        <a:lstStyle/>
        <a:p>
          <a:pPr algn="l" rtl="0"/>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Avoid editing or altering your notes.</a:t>
          </a:r>
          <a:endParaRPr lang="en-US" sz="1400" b="1" dirty="0">
            <a:latin typeface="Arial" panose="020B0604020202020204" pitchFamily="34" charset="0"/>
            <a:ea typeface="Arial" charset="0"/>
            <a:cs typeface="Arial" panose="020B0604020202020204" pitchFamily="34" charset="0"/>
          </a:endParaRPr>
        </a:p>
      </dgm:t>
    </dgm:pt>
    <dgm:pt modelId="{E060E061-29FD-424A-9F68-F12ACDF34158}" type="par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C104FFE1-3440-4A64-9D7F-9C425E465746}" type="sibTrans" cxnId="{D0CFDA33-D09D-4E4E-BBDA-F557A0476597}">
      <dgm:prSet/>
      <dgm:spPr/>
      <dgm:t>
        <a:bodyPr/>
        <a:lstStyle/>
        <a:p>
          <a:pPr algn="l"/>
          <a:endParaRPr lang="en-US" sz="1400">
            <a:latin typeface="Arial" panose="020B0604020202020204" pitchFamily="34" charset="0"/>
            <a:cs typeface="Arial" panose="020B0604020202020204" pitchFamily="34" charset="0"/>
          </a:endParaRPr>
        </a:p>
      </dgm:t>
    </dgm:pt>
    <dgm:pt modelId="{55E1AA9F-A89E-463A-B26F-60325AECF50F}">
      <dgm:prSet phldrT="[Text]" phldr="0"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Record the facts. Do not make judgements or interpretations</a:t>
          </a:r>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ea typeface="Arial" charset="0"/>
            <a:cs typeface="Arial" panose="020B0604020202020204" pitchFamily="34" charset="0"/>
          </a:endParaRPr>
        </a:p>
      </dgm:t>
    </dgm:pt>
    <dgm:pt modelId="{913F8117-8EB7-4283-A947-9FC99A898B4E}" type="par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56235C5F-85CF-4318-A6B1-70B2C8267E8A}" type="sibTrans" cxnId="{77975A01-D9C6-49D2-B5F5-79AF365F0600}">
      <dgm:prSet/>
      <dgm:spPr/>
      <dgm:t>
        <a:bodyPr/>
        <a:lstStyle/>
        <a:p>
          <a:pPr algn="l"/>
          <a:endParaRPr lang="en-US" sz="1400">
            <a:latin typeface="Arial" panose="020B0604020202020204" pitchFamily="34" charset="0"/>
            <a:cs typeface="Arial" panose="020B0604020202020204" pitchFamily="34" charset="0"/>
          </a:endParaRPr>
        </a:p>
      </dgm:t>
    </dgm:pt>
    <dgm:pt modelId="{CBE8B0BA-D33C-4670-B61B-C0F792F394F3}">
      <dgm:prSet phldrT="[Tex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Use the person’s own words.</a:t>
          </a:r>
          <a:endParaRPr lang="en-US" sz="1400" b="1" dirty="0">
            <a:latin typeface="Arial" panose="020B0604020202020204" pitchFamily="34" charset="0"/>
            <a:ea typeface="Arial" charset="0"/>
            <a:cs typeface="Arial" panose="020B0604020202020204" pitchFamily="34" charset="0"/>
          </a:endParaRPr>
        </a:p>
      </dgm:t>
    </dgm:pt>
    <dgm:pt modelId="{8088DBE7-3790-46B4-ADA6-5DF261A440D5}" type="par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E5B19AEC-9C2F-40BD-AA32-8EB8495AE1EF}" type="sibTrans" cxnId="{16A16E06-358F-43B7-BC40-C39CC2FC391D}">
      <dgm:prSet/>
      <dgm:spPr/>
      <dgm:t>
        <a:bodyPr/>
        <a:lstStyle/>
        <a:p>
          <a:pPr algn="l"/>
          <a:endParaRPr lang="en-US" sz="1400">
            <a:latin typeface="Arial" panose="020B0604020202020204" pitchFamily="34" charset="0"/>
            <a:cs typeface="Arial" panose="020B0604020202020204" pitchFamily="34" charset="0"/>
          </a:endParaRPr>
        </a:p>
      </dgm:t>
    </dgm:pt>
    <dgm:pt modelId="{4FF9641F-175F-8740-81B5-E24ED276B372}">
      <dgm:prSet custT="1"/>
      <dgm:spPr>
        <a:solidFill>
          <a:srgbClr val="0069B3"/>
        </a:solidFill>
      </dgm:spPr>
      <dgm:t>
        <a:bodyPr/>
        <a:lstStyle/>
        <a:p>
          <a:pPr algn="l"/>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Include the date, time and place of the disclosure.</a:t>
          </a:r>
        </a:p>
      </dgm:t>
    </dgm:pt>
    <dgm:pt modelId="{A9436B13-AAAB-4D43-A244-5D1CFAB53F9A}" type="par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11FE0ABD-37CE-D042-8BD1-423167E70749}" type="sibTrans" cxnId="{1474303A-A8B1-9E48-8EA9-156694D97E64}">
      <dgm:prSet/>
      <dgm:spPr/>
      <dgm:t>
        <a:bodyPr/>
        <a:lstStyle/>
        <a:p>
          <a:pPr algn="l"/>
          <a:endParaRPr lang="en-GB" sz="1400">
            <a:latin typeface="Arial" panose="020B0604020202020204" pitchFamily="34" charset="0"/>
            <a:cs typeface="Arial" panose="020B0604020202020204" pitchFamily="34" charset="0"/>
          </a:endParaRPr>
        </a:p>
      </dgm:t>
    </dgm:pt>
    <dgm:pt modelId="{5F522EC4-639B-DF44-83C2-A8C9F77D42B8}" type="pres">
      <dgm:prSet presAssocID="{9C5BD959-F282-4B17-AA1A-B754F2A20070}" presName="linearFlow" presStyleCnt="0">
        <dgm:presLayoutVars>
          <dgm:dir/>
          <dgm:resizeHandles val="exact"/>
        </dgm:presLayoutVars>
      </dgm:prSet>
      <dgm:spPr/>
    </dgm:pt>
    <dgm:pt modelId="{18A32DAC-B57C-DC4A-90CF-AD6DF379FD4E}" type="pres">
      <dgm:prSet presAssocID="{03B6D883-E2E6-42BE-BE8D-D5016F4A5642}" presName="composite" presStyleCnt="0"/>
      <dgm:spPr/>
    </dgm:pt>
    <dgm:pt modelId="{12A0E7DE-62A5-3F41-9406-04D0A98FE4D0}" type="pres">
      <dgm:prSet presAssocID="{03B6D883-E2E6-42BE-BE8D-D5016F4A5642}" presName="imgShp" presStyleLbl="fgImgPlace1" presStyleIdx="0" presStyleCnt="5" custLinFactX="-134748" custLinFactNeighborX="-200000" custLinFactNeighborY="-233"/>
      <dgm:spPr>
        <a:solidFill>
          <a:schemeClr val="bg1">
            <a:lumMod val="65000"/>
          </a:schemeClr>
        </a:solidFill>
      </dgm:spPr>
    </dgm:pt>
    <dgm:pt modelId="{06680060-70C3-F946-8664-DA14B2C5F229}" type="pres">
      <dgm:prSet presAssocID="{03B6D883-E2E6-42BE-BE8D-D5016F4A5642}" presName="txShp" presStyleLbl="node1" presStyleIdx="0" presStyleCnt="5" custScaleX="150376">
        <dgm:presLayoutVars>
          <dgm:bulletEnabled val="1"/>
        </dgm:presLayoutVars>
      </dgm:prSet>
      <dgm:spPr/>
    </dgm:pt>
    <dgm:pt modelId="{DA9239A5-5FE3-E748-BD1D-1786A44E1A2C}" type="pres">
      <dgm:prSet presAssocID="{AF9E9A91-CFAA-4D06-8377-0B33E1C37BE6}" presName="spacing" presStyleCnt="0"/>
      <dgm:spPr/>
    </dgm:pt>
    <dgm:pt modelId="{03379C0A-9CA1-E64C-A050-52F52D64BBC8}" type="pres">
      <dgm:prSet presAssocID="{4FF9641F-175F-8740-81B5-E24ED276B372}" presName="composite" presStyleCnt="0"/>
      <dgm:spPr/>
    </dgm:pt>
    <dgm:pt modelId="{0C047552-B886-B446-AA66-E6A43BBB1AC0}" type="pres">
      <dgm:prSet presAssocID="{4FF9641F-175F-8740-81B5-E24ED276B372}" presName="imgShp" presStyleLbl="fgImgPlace1" presStyleIdx="1" presStyleCnt="5" custLinFactX="-134521" custLinFactNeighborX="-200000" custLinFactNeighborY="-70"/>
      <dgm:spPr>
        <a:solidFill>
          <a:schemeClr val="bg1">
            <a:lumMod val="65000"/>
          </a:schemeClr>
        </a:solidFill>
      </dgm:spPr>
    </dgm:pt>
    <dgm:pt modelId="{D3AD6B8D-474A-6E4E-BD7A-D7C9F1438D3B}" type="pres">
      <dgm:prSet presAssocID="{4FF9641F-175F-8740-81B5-E24ED276B372}" presName="txShp" presStyleLbl="node1" presStyleIdx="1" presStyleCnt="5" custScaleX="150376">
        <dgm:presLayoutVars>
          <dgm:bulletEnabled val="1"/>
        </dgm:presLayoutVars>
      </dgm:prSet>
      <dgm:spPr/>
    </dgm:pt>
    <dgm:pt modelId="{B075F5B0-21A5-8B45-85D1-ECB4F5FF7523}" type="pres">
      <dgm:prSet presAssocID="{11FE0ABD-37CE-D042-8BD1-423167E70749}" presName="spacing" presStyleCnt="0"/>
      <dgm:spPr/>
    </dgm:pt>
    <dgm:pt modelId="{3B4272F1-3DB2-314A-9A8C-3AD44DEFCA3B}" type="pres">
      <dgm:prSet presAssocID="{2D58754B-BFD9-4682-A774-0F991A770964}" presName="composite" presStyleCnt="0"/>
      <dgm:spPr/>
    </dgm:pt>
    <dgm:pt modelId="{98A5FDF5-2C72-4F4A-9B7F-66BC7A8EEBEF}" type="pres">
      <dgm:prSet presAssocID="{2D58754B-BFD9-4682-A774-0F991A770964}" presName="imgShp" presStyleLbl="fgImgPlace1" presStyleIdx="2" presStyleCnt="5" custLinFactX="-131484" custLinFactNeighborX="-200000" custLinFactNeighborY="-1401"/>
      <dgm:spPr>
        <a:solidFill>
          <a:schemeClr val="bg1">
            <a:lumMod val="65000"/>
          </a:schemeClr>
        </a:solidFill>
      </dgm:spPr>
    </dgm:pt>
    <dgm:pt modelId="{07B90EDB-9468-EF4B-B503-253F09C323B3}" type="pres">
      <dgm:prSet presAssocID="{2D58754B-BFD9-4682-A774-0F991A770964}" presName="txShp" presStyleLbl="node1" presStyleIdx="2" presStyleCnt="5" custScaleX="150376">
        <dgm:presLayoutVars>
          <dgm:bulletEnabled val="1"/>
        </dgm:presLayoutVars>
      </dgm:prSet>
      <dgm:spPr/>
    </dgm:pt>
    <dgm:pt modelId="{2C5C3733-438A-694B-B7FD-B2773C457219}" type="pres">
      <dgm:prSet presAssocID="{C104FFE1-3440-4A64-9D7F-9C425E465746}" presName="spacing" presStyleCnt="0"/>
      <dgm:spPr/>
    </dgm:pt>
    <dgm:pt modelId="{F1CAE00F-CDE5-0647-B31D-8247A5889974}" type="pres">
      <dgm:prSet presAssocID="{55E1AA9F-A89E-463A-B26F-60325AECF50F}" presName="composite" presStyleCnt="0"/>
      <dgm:spPr/>
    </dgm:pt>
    <dgm:pt modelId="{73397632-C892-AF42-9441-844AA9AE3BFE}" type="pres">
      <dgm:prSet presAssocID="{55E1AA9F-A89E-463A-B26F-60325AECF50F}" presName="imgShp" presStyleLbl="fgImgPlace1" presStyleIdx="3" presStyleCnt="5" custLinFactX="-131519" custLinFactNeighborX="-200000" custLinFactNeighborY="-2794"/>
      <dgm:spPr>
        <a:solidFill>
          <a:schemeClr val="bg1">
            <a:lumMod val="65000"/>
          </a:schemeClr>
        </a:solidFill>
      </dgm:spPr>
    </dgm:pt>
    <dgm:pt modelId="{DE64042F-54CB-5C42-92D9-2F7557CF427E}" type="pres">
      <dgm:prSet presAssocID="{55E1AA9F-A89E-463A-B26F-60325AECF50F}" presName="txShp" presStyleLbl="node1" presStyleIdx="3" presStyleCnt="5" custScaleX="150376">
        <dgm:presLayoutVars>
          <dgm:bulletEnabled val="1"/>
        </dgm:presLayoutVars>
      </dgm:prSet>
      <dgm:spPr/>
    </dgm:pt>
    <dgm:pt modelId="{27FB08D2-A8A0-9F4A-8236-DC5E28325CE4}" type="pres">
      <dgm:prSet presAssocID="{56235C5F-85CF-4318-A6B1-70B2C8267E8A}" presName="spacing" presStyleCnt="0"/>
      <dgm:spPr/>
    </dgm:pt>
    <dgm:pt modelId="{2BDCF328-BE03-394A-960D-9E50268B6BEA}" type="pres">
      <dgm:prSet presAssocID="{CBE8B0BA-D33C-4670-B61B-C0F792F394F3}" presName="composite" presStyleCnt="0"/>
      <dgm:spPr/>
    </dgm:pt>
    <dgm:pt modelId="{5386C407-3BD6-CF49-B72C-A34F07824443}" type="pres">
      <dgm:prSet presAssocID="{CBE8B0BA-D33C-4670-B61B-C0F792F394F3}" presName="imgShp" presStyleLbl="fgImgPlace1" presStyleIdx="4" presStyleCnt="5" custLinFactX="-127860" custLinFactNeighborX="-200000" custLinFactNeighborY="88"/>
      <dgm:spPr>
        <a:solidFill>
          <a:schemeClr val="bg1">
            <a:lumMod val="65000"/>
          </a:schemeClr>
        </a:solidFill>
      </dgm:spPr>
    </dgm:pt>
    <dgm:pt modelId="{BD44E5F0-C863-4344-B21A-22B54C9EC42E}" type="pres">
      <dgm:prSet presAssocID="{CBE8B0BA-D33C-4670-B61B-C0F792F394F3}" presName="txShp" presStyleLbl="node1" presStyleIdx="4" presStyleCnt="5" custScaleX="150376">
        <dgm:presLayoutVars>
          <dgm:bulletEnabled val="1"/>
        </dgm:presLayoutVars>
      </dgm:prSet>
      <dgm:spPr/>
    </dgm:pt>
  </dgm:ptLst>
  <dgm:cxnLst>
    <dgm:cxn modelId="{77975A01-D9C6-49D2-B5F5-79AF365F0600}" srcId="{9C5BD959-F282-4B17-AA1A-B754F2A20070}" destId="{55E1AA9F-A89E-463A-B26F-60325AECF50F}" srcOrd="3" destOrd="0" parTransId="{913F8117-8EB7-4283-A947-9FC99A898B4E}" sibTransId="{56235C5F-85CF-4318-A6B1-70B2C8267E8A}"/>
    <dgm:cxn modelId="{028D9602-0B44-9F41-8DE0-BED5243B70BB}" type="presOf" srcId="{55E1AA9F-A89E-463A-B26F-60325AECF50F}" destId="{DE64042F-54CB-5C42-92D9-2F7557CF427E}" srcOrd="0" destOrd="0" presId="urn:microsoft.com/office/officeart/2005/8/layout/vList3"/>
    <dgm:cxn modelId="{16A16E06-358F-43B7-BC40-C39CC2FC391D}" srcId="{9C5BD959-F282-4B17-AA1A-B754F2A20070}" destId="{CBE8B0BA-D33C-4670-B61B-C0F792F394F3}" srcOrd="4" destOrd="0" parTransId="{8088DBE7-3790-46B4-ADA6-5DF261A440D5}" sibTransId="{E5B19AEC-9C2F-40BD-AA32-8EB8495AE1EF}"/>
    <dgm:cxn modelId="{0EF06513-57FF-264A-A634-9727AA891393}" type="presOf" srcId="{03B6D883-E2E6-42BE-BE8D-D5016F4A5642}" destId="{06680060-70C3-F946-8664-DA14B2C5F229}" srcOrd="0" destOrd="0" presId="urn:microsoft.com/office/officeart/2005/8/layout/vList3"/>
    <dgm:cxn modelId="{D0CFDA33-D09D-4E4E-BBDA-F557A0476597}" srcId="{9C5BD959-F282-4B17-AA1A-B754F2A20070}" destId="{2D58754B-BFD9-4682-A774-0F991A770964}" srcOrd="2" destOrd="0" parTransId="{E060E061-29FD-424A-9F68-F12ACDF34158}" sibTransId="{C104FFE1-3440-4A64-9D7F-9C425E465746}"/>
    <dgm:cxn modelId="{1474303A-A8B1-9E48-8EA9-156694D97E64}" srcId="{9C5BD959-F282-4B17-AA1A-B754F2A20070}" destId="{4FF9641F-175F-8740-81B5-E24ED276B372}" srcOrd="1" destOrd="0" parTransId="{A9436B13-AAAB-4D43-A244-5D1CFAB53F9A}" sibTransId="{11FE0ABD-37CE-D042-8BD1-423167E70749}"/>
    <dgm:cxn modelId="{E965E05B-949C-784A-92FF-CC951FD11942}" type="presOf" srcId="{2D58754B-BFD9-4682-A774-0F991A770964}" destId="{07B90EDB-9468-EF4B-B503-253F09C323B3}" srcOrd="0" destOrd="0" presId="urn:microsoft.com/office/officeart/2005/8/layout/vList3"/>
    <dgm:cxn modelId="{5B5DE06D-9268-4628-81CB-A1BA096614CC}" srcId="{9C5BD959-F282-4B17-AA1A-B754F2A20070}" destId="{03B6D883-E2E6-42BE-BE8D-D5016F4A5642}" srcOrd="0" destOrd="0" parTransId="{D108F484-63D9-4555-8178-76120F598338}" sibTransId="{AF9E9A91-CFAA-4D06-8377-0B33E1C37BE6}"/>
    <dgm:cxn modelId="{69CE75C5-2ADD-C548-AB35-3F95590E4428}" type="presOf" srcId="{4FF9641F-175F-8740-81B5-E24ED276B372}" destId="{D3AD6B8D-474A-6E4E-BD7A-D7C9F1438D3B}" srcOrd="0" destOrd="0" presId="urn:microsoft.com/office/officeart/2005/8/layout/vList3"/>
    <dgm:cxn modelId="{4F4E27D8-8B2C-014F-80FD-A2AE34AB6829}" type="presOf" srcId="{9C5BD959-F282-4B17-AA1A-B754F2A20070}" destId="{5F522EC4-639B-DF44-83C2-A8C9F77D42B8}" srcOrd="0" destOrd="0" presId="urn:microsoft.com/office/officeart/2005/8/layout/vList3"/>
    <dgm:cxn modelId="{338B95F9-494D-194B-A137-AA94BAE211E0}" type="presOf" srcId="{CBE8B0BA-D33C-4670-B61B-C0F792F394F3}" destId="{BD44E5F0-C863-4344-B21A-22B54C9EC42E}" srcOrd="0" destOrd="0" presId="urn:microsoft.com/office/officeart/2005/8/layout/vList3"/>
    <dgm:cxn modelId="{301E5953-F55D-B84D-88EA-1A5FA7AFA511}" type="presParOf" srcId="{5F522EC4-639B-DF44-83C2-A8C9F77D42B8}" destId="{18A32DAC-B57C-DC4A-90CF-AD6DF379FD4E}" srcOrd="0" destOrd="0" presId="urn:microsoft.com/office/officeart/2005/8/layout/vList3"/>
    <dgm:cxn modelId="{6B25327E-E5F3-F741-9AAA-76AACBFD322A}" type="presParOf" srcId="{18A32DAC-B57C-DC4A-90CF-AD6DF379FD4E}" destId="{12A0E7DE-62A5-3F41-9406-04D0A98FE4D0}" srcOrd="0" destOrd="0" presId="urn:microsoft.com/office/officeart/2005/8/layout/vList3"/>
    <dgm:cxn modelId="{CC2459E6-6E58-8A49-82B5-16C67B8452B7}" type="presParOf" srcId="{18A32DAC-B57C-DC4A-90CF-AD6DF379FD4E}" destId="{06680060-70C3-F946-8664-DA14B2C5F229}" srcOrd="1" destOrd="0" presId="urn:microsoft.com/office/officeart/2005/8/layout/vList3"/>
    <dgm:cxn modelId="{4D52451C-B9B7-FF42-AEAA-3C471A25AE96}" type="presParOf" srcId="{5F522EC4-639B-DF44-83C2-A8C9F77D42B8}" destId="{DA9239A5-5FE3-E748-BD1D-1786A44E1A2C}" srcOrd="1" destOrd="0" presId="urn:microsoft.com/office/officeart/2005/8/layout/vList3"/>
    <dgm:cxn modelId="{6E86DF24-DEC1-E844-838B-FC7582DE3D2D}" type="presParOf" srcId="{5F522EC4-639B-DF44-83C2-A8C9F77D42B8}" destId="{03379C0A-9CA1-E64C-A050-52F52D64BBC8}" srcOrd="2" destOrd="0" presId="urn:microsoft.com/office/officeart/2005/8/layout/vList3"/>
    <dgm:cxn modelId="{4B8343B2-9113-7D46-BA98-741AB66016AE}" type="presParOf" srcId="{03379C0A-9CA1-E64C-A050-52F52D64BBC8}" destId="{0C047552-B886-B446-AA66-E6A43BBB1AC0}" srcOrd="0" destOrd="0" presId="urn:microsoft.com/office/officeart/2005/8/layout/vList3"/>
    <dgm:cxn modelId="{200D3B39-A8A7-EC47-A51B-1F01FAFFBFA6}" type="presParOf" srcId="{03379C0A-9CA1-E64C-A050-52F52D64BBC8}" destId="{D3AD6B8D-474A-6E4E-BD7A-D7C9F1438D3B}" srcOrd="1" destOrd="0" presId="urn:microsoft.com/office/officeart/2005/8/layout/vList3"/>
    <dgm:cxn modelId="{BE5F898F-5E7C-2740-A849-01060450C32B}" type="presParOf" srcId="{5F522EC4-639B-DF44-83C2-A8C9F77D42B8}" destId="{B075F5B0-21A5-8B45-85D1-ECB4F5FF7523}" srcOrd="3" destOrd="0" presId="urn:microsoft.com/office/officeart/2005/8/layout/vList3"/>
    <dgm:cxn modelId="{F1840D55-49A5-704D-BC6F-1349FF65BD0C}" type="presParOf" srcId="{5F522EC4-639B-DF44-83C2-A8C9F77D42B8}" destId="{3B4272F1-3DB2-314A-9A8C-3AD44DEFCA3B}" srcOrd="4" destOrd="0" presId="urn:microsoft.com/office/officeart/2005/8/layout/vList3"/>
    <dgm:cxn modelId="{D0CED50B-2A90-934D-8625-02A7D51C22C0}" type="presParOf" srcId="{3B4272F1-3DB2-314A-9A8C-3AD44DEFCA3B}" destId="{98A5FDF5-2C72-4F4A-9B7F-66BC7A8EEBEF}" srcOrd="0" destOrd="0" presId="urn:microsoft.com/office/officeart/2005/8/layout/vList3"/>
    <dgm:cxn modelId="{E43F0D09-A3A5-0C4F-A8B4-796D4DE2ACF8}" type="presParOf" srcId="{3B4272F1-3DB2-314A-9A8C-3AD44DEFCA3B}" destId="{07B90EDB-9468-EF4B-B503-253F09C323B3}" srcOrd="1" destOrd="0" presId="urn:microsoft.com/office/officeart/2005/8/layout/vList3"/>
    <dgm:cxn modelId="{51CF4970-AD73-1649-AEDA-6DF1DC0F5F0E}" type="presParOf" srcId="{5F522EC4-639B-DF44-83C2-A8C9F77D42B8}" destId="{2C5C3733-438A-694B-B7FD-B2773C457219}" srcOrd="5" destOrd="0" presId="urn:microsoft.com/office/officeart/2005/8/layout/vList3"/>
    <dgm:cxn modelId="{72194212-7086-3046-9AF6-A28F6398BC3E}" type="presParOf" srcId="{5F522EC4-639B-DF44-83C2-A8C9F77D42B8}" destId="{F1CAE00F-CDE5-0647-B31D-8247A5889974}" srcOrd="6" destOrd="0" presId="urn:microsoft.com/office/officeart/2005/8/layout/vList3"/>
    <dgm:cxn modelId="{0C85FE48-27EC-7346-8CF4-329367C8F526}" type="presParOf" srcId="{F1CAE00F-CDE5-0647-B31D-8247A5889974}" destId="{73397632-C892-AF42-9441-844AA9AE3BFE}" srcOrd="0" destOrd="0" presId="urn:microsoft.com/office/officeart/2005/8/layout/vList3"/>
    <dgm:cxn modelId="{E75AB418-87D1-3D4D-8A7B-78B94CA86E5C}" type="presParOf" srcId="{F1CAE00F-CDE5-0647-B31D-8247A5889974}" destId="{DE64042F-54CB-5C42-92D9-2F7557CF427E}" srcOrd="1" destOrd="0" presId="urn:microsoft.com/office/officeart/2005/8/layout/vList3"/>
    <dgm:cxn modelId="{536FC8EB-57BE-7042-811B-970C78A4407F}" type="presParOf" srcId="{5F522EC4-639B-DF44-83C2-A8C9F77D42B8}" destId="{27FB08D2-A8A0-9F4A-8236-DC5E28325CE4}" srcOrd="7" destOrd="0" presId="urn:microsoft.com/office/officeart/2005/8/layout/vList3"/>
    <dgm:cxn modelId="{47860CE6-4009-EE4C-95E2-A1D617BE0E05}" type="presParOf" srcId="{5F522EC4-639B-DF44-83C2-A8C9F77D42B8}" destId="{2BDCF328-BE03-394A-960D-9E50268B6BEA}" srcOrd="8" destOrd="0" presId="urn:microsoft.com/office/officeart/2005/8/layout/vList3"/>
    <dgm:cxn modelId="{73538F2F-3B53-E24F-B979-64CF1FD7BE09}" type="presParOf" srcId="{2BDCF328-BE03-394A-960D-9E50268B6BEA}" destId="{5386C407-3BD6-CF49-B72C-A34F07824443}" srcOrd="0" destOrd="0" presId="urn:microsoft.com/office/officeart/2005/8/layout/vList3"/>
    <dgm:cxn modelId="{4F6AE539-78FB-294B-A70A-310637110FF1}" type="presParOf" srcId="{2BDCF328-BE03-394A-960D-9E50268B6BEA}" destId="{BD44E5F0-C863-4344-B21A-22B54C9EC4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chemeClr val="bg1">
            <a:lumMod val="75000"/>
          </a:schemeClr>
        </a:solidFill>
      </dgm:spPr>
      <dgm:t>
        <a:bodyPr/>
        <a:lstStyle/>
        <a:p>
          <a:pPr rtl="0"/>
          <a:r>
            <a:rPr lang="en-US" sz="1600" b="1" dirty="0">
              <a:latin typeface="Arial" panose="020B0604020202020204" pitchFamily="34" charset="0"/>
              <a:ea typeface="Arial" charset="0"/>
              <a:cs typeface="Arial" panose="020B0604020202020204" pitchFamily="34" charset="0"/>
            </a:rPr>
            <a:t>Recognise</a:t>
          </a:r>
          <a:r>
            <a:rPr lang="en-US" sz="1500" dirty="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chemeClr val="bg1">
            <a:lumMod val="75000"/>
          </a:schemeClr>
        </a:solidFill>
      </dgm:spPr>
      <dgm:t>
        <a:bodyPr/>
        <a:lstStyle/>
        <a:p>
          <a:pPr rtl="0"/>
          <a:r>
            <a:rPr lang="en-US" sz="1600" b="1" dirty="0">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chemeClr val="bg1">
            <a:lumMod val="75000"/>
          </a:schemeClr>
        </a:solidFill>
        <a:ln>
          <a:noFill/>
        </a:ln>
      </dgm:spPr>
      <dgm:t>
        <a:bodyPr/>
        <a:lstStyle/>
        <a:p>
          <a:r>
            <a:rPr lang="en-US" sz="1600" b="1" dirty="0">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rgbClr val="0069B3"/>
        </a:solidFill>
      </dgm:spPr>
      <dgm:t>
        <a:bodyPr/>
        <a:lstStyle/>
        <a:p>
          <a:r>
            <a:rPr lang="en-US" sz="1600" b="1" dirty="0">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chemeClr val="bg1">
            <a:lumMod val="75000"/>
          </a:schemeClr>
        </a:solidFill>
      </dgm:spPr>
      <dgm:t>
        <a:bodyPr/>
        <a:lstStyle/>
        <a:p>
          <a:r>
            <a:rPr lang="en-US" sz="1600" b="1" dirty="0">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panose="020B0604020202020204" pitchFamily="34" charset="0"/>
              <a:ea typeface="Arial" charset="0"/>
              <a:cs typeface="Arial" panose="020B0604020202020204" pitchFamily="34" charset="0"/>
            </a:rPr>
            <a:t>Recognise</a:t>
          </a:r>
          <a:r>
            <a:rPr lang="en-US" sz="1500" kern="1200" dirty="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Reflect</a:t>
          </a:r>
        </a:p>
      </dsp:txBody>
      <dsp:txXfrm>
        <a:off x="8405089" y="807076"/>
        <a:ext cx="938697" cy="12438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0060-70C3-F946-8664-DA14B2C5F229}">
      <dsp:nvSpPr>
        <dsp:cNvPr id="0" name=""/>
        <dsp:cNvSpPr/>
      </dsp:nvSpPr>
      <dsp:spPr>
        <a:xfrm rot="10800000">
          <a:off x="-1" y="2393"/>
          <a:ext cx="6583364" cy="612738"/>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00" tIns="53340" rIns="99568"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dirty="0">
              <a:latin typeface="Arial" panose="020B0604020202020204" pitchFamily="34" charset="0"/>
              <a:ea typeface="Arial"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Follow The Hope Hub Safeguarding policy and procedure:</a:t>
          </a:r>
          <a:endParaRPr lang="en-US" sz="1400" b="1" kern="1200" dirty="0">
            <a:latin typeface="Arial" panose="020B0604020202020204" pitchFamily="34" charset="0"/>
            <a:ea typeface="Arial" charset="0"/>
            <a:cs typeface="Arial" panose="020B0604020202020204" pitchFamily="34" charset="0"/>
          </a:endParaRPr>
        </a:p>
      </dsp:txBody>
      <dsp:txXfrm rot="10800000">
        <a:off x="153183" y="2393"/>
        <a:ext cx="6430180" cy="612738"/>
      </dsp:txXfrm>
    </dsp:sp>
    <dsp:sp modelId="{12A0E7DE-62A5-3F41-9406-04D0A98FE4D0}">
      <dsp:nvSpPr>
        <dsp:cNvPr id="0" name=""/>
        <dsp:cNvSpPr/>
      </dsp:nvSpPr>
      <dsp:spPr>
        <a:xfrm>
          <a:off x="0" y="965"/>
          <a:ext cx="612738" cy="612738"/>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D6B8D-474A-6E4E-BD7A-D7C9F1438D3B}">
      <dsp:nvSpPr>
        <dsp:cNvPr id="0" name=""/>
        <dsp:cNvSpPr/>
      </dsp:nvSpPr>
      <dsp:spPr>
        <a:xfrm rot="10800000">
          <a:off x="-1" y="798038"/>
          <a:ext cx="6583364" cy="612738"/>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00"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Immediately report the disclosure to a Safeguarding Officer.</a:t>
          </a:r>
        </a:p>
      </dsp:txBody>
      <dsp:txXfrm rot="10800000">
        <a:off x="153183" y="798038"/>
        <a:ext cx="6430180" cy="612738"/>
      </dsp:txXfrm>
    </dsp:sp>
    <dsp:sp modelId="{0C047552-B886-B446-AA66-E6A43BBB1AC0}">
      <dsp:nvSpPr>
        <dsp:cNvPr id="0" name=""/>
        <dsp:cNvSpPr/>
      </dsp:nvSpPr>
      <dsp:spPr>
        <a:xfrm>
          <a:off x="0" y="797609"/>
          <a:ext cx="612738" cy="612738"/>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B90EDB-9468-EF4B-B503-253F09C323B3}">
      <dsp:nvSpPr>
        <dsp:cNvPr id="0" name=""/>
        <dsp:cNvSpPr/>
      </dsp:nvSpPr>
      <dsp:spPr>
        <a:xfrm rot="10800000">
          <a:off x="-1" y="1593682"/>
          <a:ext cx="6583364" cy="612738"/>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00" tIns="53340" rIns="99568"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They will risk assess and support the Service Users safety…</a:t>
          </a:r>
          <a:endParaRPr lang="en-US" sz="1400" b="1" kern="1200" dirty="0">
            <a:latin typeface="Arial" panose="020B0604020202020204" pitchFamily="34" charset="0"/>
            <a:ea typeface="Arial" charset="0"/>
            <a:cs typeface="Arial" panose="020B0604020202020204" pitchFamily="34" charset="0"/>
          </a:endParaRPr>
        </a:p>
      </dsp:txBody>
      <dsp:txXfrm rot="10800000">
        <a:off x="153183" y="1593682"/>
        <a:ext cx="6430180" cy="612738"/>
      </dsp:txXfrm>
    </dsp:sp>
    <dsp:sp modelId="{98A5FDF5-2C72-4F4A-9B7F-66BC7A8EEBEF}">
      <dsp:nvSpPr>
        <dsp:cNvPr id="0" name=""/>
        <dsp:cNvSpPr/>
      </dsp:nvSpPr>
      <dsp:spPr>
        <a:xfrm>
          <a:off x="0" y="1585098"/>
          <a:ext cx="612738" cy="612738"/>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4042F-54CB-5C42-92D9-2F7557CF427E}">
      <dsp:nvSpPr>
        <dsp:cNvPr id="0" name=""/>
        <dsp:cNvSpPr/>
      </dsp:nvSpPr>
      <dsp:spPr>
        <a:xfrm rot="10800000">
          <a:off x="-1" y="2389327"/>
          <a:ext cx="6583364" cy="612738"/>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00"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…and are responsible for reporting to statutory authorities.</a:t>
          </a:r>
          <a:endParaRPr lang="en-US" sz="1400" kern="1200" dirty="0">
            <a:latin typeface="Arial" panose="020B0604020202020204" pitchFamily="34" charset="0"/>
            <a:ea typeface="Arial" charset="0"/>
            <a:cs typeface="Arial" panose="020B0604020202020204" pitchFamily="34" charset="0"/>
          </a:endParaRPr>
        </a:p>
      </dsp:txBody>
      <dsp:txXfrm rot="10800000">
        <a:off x="153183" y="2389327"/>
        <a:ext cx="6430180" cy="612738"/>
      </dsp:txXfrm>
    </dsp:sp>
    <dsp:sp modelId="{73397632-C892-AF42-9441-844AA9AE3BFE}">
      <dsp:nvSpPr>
        <dsp:cNvPr id="0" name=""/>
        <dsp:cNvSpPr/>
      </dsp:nvSpPr>
      <dsp:spPr>
        <a:xfrm>
          <a:off x="0" y="2372208"/>
          <a:ext cx="612738" cy="612738"/>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4E5F0-C863-4344-B21A-22B54C9EC42E}">
      <dsp:nvSpPr>
        <dsp:cNvPr id="0" name=""/>
        <dsp:cNvSpPr/>
      </dsp:nvSpPr>
      <dsp:spPr>
        <a:xfrm rot="10800000">
          <a:off x="-1" y="3184972"/>
          <a:ext cx="6583364" cy="612738"/>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00"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Do not investigate the claim yourself.</a:t>
          </a:r>
          <a:endParaRPr lang="en-US" sz="1400" b="1" kern="1200" dirty="0">
            <a:latin typeface="Arial" panose="020B0604020202020204" pitchFamily="34" charset="0"/>
            <a:ea typeface="Arial" charset="0"/>
            <a:cs typeface="Arial" panose="020B0604020202020204" pitchFamily="34" charset="0"/>
          </a:endParaRPr>
        </a:p>
      </dsp:txBody>
      <dsp:txXfrm rot="10800000">
        <a:off x="153183" y="3184972"/>
        <a:ext cx="6430180" cy="612738"/>
      </dsp:txXfrm>
    </dsp:sp>
    <dsp:sp modelId="{5386C407-3BD6-CF49-B72C-A34F07824443}">
      <dsp:nvSpPr>
        <dsp:cNvPr id="0" name=""/>
        <dsp:cNvSpPr/>
      </dsp:nvSpPr>
      <dsp:spPr>
        <a:xfrm>
          <a:off x="0" y="3185512"/>
          <a:ext cx="612738" cy="612738"/>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0060-70C3-F946-8664-DA14B2C5F229}">
      <dsp:nvSpPr>
        <dsp:cNvPr id="0" name=""/>
        <dsp:cNvSpPr/>
      </dsp:nvSpPr>
      <dsp:spPr>
        <a:xfrm rot="10800000">
          <a:off x="-1" y="303"/>
          <a:ext cx="5910264" cy="537522"/>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2" tIns="53340" rIns="99568"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dirty="0">
              <a:latin typeface="Arial" panose="020B0604020202020204" pitchFamily="34" charset="0"/>
              <a:ea typeface="Arial"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Agree your role for ongoing support for the person who</a:t>
          </a:r>
        </a:p>
        <a:p>
          <a:pPr marL="0" lvl="0" indent="0" algn="l" defTabSz="622300" rtl="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 	made the disclosure with the Safeguarding Officer.</a:t>
          </a:r>
          <a:endParaRPr lang="en-US" sz="1400" b="1" kern="1200" dirty="0">
            <a:latin typeface="Arial" panose="020B0604020202020204" pitchFamily="34" charset="0"/>
            <a:ea typeface="Arial" charset="0"/>
            <a:cs typeface="Arial" panose="020B0604020202020204" pitchFamily="34" charset="0"/>
          </a:endParaRPr>
        </a:p>
      </dsp:txBody>
      <dsp:txXfrm rot="10800000">
        <a:off x="134379" y="303"/>
        <a:ext cx="5775884" cy="537522"/>
      </dsp:txXfrm>
    </dsp:sp>
    <dsp:sp modelId="{12A0E7DE-62A5-3F41-9406-04D0A98FE4D0}">
      <dsp:nvSpPr>
        <dsp:cNvPr id="0" name=""/>
        <dsp:cNvSpPr/>
      </dsp:nvSpPr>
      <dsp:spPr>
        <a:xfrm>
          <a:off x="0" y="0"/>
          <a:ext cx="537522" cy="53752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D6B8D-474A-6E4E-BD7A-D7C9F1438D3B}">
      <dsp:nvSpPr>
        <dsp:cNvPr id="0" name=""/>
        <dsp:cNvSpPr/>
      </dsp:nvSpPr>
      <dsp:spPr>
        <a:xfrm rot="10800000">
          <a:off x="-1" y="698280"/>
          <a:ext cx="5910264" cy="537522"/>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2" tIns="53340"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Make sure they know who to talk to and when to expect</a:t>
          </a:r>
        </a:p>
        <a:p>
          <a:pPr marL="114300" lvl="1" indent="-114300" algn="l"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	updates.</a:t>
          </a:r>
        </a:p>
      </dsp:txBody>
      <dsp:txXfrm rot="10800000">
        <a:off x="134379" y="698280"/>
        <a:ext cx="5775884" cy="537522"/>
      </dsp:txXfrm>
    </dsp:sp>
    <dsp:sp modelId="{0C047552-B886-B446-AA66-E6A43BBB1AC0}">
      <dsp:nvSpPr>
        <dsp:cNvPr id="0" name=""/>
        <dsp:cNvSpPr/>
      </dsp:nvSpPr>
      <dsp:spPr>
        <a:xfrm>
          <a:off x="0" y="697903"/>
          <a:ext cx="537522" cy="53752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B90EDB-9468-EF4B-B503-253F09C323B3}">
      <dsp:nvSpPr>
        <dsp:cNvPr id="0" name=""/>
        <dsp:cNvSpPr/>
      </dsp:nvSpPr>
      <dsp:spPr>
        <a:xfrm rot="10800000">
          <a:off x="-1" y="1396256"/>
          <a:ext cx="5910264" cy="537522"/>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2" tIns="53340" rIns="99568"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Where appropriate, the Safeguarding Officer or</a:t>
          </a:r>
        </a:p>
        <a:p>
          <a:pPr marL="0" lvl="0" indent="0" algn="l" defTabSz="622300" rtl="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	Case Worker will refer the person to specialist services.</a:t>
          </a:r>
          <a:endParaRPr lang="en-US" sz="1400" b="1" kern="1200" dirty="0">
            <a:latin typeface="Arial" panose="020B0604020202020204" pitchFamily="34" charset="0"/>
            <a:ea typeface="Arial" charset="0"/>
            <a:cs typeface="Arial" panose="020B0604020202020204" pitchFamily="34" charset="0"/>
          </a:endParaRPr>
        </a:p>
      </dsp:txBody>
      <dsp:txXfrm rot="10800000">
        <a:off x="134379" y="1396256"/>
        <a:ext cx="5775884" cy="537522"/>
      </dsp:txXfrm>
    </dsp:sp>
    <dsp:sp modelId="{98A5FDF5-2C72-4F4A-9B7F-66BC7A8EEBEF}">
      <dsp:nvSpPr>
        <dsp:cNvPr id="0" name=""/>
        <dsp:cNvSpPr/>
      </dsp:nvSpPr>
      <dsp:spPr>
        <a:xfrm>
          <a:off x="0" y="1388725"/>
          <a:ext cx="537522" cy="53752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4042F-54CB-5C42-92D9-2F7557CF427E}">
      <dsp:nvSpPr>
        <dsp:cNvPr id="0" name=""/>
        <dsp:cNvSpPr/>
      </dsp:nvSpPr>
      <dsp:spPr>
        <a:xfrm rot="10800000">
          <a:off x="-1" y="2094233"/>
          <a:ext cx="5910264" cy="537522"/>
        </a:xfrm>
        <a:prstGeom prst="homePlat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2" tIns="53340" rIns="99568" bIns="53340"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1"/>
              </a:solidFill>
              <a:latin typeface="Arial" panose="020B0604020202020204" pitchFamily="34" charset="0"/>
              <a:cs typeface="Arial" panose="020B0604020202020204" pitchFamily="34" charset="0"/>
            </a:rPr>
            <a:t>	The Safeguarding team are also trained to support you.</a:t>
          </a:r>
          <a:endParaRPr lang="en-US" sz="1400" kern="1200" dirty="0">
            <a:solidFill>
              <a:schemeClr val="tx1"/>
            </a:solidFill>
            <a:latin typeface="Arial" panose="020B0604020202020204" pitchFamily="34" charset="0"/>
            <a:ea typeface="Arial"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1" kern="1200" dirty="0">
              <a:solidFill>
                <a:schemeClr val="tx1"/>
              </a:solidFill>
              <a:latin typeface="Arial" panose="020B0604020202020204" pitchFamily="34" charset="0"/>
              <a:cs typeface="Arial" panose="020B0604020202020204" pitchFamily="34" charset="0"/>
            </a:rPr>
            <a:t>	Share any concerns you have with one of the team.</a:t>
          </a:r>
          <a:endParaRPr lang="en-US" sz="1400" kern="1200" dirty="0">
            <a:solidFill>
              <a:schemeClr val="tx1"/>
            </a:solidFill>
            <a:latin typeface="Arial" panose="020B0604020202020204" pitchFamily="34" charset="0"/>
            <a:ea typeface="Arial" charset="0"/>
            <a:cs typeface="Arial" panose="020B0604020202020204" pitchFamily="34" charset="0"/>
          </a:endParaRPr>
        </a:p>
      </dsp:txBody>
      <dsp:txXfrm rot="10800000">
        <a:off x="134379" y="2094233"/>
        <a:ext cx="5775884" cy="537522"/>
      </dsp:txXfrm>
    </dsp:sp>
    <dsp:sp modelId="{73397632-C892-AF42-9441-844AA9AE3BFE}">
      <dsp:nvSpPr>
        <dsp:cNvPr id="0" name=""/>
        <dsp:cNvSpPr/>
      </dsp:nvSpPr>
      <dsp:spPr>
        <a:xfrm>
          <a:off x="0" y="2079214"/>
          <a:ext cx="537522" cy="537522"/>
        </a:xfrm>
        <a:prstGeom prst="ellips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4E5F0-C863-4344-B21A-22B54C9EC42E}">
      <dsp:nvSpPr>
        <dsp:cNvPr id="0" name=""/>
        <dsp:cNvSpPr/>
      </dsp:nvSpPr>
      <dsp:spPr>
        <a:xfrm rot="10800000">
          <a:off x="-1" y="2771241"/>
          <a:ext cx="5910264" cy="1007590"/>
        </a:xfrm>
        <a:prstGeom prst="homePlat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2" tIns="53340" rIns="99568"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latin typeface="Arial" panose="020B0604020202020204" pitchFamily="34" charset="0"/>
              <a:cs typeface="Arial" panose="020B0604020202020204" pitchFamily="34" charset="0"/>
            </a:rPr>
            <a:t>           Unhappy with how the disclosure was managed?</a:t>
          </a:r>
        </a:p>
        <a:p>
          <a:pPr marL="0" lvl="0" indent="0" algn="l" defTabSz="622300">
            <a:lnSpc>
              <a:spcPct val="90000"/>
            </a:lnSpc>
            <a:spcBef>
              <a:spcPct val="0"/>
            </a:spcBef>
            <a:spcAft>
              <a:spcPct val="35000"/>
            </a:spcAft>
            <a:buNone/>
          </a:pPr>
          <a:r>
            <a:rPr lang="en-GB" sz="1400" b="1" kern="1200" dirty="0">
              <a:solidFill>
                <a:schemeClr val="tx1"/>
              </a:solidFill>
              <a:latin typeface="Arial" panose="020B0604020202020204" pitchFamily="34" charset="0"/>
              <a:cs typeface="Arial" panose="020B0604020202020204" pitchFamily="34" charset="0"/>
            </a:rPr>
            <a:t>           Then contact the CEO (Mags) or Lead Trustee (David)</a:t>
          </a:r>
        </a:p>
        <a:p>
          <a:pPr marL="0" lvl="0" indent="0" algn="l" defTabSz="622300">
            <a:lnSpc>
              <a:spcPct val="90000"/>
            </a:lnSpc>
            <a:spcBef>
              <a:spcPct val="0"/>
            </a:spcBef>
            <a:spcAft>
              <a:spcPct val="35000"/>
            </a:spcAft>
            <a:buNone/>
          </a:pPr>
          <a:r>
            <a:rPr lang="en-GB" sz="1400" b="1" kern="1200" dirty="0">
              <a:solidFill>
                <a:schemeClr val="tx1"/>
              </a:solidFill>
              <a:latin typeface="Arial" panose="020B0604020202020204" pitchFamily="34" charset="0"/>
              <a:cs typeface="Arial" panose="020B0604020202020204" pitchFamily="34" charset="0"/>
            </a:rPr>
            <a:t>           for Safeguarding. See THH Safeguarding Policy.</a:t>
          </a:r>
          <a:endParaRPr lang="en-US" sz="1400" b="1" kern="1200" dirty="0">
            <a:solidFill>
              <a:schemeClr val="tx1"/>
            </a:solidFill>
            <a:latin typeface="Arial" panose="020B0604020202020204" pitchFamily="34" charset="0"/>
            <a:ea typeface="Arial" charset="0"/>
            <a:cs typeface="Arial" panose="020B0604020202020204" pitchFamily="34" charset="0"/>
          </a:endParaRPr>
        </a:p>
      </dsp:txBody>
      <dsp:txXfrm rot="10800000">
        <a:off x="251896" y="2771241"/>
        <a:ext cx="5658367" cy="1007590"/>
      </dsp:txXfrm>
    </dsp:sp>
    <dsp:sp modelId="{5386C407-3BD6-CF49-B72C-A34F07824443}">
      <dsp:nvSpPr>
        <dsp:cNvPr id="0" name=""/>
        <dsp:cNvSpPr/>
      </dsp:nvSpPr>
      <dsp:spPr>
        <a:xfrm>
          <a:off x="0" y="3027717"/>
          <a:ext cx="537522" cy="537522"/>
        </a:xfrm>
        <a:prstGeom prst="ellips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C66D9-E885-F24A-A6DA-56BC44C22F0B}">
      <dsp:nvSpPr>
        <dsp:cNvPr id="0" name=""/>
        <dsp:cNvSpPr/>
      </dsp:nvSpPr>
      <dsp:spPr>
        <a:xfrm>
          <a:off x="547351" y="887409"/>
          <a:ext cx="3693055" cy="2025295"/>
        </a:xfrm>
        <a:prstGeom prst="roundRect">
          <a:avLst>
            <a:gd name="adj" fmla="val 10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baseline="0" dirty="0">
              <a:latin typeface="Arial" panose="020B0604020202020204" pitchFamily="34" charset="0"/>
              <a:ea typeface="Arial" charset="0"/>
              <a:cs typeface="Arial" panose="020B0604020202020204" pitchFamily="34" charset="0"/>
            </a:rPr>
            <a:t>G</a:t>
          </a:r>
          <a:r>
            <a:rPr lang="en-GB" sz="1800" b="1" kern="1200" dirty="0" err="1">
              <a:latin typeface="Arial" panose="020B0604020202020204" pitchFamily="34" charset="0"/>
              <a:cs typeface="Arial" panose="020B0604020202020204" pitchFamily="34" charset="0"/>
            </a:rPr>
            <a:t>enuine</a:t>
          </a:r>
          <a:r>
            <a:rPr lang="en-GB" sz="1800" b="1" kern="1200" dirty="0">
              <a:latin typeface="Arial" panose="020B0604020202020204" pitchFamily="34" charset="0"/>
              <a:cs typeface="Arial" panose="020B0604020202020204" pitchFamily="34" charset="0"/>
            </a:rPr>
            <a:t> concerns </a:t>
          </a:r>
        </a:p>
        <a:p>
          <a:pPr marL="0" lvl="0" indent="0" algn="ctr" defTabSz="800100" rtl="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about malpractice</a:t>
          </a:r>
          <a:endParaRPr lang="en-US" sz="1800" b="1" kern="1200" dirty="0">
            <a:latin typeface="Arial" panose="020B0604020202020204" pitchFamily="34" charset="0"/>
            <a:ea typeface="Arial" charset="0"/>
            <a:cs typeface="Arial" panose="020B0604020202020204" pitchFamily="34" charset="0"/>
          </a:endParaRPr>
        </a:p>
      </dsp:txBody>
      <dsp:txXfrm>
        <a:off x="606670" y="946728"/>
        <a:ext cx="3574417" cy="1906657"/>
      </dsp:txXfrm>
    </dsp:sp>
    <dsp:sp modelId="{9CE7C8DE-2E41-D141-9BF7-AF778474E95E}">
      <dsp:nvSpPr>
        <dsp:cNvPr id="0" name=""/>
        <dsp:cNvSpPr/>
      </dsp:nvSpPr>
      <dsp:spPr>
        <a:xfrm>
          <a:off x="5325032" y="918416"/>
          <a:ext cx="3684138" cy="1963266"/>
        </a:xfrm>
        <a:prstGeom prst="roundRect">
          <a:avLst>
            <a:gd name="adj" fmla="val 10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Arial" panose="020B0604020202020204" pitchFamily="34" charset="0"/>
              <a:cs typeface="Arial" panose="020B0604020202020204" pitchFamily="34" charset="0"/>
            </a:rPr>
            <a:t>Uninformed or nasty allegations causing serious difficulties for innocent individuals.</a:t>
          </a:r>
        </a:p>
      </dsp:txBody>
      <dsp:txXfrm>
        <a:off x="5382534" y="975918"/>
        <a:ext cx="3569134" cy="1848262"/>
      </dsp:txXfrm>
    </dsp:sp>
    <dsp:sp modelId="{DCAF56FB-FE96-5748-90FE-8FF2F42E1CE6}">
      <dsp:nvSpPr>
        <dsp:cNvPr id="0" name=""/>
        <dsp:cNvSpPr/>
      </dsp:nvSpPr>
      <dsp:spPr>
        <a:xfrm>
          <a:off x="4578956" y="3411659"/>
          <a:ext cx="544750" cy="544750"/>
        </a:xfrm>
        <a:prstGeom prst="triangle">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F4A722-7D10-A243-B4ED-5FDA1696A0D1}">
      <dsp:nvSpPr>
        <dsp:cNvPr id="0" name=""/>
        <dsp:cNvSpPr/>
      </dsp:nvSpPr>
      <dsp:spPr>
        <a:xfrm>
          <a:off x="1739161" y="3153538"/>
          <a:ext cx="6224341" cy="280911"/>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0" y="0"/>
          <a:ext cx="10246513" cy="346153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GB" sz="2200" b="0" kern="1200" dirty="0">
              <a:effectLst/>
              <a:latin typeface="Arial" panose="020B0604020202020204" pitchFamily="34" charset="0"/>
              <a:ea typeface="Aptos" panose="020B0004020202020204" pitchFamily="34" charset="0"/>
              <a:cs typeface="Times New Roman" panose="02020603050405020304" pitchFamily="18" charset="0"/>
            </a:rPr>
            <a:t>Adults have a right to make their own choices in relation to their well-being and personal safety. Even if a person may follow a course of action or behaviour which may expose them to harm, or leave them in a situation of abuse, where they have mental capacity and choose to do so, then this should be respected.</a:t>
          </a:r>
        </a:p>
        <a:p>
          <a:pPr marL="0" lvl="0" indent="0" algn="l" defTabSz="977900">
            <a:lnSpc>
              <a:spcPct val="100000"/>
            </a:lnSpc>
            <a:spcBef>
              <a:spcPct val="0"/>
            </a:spcBef>
            <a:spcAft>
              <a:spcPts val="600"/>
            </a:spcAft>
            <a:buNone/>
          </a:pPr>
          <a:endParaRPr lang="en-GB" sz="2200" b="0" kern="1200" dirty="0">
            <a:effectLst/>
            <a:latin typeface="Arial" panose="020B0604020202020204" pitchFamily="34" charset="0"/>
            <a:ea typeface="Aptos" panose="020B0004020202020204" pitchFamily="34" charset="0"/>
            <a:cs typeface="Times New Roman" panose="02020603050405020304" pitchFamily="18" charset="0"/>
          </a:endParaRPr>
        </a:p>
        <a:p>
          <a:pPr marL="0" lvl="0" indent="0" algn="l" defTabSz="977900">
            <a:lnSpc>
              <a:spcPct val="100000"/>
            </a:lnSpc>
            <a:spcBef>
              <a:spcPct val="0"/>
            </a:spcBef>
            <a:spcAft>
              <a:spcPts val="600"/>
            </a:spcAft>
            <a:buNone/>
          </a:pPr>
          <a:r>
            <a:rPr lang="en-GB" sz="2200" kern="1200" dirty="0">
              <a:effectLst/>
              <a:latin typeface="Arial" panose="020B0604020202020204" pitchFamily="34" charset="0"/>
              <a:ea typeface="Aptos" panose="020B0004020202020204" pitchFamily="34" charset="0"/>
              <a:cs typeface="Times New Roman" panose="02020603050405020304" pitchFamily="18" charset="0"/>
            </a:rPr>
            <a:t>When faced with a situation where an adult at risk doesn’t want help, assessing mental capacity is largely within the remit of either health or social care professionals.</a:t>
          </a:r>
          <a:endParaRPr lang="en-GB" sz="2200" b="0" i="0" kern="1200" dirty="0"/>
        </a:p>
      </dsp:txBody>
      <dsp:txXfrm>
        <a:off x="168978" y="168978"/>
        <a:ext cx="9908557" cy="31235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0" y="0"/>
          <a:ext cx="10246513" cy="346153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GB" sz="2200" b="0" i="0" kern="1200" dirty="0"/>
            <a:t>Case study illustrations/ Discussion</a:t>
          </a:r>
        </a:p>
      </dsp:txBody>
      <dsp:txXfrm>
        <a:off x="168978" y="168978"/>
        <a:ext cx="9908557" cy="31235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panose="020B0604020202020204" pitchFamily="34" charset="0"/>
              <a:ea typeface="Arial" charset="0"/>
              <a:cs typeface="Arial" panose="020B0604020202020204" pitchFamily="34" charset="0"/>
            </a:rPr>
            <a:t>Recognise</a:t>
          </a:r>
          <a:r>
            <a:rPr lang="en-US" sz="1500" kern="1200" dirty="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Reflect</a:t>
          </a:r>
        </a:p>
      </dsp:txBody>
      <dsp:txXfrm>
        <a:off x="8405089" y="807076"/>
        <a:ext cx="938697" cy="12438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panose="020B0604020202020204" pitchFamily="34" charset="0"/>
              <a:ea typeface="Arial" charset="0"/>
              <a:cs typeface="Arial" panose="020B0604020202020204" pitchFamily="34" charset="0"/>
            </a:rPr>
            <a:t>Recognise</a:t>
          </a:r>
          <a:r>
            <a:rPr lang="en-US" sz="1500" kern="1200" dirty="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Reflect</a:t>
          </a:r>
        </a:p>
      </dsp:txBody>
      <dsp:txXfrm>
        <a:off x="8405089" y="807076"/>
        <a:ext cx="938697" cy="12438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2682A-4470-4229-9786-5F96F3239FC5}">
      <dsp:nvSpPr>
        <dsp:cNvPr id="0" name=""/>
        <dsp:cNvSpPr/>
      </dsp:nvSpPr>
      <dsp:spPr>
        <a:xfrm rot="5400000">
          <a:off x="6518199" y="-2864117"/>
          <a:ext cx="517802"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ct val="90000"/>
            </a:lnSpc>
            <a:spcBef>
              <a:spcPct val="0"/>
            </a:spcBef>
            <a:spcAft>
              <a:spcPct val="15000"/>
            </a:spcAft>
            <a:buChar char="•"/>
          </a:pPr>
          <a:r>
            <a:rPr lang="en-US" sz="1300" b="1" kern="1200" dirty="0">
              <a:latin typeface="Arial" charset="0"/>
              <a:ea typeface="Arial" charset="0"/>
              <a:cs typeface="Arial" charset="0"/>
            </a:rPr>
            <a:t>This is the main THH Policy that must be read as part of any induction.</a:t>
          </a:r>
          <a:endParaRPr lang="en-US" sz="1200" b="1" kern="1200" baseline="0" dirty="0">
            <a:latin typeface="Calibri Light" panose="020F0302020204030204"/>
          </a:endParaRPr>
        </a:p>
      </dsp:txBody>
      <dsp:txXfrm rot="-5400000">
        <a:off x="3587877" y="91482"/>
        <a:ext cx="6353171" cy="467248"/>
      </dsp:txXfrm>
    </dsp:sp>
    <dsp:sp modelId="{DBCA7DE5-72A8-4FEF-B63F-BEF74ABFA6CE}">
      <dsp:nvSpPr>
        <dsp:cNvPr id="0" name=""/>
        <dsp:cNvSpPr/>
      </dsp:nvSpPr>
      <dsp:spPr>
        <a:xfrm>
          <a:off x="0" y="1480"/>
          <a:ext cx="3587877" cy="64725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Safeguarding Vulnerable Adults</a:t>
          </a:r>
        </a:p>
      </dsp:txBody>
      <dsp:txXfrm>
        <a:off x="31596" y="33076"/>
        <a:ext cx="3524685" cy="584060"/>
      </dsp:txXfrm>
    </dsp:sp>
    <dsp:sp modelId="{2C8B6FA3-4294-4271-B14B-AC0DEBA13602}">
      <dsp:nvSpPr>
        <dsp:cNvPr id="0" name=""/>
        <dsp:cNvSpPr/>
      </dsp:nvSpPr>
      <dsp:spPr>
        <a:xfrm rot="5400000">
          <a:off x="6518199" y="-2184501"/>
          <a:ext cx="517802"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None allowed on site. Some</a:t>
          </a:r>
          <a:r>
            <a:rPr lang="en-US" sz="1300" b="1" i="0" u="none" kern="1200" baseline="0" dirty="0">
              <a:latin typeface="Arial" charset="0"/>
              <a:ea typeface="Arial" charset="0"/>
              <a:cs typeface="Arial" charset="0"/>
            </a:rPr>
            <a:t> SUs supported on withdrawal.</a:t>
          </a:r>
          <a:endParaRPr lang="en-US" sz="1300" b="1" kern="1200" dirty="0">
            <a:latin typeface="Arial" charset="0"/>
            <a:ea typeface="Arial" charset="0"/>
            <a:cs typeface="Arial" charset="0"/>
          </a:endParaRPr>
        </a:p>
      </dsp:txBody>
      <dsp:txXfrm rot="-5400000">
        <a:off x="3587877" y="771098"/>
        <a:ext cx="6353171" cy="467248"/>
      </dsp:txXfrm>
    </dsp:sp>
    <dsp:sp modelId="{B5F7789B-230C-4E9C-B78E-DC9E7DBC327F}">
      <dsp:nvSpPr>
        <dsp:cNvPr id="0" name=""/>
        <dsp:cNvSpPr/>
      </dsp:nvSpPr>
      <dsp:spPr>
        <a:xfrm>
          <a:off x="0" y="681095"/>
          <a:ext cx="3587877" cy="64725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Drug, Alcohol &amp; Substance Misuse Workplace</a:t>
          </a:r>
        </a:p>
      </dsp:txBody>
      <dsp:txXfrm>
        <a:off x="31596" y="712691"/>
        <a:ext cx="3524685" cy="584060"/>
      </dsp:txXfrm>
    </dsp:sp>
    <dsp:sp modelId="{03378B0B-9B72-4D66-85EC-21C78858FEBF}">
      <dsp:nvSpPr>
        <dsp:cNvPr id="0" name=""/>
        <dsp:cNvSpPr/>
      </dsp:nvSpPr>
      <dsp:spPr>
        <a:xfrm rot="5400000">
          <a:off x="6518199" y="-1504886"/>
          <a:ext cx="517802"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House Rules are up on the wall.</a:t>
          </a:r>
          <a:r>
            <a:rPr lang="en-US" sz="1300" b="1" i="0" u="none" kern="1200" baseline="0" dirty="0">
              <a:latin typeface="Arial" charset="0"/>
              <a:ea typeface="Arial" charset="0"/>
              <a:cs typeface="Arial" charset="0"/>
            </a:rPr>
            <a:t> Call staff to reinforce.</a:t>
          </a:r>
          <a:endParaRPr lang="en-US" sz="1300" b="1" kern="1200" dirty="0">
            <a:latin typeface="Arial" charset="0"/>
            <a:ea typeface="Arial" charset="0"/>
            <a:cs typeface="Arial" charset="0"/>
          </a:endParaRPr>
        </a:p>
      </dsp:txBody>
      <dsp:txXfrm rot="-5400000">
        <a:off x="3587877" y="1450713"/>
        <a:ext cx="6353171" cy="467248"/>
      </dsp:txXfrm>
    </dsp:sp>
    <dsp:sp modelId="{FF0E9928-8175-4C55-A592-4C365C40BA2C}">
      <dsp:nvSpPr>
        <dsp:cNvPr id="0" name=""/>
        <dsp:cNvSpPr/>
      </dsp:nvSpPr>
      <dsp:spPr>
        <a:xfrm>
          <a:off x="0" y="1360711"/>
          <a:ext cx="3587877" cy="64725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charset="0"/>
              <a:ea typeface="Arial" charset="0"/>
              <a:cs typeface="Arial" charset="0"/>
            </a:rPr>
            <a:t>Acceptable</a:t>
          </a:r>
          <a:r>
            <a:rPr lang="en-GB" sz="1600" b="1" kern="1200" baseline="0" dirty="0">
              <a:latin typeface="Arial" charset="0"/>
              <a:ea typeface="Arial" charset="0"/>
              <a:cs typeface="Arial" charset="0"/>
            </a:rPr>
            <a:t> Service User Behaviour</a:t>
          </a:r>
          <a:endParaRPr lang="en-US" sz="1600" b="1" kern="1200" dirty="0">
            <a:latin typeface="Arial" charset="0"/>
            <a:ea typeface="Arial" charset="0"/>
            <a:cs typeface="Arial" charset="0"/>
          </a:endParaRPr>
        </a:p>
      </dsp:txBody>
      <dsp:txXfrm>
        <a:off x="31596" y="1392307"/>
        <a:ext cx="3524685" cy="584060"/>
      </dsp:txXfrm>
    </dsp:sp>
    <dsp:sp modelId="{8F311F35-34D5-4C81-B9B5-E505F3B8DC36}">
      <dsp:nvSpPr>
        <dsp:cNvPr id="0" name=""/>
        <dsp:cNvSpPr/>
      </dsp:nvSpPr>
      <dsp:spPr>
        <a:xfrm rot="5400000">
          <a:off x="6518199" y="-825271"/>
          <a:ext cx="517802"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u="none" kern="1200" dirty="0">
              <a:latin typeface="Arial" charset="0"/>
              <a:ea typeface="Arial" charset="0"/>
              <a:cs typeface="Arial" charset="0"/>
            </a:rPr>
            <a:t>Concerns about</a:t>
          </a:r>
          <a:r>
            <a:rPr lang="en-US" sz="1300" b="1" i="0" u="none" kern="1200" baseline="0" dirty="0">
              <a:latin typeface="Arial" charset="0"/>
              <a:ea typeface="Arial" charset="0"/>
              <a:cs typeface="Arial" charset="0"/>
            </a:rPr>
            <a:t> malpractice </a:t>
          </a:r>
          <a:r>
            <a:rPr lang="mr-IN" sz="1300" b="1" i="0" u="none" kern="1200" baseline="0" dirty="0">
              <a:latin typeface="Arial" charset="0"/>
              <a:ea typeface="Arial" charset="0"/>
              <a:cs typeface="Arial" charset="0"/>
            </a:rPr>
            <a:t>–</a:t>
          </a:r>
          <a:r>
            <a:rPr lang="en-US" sz="1300" b="1" i="0" u="none" kern="1200" baseline="0" dirty="0">
              <a:latin typeface="Arial" charset="0"/>
              <a:ea typeface="Arial" charset="0"/>
              <a:cs typeface="Arial" charset="0"/>
            </a:rPr>
            <a:t> impact on innocent individuals.</a:t>
          </a:r>
          <a:endParaRPr lang="en-US" sz="1300" b="1" kern="1200" dirty="0">
            <a:latin typeface="Arial" charset="0"/>
            <a:ea typeface="Arial" charset="0"/>
            <a:cs typeface="Arial" charset="0"/>
          </a:endParaRPr>
        </a:p>
      </dsp:txBody>
      <dsp:txXfrm rot="-5400000">
        <a:off x="3587877" y="2130328"/>
        <a:ext cx="6353171" cy="467248"/>
      </dsp:txXfrm>
    </dsp:sp>
    <dsp:sp modelId="{47685559-FA6B-4A14-AEB2-511915C16FCA}">
      <dsp:nvSpPr>
        <dsp:cNvPr id="0" name=""/>
        <dsp:cNvSpPr/>
      </dsp:nvSpPr>
      <dsp:spPr>
        <a:xfrm>
          <a:off x="0" y="2040326"/>
          <a:ext cx="3587877" cy="64725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Bullying / Whistle blowing</a:t>
          </a:r>
        </a:p>
      </dsp:txBody>
      <dsp:txXfrm>
        <a:off x="31596" y="2071922"/>
        <a:ext cx="3524685" cy="584060"/>
      </dsp:txXfrm>
    </dsp:sp>
    <dsp:sp modelId="{710A6681-5E4D-4369-BB32-464AD9A20CE1}">
      <dsp:nvSpPr>
        <dsp:cNvPr id="0" name=""/>
        <dsp:cNvSpPr/>
      </dsp:nvSpPr>
      <dsp:spPr>
        <a:xfrm rot="5400000">
          <a:off x="6518199" y="-145655"/>
          <a:ext cx="517802"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0" i="0" u="none" kern="1200" dirty="0">
              <a:latin typeface="Arial" charset="0"/>
              <a:ea typeface="Arial" charset="0"/>
              <a:cs typeface="Arial" charset="0"/>
            </a:rPr>
            <a:t>Unexpected</a:t>
          </a:r>
          <a:r>
            <a:rPr lang="en-US" sz="1300" b="0" i="0" u="none" kern="1200" baseline="0" dirty="0">
              <a:latin typeface="Arial" charset="0"/>
              <a:ea typeface="Arial" charset="0"/>
              <a:cs typeface="Arial" charset="0"/>
            </a:rPr>
            <a:t> event, putting you or others at risk.</a:t>
          </a:r>
          <a:endParaRPr lang="en-US" sz="1300" kern="1200" dirty="0">
            <a:latin typeface="Arial" charset="0"/>
            <a:ea typeface="Arial" charset="0"/>
            <a:cs typeface="Arial" charset="0"/>
          </a:endParaRPr>
        </a:p>
      </dsp:txBody>
      <dsp:txXfrm rot="-5400000">
        <a:off x="3587877" y="2809944"/>
        <a:ext cx="6353171" cy="467248"/>
      </dsp:txXfrm>
    </dsp:sp>
    <dsp:sp modelId="{885C13B6-4F30-4AFA-AF96-7D788F23DA17}">
      <dsp:nvSpPr>
        <dsp:cNvPr id="0" name=""/>
        <dsp:cNvSpPr/>
      </dsp:nvSpPr>
      <dsp:spPr>
        <a:xfrm>
          <a:off x="0" y="2719941"/>
          <a:ext cx="3587877" cy="64725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Serious / Untoward Incident</a:t>
          </a:r>
        </a:p>
      </dsp:txBody>
      <dsp:txXfrm>
        <a:off x="31596" y="2751537"/>
        <a:ext cx="3524685" cy="584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panose="020B0604020202020204" pitchFamily="34" charset="0"/>
              <a:ea typeface="Arial" charset="0"/>
              <a:cs typeface="Arial" panose="020B0604020202020204" pitchFamily="34" charset="0"/>
            </a:rPr>
            <a:t>Recognise</a:t>
          </a:r>
          <a:r>
            <a:rPr lang="en-US" sz="1500" kern="1200" dirty="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Reflect</a:t>
          </a:r>
        </a:p>
      </dsp:txBody>
      <dsp:txXfrm>
        <a:off x="8405089" y="807076"/>
        <a:ext cx="938697" cy="1243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panose="020B0604020202020204" pitchFamily="34" charset="0"/>
              <a:ea typeface="Arial" charset="0"/>
              <a:cs typeface="Arial" panose="020B0604020202020204" pitchFamily="34" charset="0"/>
            </a:rPr>
            <a:t>Recognise</a:t>
          </a:r>
          <a:r>
            <a:rPr lang="en-US" sz="1500" kern="1200" dirty="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Reflect</a:t>
          </a:r>
        </a:p>
      </dsp:txBody>
      <dsp:txXfrm>
        <a:off x="8405089" y="807076"/>
        <a:ext cx="938697" cy="1243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0060-70C3-F946-8664-DA14B2C5F229}">
      <dsp:nvSpPr>
        <dsp:cNvPr id="0" name=""/>
        <dsp:cNvSpPr/>
      </dsp:nvSpPr>
      <dsp:spPr>
        <a:xfrm rot="10800000">
          <a:off x="-1" y="1282"/>
          <a:ext cx="6507164" cy="613096"/>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59" tIns="53340" rIns="99568"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dirty="0">
              <a:latin typeface="Arial" panose="020B0604020202020204" pitchFamily="34" charset="0"/>
              <a:ea typeface="Arial" charset="0"/>
              <a:cs typeface="Arial" panose="020B0604020202020204" pitchFamily="34" charset="0"/>
            </a:rPr>
            <a:t>	</a:t>
          </a:r>
          <a:r>
            <a:rPr lang="en-US" sz="1400" b="1" kern="1200" baseline="0" dirty="0">
              <a:latin typeface="Arial" panose="020B0604020202020204" pitchFamily="34" charset="0"/>
              <a:ea typeface="Arial" charset="0"/>
              <a:cs typeface="Arial" panose="020B0604020202020204" pitchFamily="34" charset="0"/>
            </a:rPr>
            <a:t>Try to keep calm and composed.</a:t>
          </a:r>
          <a:endParaRPr lang="en-US" sz="1400" b="1" kern="1200" dirty="0">
            <a:latin typeface="Arial" panose="020B0604020202020204" pitchFamily="34" charset="0"/>
            <a:ea typeface="Arial" charset="0"/>
            <a:cs typeface="Arial" panose="020B0604020202020204" pitchFamily="34" charset="0"/>
          </a:endParaRPr>
        </a:p>
      </dsp:txBody>
      <dsp:txXfrm rot="10800000">
        <a:off x="153273" y="1282"/>
        <a:ext cx="6353890" cy="613096"/>
      </dsp:txXfrm>
    </dsp:sp>
    <dsp:sp modelId="{12A0E7DE-62A5-3F41-9406-04D0A98FE4D0}">
      <dsp:nvSpPr>
        <dsp:cNvPr id="0" name=""/>
        <dsp:cNvSpPr/>
      </dsp:nvSpPr>
      <dsp:spPr>
        <a:xfrm>
          <a:off x="0" y="0"/>
          <a:ext cx="613096" cy="613096"/>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D6B8D-474A-6E4E-BD7A-D7C9F1438D3B}">
      <dsp:nvSpPr>
        <dsp:cNvPr id="0" name=""/>
        <dsp:cNvSpPr/>
      </dsp:nvSpPr>
      <dsp:spPr>
        <a:xfrm rot="10800000">
          <a:off x="-1" y="797393"/>
          <a:ext cx="6507164" cy="613096"/>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59"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Listen carefully to what the person says without interrupting.</a:t>
          </a:r>
        </a:p>
      </dsp:txBody>
      <dsp:txXfrm rot="10800000">
        <a:off x="153273" y="797393"/>
        <a:ext cx="6353890" cy="613096"/>
      </dsp:txXfrm>
    </dsp:sp>
    <dsp:sp modelId="{0C047552-B886-B446-AA66-E6A43BBB1AC0}">
      <dsp:nvSpPr>
        <dsp:cNvPr id="0" name=""/>
        <dsp:cNvSpPr/>
      </dsp:nvSpPr>
      <dsp:spPr>
        <a:xfrm>
          <a:off x="0" y="796963"/>
          <a:ext cx="613096" cy="613096"/>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B90EDB-9468-EF4B-B503-253F09C323B3}">
      <dsp:nvSpPr>
        <dsp:cNvPr id="0" name=""/>
        <dsp:cNvSpPr/>
      </dsp:nvSpPr>
      <dsp:spPr>
        <a:xfrm rot="10800000">
          <a:off x="-1" y="1593503"/>
          <a:ext cx="6507164" cy="613096"/>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59" tIns="53340" rIns="99568"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Don’t ask leading or intrusive questions.</a:t>
          </a:r>
          <a:endParaRPr lang="en-US" sz="1400" b="1" kern="1200" dirty="0">
            <a:latin typeface="Arial" panose="020B0604020202020204" pitchFamily="34" charset="0"/>
            <a:ea typeface="Arial" charset="0"/>
            <a:cs typeface="Arial" panose="020B0604020202020204" pitchFamily="34" charset="0"/>
          </a:endParaRPr>
        </a:p>
      </dsp:txBody>
      <dsp:txXfrm rot="10800000">
        <a:off x="153273" y="1593503"/>
        <a:ext cx="6353890" cy="613096"/>
      </dsp:txXfrm>
    </dsp:sp>
    <dsp:sp modelId="{98A5FDF5-2C72-4F4A-9B7F-66BC7A8EEBEF}">
      <dsp:nvSpPr>
        <dsp:cNvPr id="0" name=""/>
        <dsp:cNvSpPr/>
      </dsp:nvSpPr>
      <dsp:spPr>
        <a:xfrm>
          <a:off x="0" y="1584914"/>
          <a:ext cx="613096" cy="613096"/>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4042F-54CB-5C42-92D9-2F7557CF427E}">
      <dsp:nvSpPr>
        <dsp:cNvPr id="0" name=""/>
        <dsp:cNvSpPr/>
      </dsp:nvSpPr>
      <dsp:spPr>
        <a:xfrm rot="10800000">
          <a:off x="-1" y="2389614"/>
          <a:ext cx="6507164" cy="613096"/>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59"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Do not promise confidentiality.</a:t>
          </a:r>
          <a:endParaRPr lang="en-US" sz="1400" b="1" kern="1200" dirty="0">
            <a:latin typeface="Arial" panose="020B0604020202020204" pitchFamily="34" charset="0"/>
            <a:ea typeface="Arial" charset="0"/>
            <a:cs typeface="Arial" panose="020B0604020202020204" pitchFamily="34" charset="0"/>
          </a:endParaRPr>
        </a:p>
      </dsp:txBody>
      <dsp:txXfrm rot="10800000">
        <a:off x="153273" y="2389614"/>
        <a:ext cx="6353890" cy="613096"/>
      </dsp:txXfrm>
    </dsp:sp>
    <dsp:sp modelId="{73397632-C892-AF42-9441-844AA9AE3BFE}">
      <dsp:nvSpPr>
        <dsp:cNvPr id="0" name=""/>
        <dsp:cNvSpPr/>
      </dsp:nvSpPr>
      <dsp:spPr>
        <a:xfrm>
          <a:off x="0" y="2372484"/>
          <a:ext cx="613096" cy="613096"/>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4E5F0-C863-4344-B21A-22B54C9EC42E}">
      <dsp:nvSpPr>
        <dsp:cNvPr id="0" name=""/>
        <dsp:cNvSpPr/>
      </dsp:nvSpPr>
      <dsp:spPr>
        <a:xfrm rot="10800000">
          <a:off x="-1" y="3185724"/>
          <a:ext cx="6507164" cy="613096"/>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59"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Do not try to ‘fix’ anything</a:t>
          </a:r>
          <a:r>
            <a:rPr lang="en-GB" sz="1400" b="1" kern="1200" dirty="0">
              <a:solidFill>
                <a:schemeClr val="bg1"/>
              </a:solidFill>
              <a:latin typeface="Arial" panose="020B0604020202020204" pitchFamily="34" charset="0"/>
              <a:cs typeface="Arial" panose="020B0604020202020204" pitchFamily="34" charset="0"/>
            </a:rPr>
            <a:t>.</a:t>
          </a:r>
          <a:endParaRPr lang="en-US" sz="1400" b="1" kern="1200" dirty="0">
            <a:solidFill>
              <a:schemeClr val="bg1"/>
            </a:solidFill>
            <a:latin typeface="Arial" panose="020B0604020202020204" pitchFamily="34" charset="0"/>
            <a:ea typeface="Arial" charset="0"/>
            <a:cs typeface="Arial" panose="020B0604020202020204" pitchFamily="34" charset="0"/>
          </a:endParaRPr>
        </a:p>
      </dsp:txBody>
      <dsp:txXfrm rot="10800000">
        <a:off x="153273" y="3185724"/>
        <a:ext cx="6353890" cy="613096"/>
      </dsp:txXfrm>
    </dsp:sp>
    <dsp:sp modelId="{5386C407-3BD6-CF49-B72C-A34F07824443}">
      <dsp:nvSpPr>
        <dsp:cNvPr id="0" name=""/>
        <dsp:cNvSpPr/>
      </dsp:nvSpPr>
      <dsp:spPr>
        <a:xfrm>
          <a:off x="0" y="3186264"/>
          <a:ext cx="613096" cy="613096"/>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0060-70C3-F946-8664-DA14B2C5F229}">
      <dsp:nvSpPr>
        <dsp:cNvPr id="0" name=""/>
        <dsp:cNvSpPr/>
      </dsp:nvSpPr>
      <dsp:spPr>
        <a:xfrm rot="10800000">
          <a:off x="-1" y="0"/>
          <a:ext cx="6786881" cy="612807"/>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31" tIns="53340" rIns="99568"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dirty="0">
              <a:latin typeface="Arial" panose="020B0604020202020204" pitchFamily="34" charset="0"/>
              <a:ea typeface="Arial"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Show acceptance, even if it seems unlikely or too awful to be true.</a:t>
          </a:r>
          <a:endParaRPr lang="en-US" sz="1400" b="1" kern="1200" dirty="0">
            <a:latin typeface="Arial" panose="020B0604020202020204" pitchFamily="34" charset="0"/>
            <a:ea typeface="Arial" charset="0"/>
            <a:cs typeface="Arial" panose="020B0604020202020204" pitchFamily="34" charset="0"/>
          </a:endParaRPr>
        </a:p>
      </dsp:txBody>
      <dsp:txXfrm rot="10800000">
        <a:off x="153201" y="0"/>
        <a:ext cx="6633679" cy="612807"/>
      </dsp:txXfrm>
    </dsp:sp>
    <dsp:sp modelId="{12A0E7DE-62A5-3F41-9406-04D0A98FE4D0}">
      <dsp:nvSpPr>
        <dsp:cNvPr id="0" name=""/>
        <dsp:cNvSpPr/>
      </dsp:nvSpPr>
      <dsp:spPr>
        <a:xfrm>
          <a:off x="0" y="750"/>
          <a:ext cx="612807" cy="612807"/>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D6B8D-474A-6E4E-BD7A-D7C9F1438D3B}">
      <dsp:nvSpPr>
        <dsp:cNvPr id="0" name=""/>
        <dsp:cNvSpPr/>
      </dsp:nvSpPr>
      <dsp:spPr>
        <a:xfrm rot="10800000">
          <a:off x="-1" y="797913"/>
          <a:ext cx="6786881" cy="612807"/>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31"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Understand they may feel shame or guilt.</a:t>
          </a:r>
        </a:p>
      </dsp:txBody>
      <dsp:txXfrm rot="10800000">
        <a:off x="153201" y="797913"/>
        <a:ext cx="6633679" cy="612807"/>
      </dsp:txXfrm>
    </dsp:sp>
    <dsp:sp modelId="{0C047552-B886-B446-AA66-E6A43BBB1AC0}">
      <dsp:nvSpPr>
        <dsp:cNvPr id="0" name=""/>
        <dsp:cNvSpPr/>
      </dsp:nvSpPr>
      <dsp:spPr>
        <a:xfrm>
          <a:off x="0" y="797484"/>
          <a:ext cx="612807" cy="612807"/>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B90EDB-9468-EF4B-B503-253F09C323B3}">
      <dsp:nvSpPr>
        <dsp:cNvPr id="0" name=""/>
        <dsp:cNvSpPr/>
      </dsp:nvSpPr>
      <dsp:spPr>
        <a:xfrm rot="10800000">
          <a:off x="-1" y="1593648"/>
          <a:ext cx="6786881" cy="612807"/>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31" tIns="53340" rIns="99568"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US" sz="1400" b="1" kern="1200" baseline="0" dirty="0">
              <a:latin typeface="Arial" panose="020B0604020202020204" pitchFamily="34" charset="0"/>
              <a:ea typeface="Arial" charset="0"/>
              <a:cs typeface="Arial" panose="020B0604020202020204" pitchFamily="34" charset="0"/>
            </a:rPr>
            <a:t>Reassure the person that they are not to blame.</a:t>
          </a:r>
          <a:endParaRPr lang="en-US" sz="1400" b="1" kern="1200" dirty="0">
            <a:latin typeface="Arial" panose="020B0604020202020204" pitchFamily="34" charset="0"/>
            <a:ea typeface="Arial" charset="0"/>
            <a:cs typeface="Arial" panose="020B0604020202020204" pitchFamily="34" charset="0"/>
          </a:endParaRPr>
        </a:p>
      </dsp:txBody>
      <dsp:txXfrm rot="10800000">
        <a:off x="153201" y="1593648"/>
        <a:ext cx="6633679" cy="612807"/>
      </dsp:txXfrm>
    </dsp:sp>
    <dsp:sp modelId="{98A5FDF5-2C72-4F4A-9B7F-66BC7A8EEBEF}">
      <dsp:nvSpPr>
        <dsp:cNvPr id="0" name=""/>
        <dsp:cNvSpPr/>
      </dsp:nvSpPr>
      <dsp:spPr>
        <a:xfrm>
          <a:off x="0" y="1585062"/>
          <a:ext cx="612807" cy="612807"/>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4042F-54CB-5C42-92D9-2F7557CF427E}">
      <dsp:nvSpPr>
        <dsp:cNvPr id="0" name=""/>
        <dsp:cNvSpPr/>
      </dsp:nvSpPr>
      <dsp:spPr>
        <a:xfrm rot="10800000">
          <a:off x="-1" y="2389383"/>
          <a:ext cx="6786881" cy="612807"/>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31"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Acknowledge the courage it took to speak out.</a:t>
          </a:r>
          <a:endParaRPr lang="en-US" sz="1400" b="1" kern="1200" dirty="0">
            <a:latin typeface="Arial" panose="020B0604020202020204" pitchFamily="34" charset="0"/>
            <a:ea typeface="Arial" charset="0"/>
            <a:cs typeface="Arial" panose="020B0604020202020204" pitchFamily="34" charset="0"/>
          </a:endParaRPr>
        </a:p>
      </dsp:txBody>
      <dsp:txXfrm rot="10800000">
        <a:off x="153201" y="2389383"/>
        <a:ext cx="6633679" cy="612807"/>
      </dsp:txXfrm>
    </dsp:sp>
    <dsp:sp modelId="{73397632-C892-AF42-9441-844AA9AE3BFE}">
      <dsp:nvSpPr>
        <dsp:cNvPr id="0" name=""/>
        <dsp:cNvSpPr/>
      </dsp:nvSpPr>
      <dsp:spPr>
        <a:xfrm>
          <a:off x="0" y="2372261"/>
          <a:ext cx="612807" cy="612807"/>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4E5F0-C863-4344-B21A-22B54C9EC42E}">
      <dsp:nvSpPr>
        <dsp:cNvPr id="0" name=""/>
        <dsp:cNvSpPr/>
      </dsp:nvSpPr>
      <dsp:spPr>
        <a:xfrm rot="10800000">
          <a:off x="-1" y="3185118"/>
          <a:ext cx="6786881" cy="612807"/>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31"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Thank them for disclosing. It is good they have done so.</a:t>
          </a:r>
          <a:endParaRPr lang="en-US" sz="1400" b="1" kern="1200" dirty="0">
            <a:solidFill>
              <a:schemeClr val="bg1"/>
            </a:solidFill>
            <a:latin typeface="Arial" panose="020B0604020202020204" pitchFamily="34" charset="0"/>
            <a:ea typeface="Arial" charset="0"/>
            <a:cs typeface="Arial" panose="020B0604020202020204" pitchFamily="34" charset="0"/>
          </a:endParaRPr>
        </a:p>
      </dsp:txBody>
      <dsp:txXfrm rot="10800000">
        <a:off x="153201" y="3185118"/>
        <a:ext cx="6633679" cy="612807"/>
      </dsp:txXfrm>
    </dsp:sp>
    <dsp:sp modelId="{5386C407-3BD6-CF49-B72C-A34F07824443}">
      <dsp:nvSpPr>
        <dsp:cNvPr id="0" name=""/>
        <dsp:cNvSpPr/>
      </dsp:nvSpPr>
      <dsp:spPr>
        <a:xfrm>
          <a:off x="0" y="3185657"/>
          <a:ext cx="612807" cy="612807"/>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0060-70C3-F946-8664-DA14B2C5F229}">
      <dsp:nvSpPr>
        <dsp:cNvPr id="0" name=""/>
        <dsp:cNvSpPr/>
      </dsp:nvSpPr>
      <dsp:spPr>
        <a:xfrm rot="10800000">
          <a:off x="-1" y="814"/>
          <a:ext cx="6507164" cy="612032"/>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889" tIns="53340" rIns="99568"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dirty="0">
              <a:latin typeface="Arial" panose="020B0604020202020204" pitchFamily="34" charset="0"/>
              <a:ea typeface="Arial" charset="0"/>
              <a:cs typeface="Arial" panose="020B0604020202020204" pitchFamily="34" charset="0"/>
            </a:rPr>
            <a:t>	</a:t>
          </a:r>
          <a:r>
            <a:rPr lang="en-US" sz="1400" b="1" kern="1200" baseline="0" dirty="0">
              <a:latin typeface="Arial" panose="020B0604020202020204" pitchFamily="34" charset="0"/>
              <a:ea typeface="Arial" charset="0"/>
              <a:cs typeface="Arial" panose="020B0604020202020204" pitchFamily="34" charset="0"/>
            </a:rPr>
            <a:t>Check the person’s current safety. </a:t>
          </a:r>
          <a:endParaRPr lang="en-US" sz="1400" b="1" kern="1200" dirty="0">
            <a:latin typeface="Arial" panose="020B0604020202020204" pitchFamily="34" charset="0"/>
            <a:ea typeface="Arial" charset="0"/>
            <a:cs typeface="Arial" panose="020B0604020202020204" pitchFamily="34" charset="0"/>
          </a:endParaRPr>
        </a:p>
      </dsp:txBody>
      <dsp:txXfrm rot="10800000">
        <a:off x="153007" y="814"/>
        <a:ext cx="6354156" cy="612032"/>
      </dsp:txXfrm>
    </dsp:sp>
    <dsp:sp modelId="{12A0E7DE-62A5-3F41-9406-04D0A98FE4D0}">
      <dsp:nvSpPr>
        <dsp:cNvPr id="0" name=""/>
        <dsp:cNvSpPr/>
      </dsp:nvSpPr>
      <dsp:spPr>
        <a:xfrm>
          <a:off x="0" y="0"/>
          <a:ext cx="612032" cy="61203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D6B8D-474A-6E4E-BD7A-D7C9F1438D3B}">
      <dsp:nvSpPr>
        <dsp:cNvPr id="0" name=""/>
        <dsp:cNvSpPr/>
      </dsp:nvSpPr>
      <dsp:spPr>
        <a:xfrm rot="10800000">
          <a:off x="-1" y="795543"/>
          <a:ext cx="6507164" cy="612032"/>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889"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If necessary, move them to a safe space.</a:t>
          </a:r>
        </a:p>
      </dsp:txBody>
      <dsp:txXfrm rot="10800000">
        <a:off x="153007" y="795543"/>
        <a:ext cx="6354156" cy="612032"/>
      </dsp:txXfrm>
    </dsp:sp>
    <dsp:sp modelId="{0C047552-B886-B446-AA66-E6A43BBB1AC0}">
      <dsp:nvSpPr>
        <dsp:cNvPr id="0" name=""/>
        <dsp:cNvSpPr/>
      </dsp:nvSpPr>
      <dsp:spPr>
        <a:xfrm>
          <a:off x="0" y="795114"/>
          <a:ext cx="612032" cy="61203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B90EDB-9468-EF4B-B503-253F09C323B3}">
      <dsp:nvSpPr>
        <dsp:cNvPr id="0" name=""/>
        <dsp:cNvSpPr/>
      </dsp:nvSpPr>
      <dsp:spPr>
        <a:xfrm rot="10800000">
          <a:off x="-1" y="1590271"/>
          <a:ext cx="6507164" cy="612032"/>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889" tIns="53340" rIns="99568"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Respect their privacy, but explain you will need to share</a:t>
          </a:r>
        </a:p>
        <a:p>
          <a:pPr marL="0" lvl="0" indent="0" algn="l" defTabSz="622300" rtl="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e	information with a person trained in Safeguarding at THH.</a:t>
          </a:r>
          <a:endParaRPr lang="en-US" sz="1400" b="1" kern="1200" dirty="0">
            <a:latin typeface="Arial" panose="020B0604020202020204" pitchFamily="34" charset="0"/>
            <a:ea typeface="Arial" charset="0"/>
            <a:cs typeface="Arial" panose="020B0604020202020204" pitchFamily="34" charset="0"/>
          </a:endParaRPr>
        </a:p>
      </dsp:txBody>
      <dsp:txXfrm rot="10800000">
        <a:off x="153007" y="1590271"/>
        <a:ext cx="6354156" cy="612032"/>
      </dsp:txXfrm>
    </dsp:sp>
    <dsp:sp modelId="{98A5FDF5-2C72-4F4A-9B7F-66BC7A8EEBEF}">
      <dsp:nvSpPr>
        <dsp:cNvPr id="0" name=""/>
        <dsp:cNvSpPr/>
      </dsp:nvSpPr>
      <dsp:spPr>
        <a:xfrm>
          <a:off x="0" y="1581697"/>
          <a:ext cx="612032" cy="61203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4042F-54CB-5C42-92D9-2F7557CF427E}">
      <dsp:nvSpPr>
        <dsp:cNvPr id="0" name=""/>
        <dsp:cNvSpPr/>
      </dsp:nvSpPr>
      <dsp:spPr>
        <a:xfrm rot="10800000">
          <a:off x="-1" y="2385000"/>
          <a:ext cx="6507164" cy="619560"/>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889"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Remember that many Service Users have very complex needs.</a:t>
          </a:r>
        </a:p>
        <a:p>
          <a:pPr marL="0" lvl="0" indent="0" algn="l" defTabSz="622300">
            <a:lnSpc>
              <a:spcPct val="90000"/>
            </a:lnSpc>
            <a:spcBef>
              <a:spcPct val="0"/>
            </a:spcBef>
            <a:spcAft>
              <a:spcPct val="35000"/>
            </a:spcAft>
            <a:buNone/>
          </a:pPr>
          <a:r>
            <a:rPr lang="en-GB" sz="1400" b="1" kern="1200" dirty="0">
              <a:latin typeface="Arial" panose="020B0604020202020204" pitchFamily="34" charset="0"/>
              <a:ea typeface="Arial" charset="0"/>
              <a:cs typeface="Arial" panose="020B0604020202020204" pitchFamily="34" charset="0"/>
            </a:rPr>
            <a:t>	You are holding one piece of a much bigger jigsaw.</a:t>
          </a:r>
          <a:endParaRPr lang="en-US" sz="1400" b="1" kern="1200" dirty="0">
            <a:latin typeface="Arial" panose="020B0604020202020204" pitchFamily="34" charset="0"/>
            <a:ea typeface="Arial" charset="0"/>
            <a:cs typeface="Arial" panose="020B0604020202020204" pitchFamily="34" charset="0"/>
          </a:endParaRPr>
        </a:p>
      </dsp:txBody>
      <dsp:txXfrm rot="10800000">
        <a:off x="154889" y="2385000"/>
        <a:ext cx="6352274" cy="619560"/>
      </dsp:txXfrm>
    </dsp:sp>
    <dsp:sp modelId="{73397632-C892-AF42-9441-844AA9AE3BFE}">
      <dsp:nvSpPr>
        <dsp:cNvPr id="0" name=""/>
        <dsp:cNvSpPr/>
      </dsp:nvSpPr>
      <dsp:spPr>
        <a:xfrm>
          <a:off x="0" y="2371664"/>
          <a:ext cx="612032" cy="61203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4E5F0-C863-4344-B21A-22B54C9EC42E}">
      <dsp:nvSpPr>
        <dsp:cNvPr id="0" name=""/>
        <dsp:cNvSpPr/>
      </dsp:nvSpPr>
      <dsp:spPr>
        <a:xfrm rot="10800000">
          <a:off x="-1" y="3187256"/>
          <a:ext cx="6507164" cy="612032"/>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889"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Alert one of the THH Safeguarding Officers immediately.</a:t>
          </a:r>
          <a:endParaRPr lang="en-US" sz="1400" b="1" kern="1200" dirty="0">
            <a:solidFill>
              <a:schemeClr val="bg1"/>
            </a:solidFill>
            <a:latin typeface="Arial" panose="020B0604020202020204" pitchFamily="34" charset="0"/>
            <a:ea typeface="Arial" charset="0"/>
            <a:cs typeface="Arial" panose="020B0604020202020204" pitchFamily="34" charset="0"/>
          </a:endParaRPr>
        </a:p>
      </dsp:txBody>
      <dsp:txXfrm rot="10800000">
        <a:off x="153007" y="3187256"/>
        <a:ext cx="6354156" cy="612032"/>
      </dsp:txXfrm>
    </dsp:sp>
    <dsp:sp modelId="{5386C407-3BD6-CF49-B72C-A34F07824443}">
      <dsp:nvSpPr>
        <dsp:cNvPr id="0" name=""/>
        <dsp:cNvSpPr/>
      </dsp:nvSpPr>
      <dsp:spPr>
        <a:xfrm>
          <a:off x="0" y="3187795"/>
          <a:ext cx="612032" cy="61203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panose="020B0604020202020204" pitchFamily="34" charset="0"/>
              <a:ea typeface="Arial" charset="0"/>
              <a:cs typeface="Arial" panose="020B0604020202020204" pitchFamily="34" charset="0"/>
            </a:rPr>
            <a:t>Recognise</a:t>
          </a:r>
          <a:r>
            <a:rPr lang="en-US" sz="1500" kern="1200" dirty="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rgbClr val="0069B3"/>
        </a:solidFill>
        <a:ln w="12700" cap="flat" cmpd="sng" algn="ctr">
          <a:solidFill>
            <a:srgbClr val="0069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Reflect</a:t>
          </a:r>
        </a:p>
      </dsp:txBody>
      <dsp:txXfrm>
        <a:off x="8405089" y="807076"/>
        <a:ext cx="938697" cy="12438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0060-70C3-F946-8664-DA14B2C5F229}">
      <dsp:nvSpPr>
        <dsp:cNvPr id="0" name=""/>
        <dsp:cNvSpPr/>
      </dsp:nvSpPr>
      <dsp:spPr>
        <a:xfrm rot="10800000">
          <a:off x="-1" y="2073"/>
          <a:ext cx="6596064" cy="612841"/>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46" tIns="53340" rIns="99568"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dirty="0">
              <a:latin typeface="Arial" panose="020B0604020202020204" pitchFamily="34" charset="0"/>
              <a:ea typeface="Arial"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Make notes immediately so the details are accurate.</a:t>
          </a:r>
          <a:endParaRPr lang="en-US" sz="1400" b="1" kern="1200" dirty="0">
            <a:latin typeface="Arial" panose="020B0604020202020204" pitchFamily="34" charset="0"/>
            <a:ea typeface="Arial" charset="0"/>
            <a:cs typeface="Arial" panose="020B0604020202020204" pitchFamily="34" charset="0"/>
          </a:endParaRPr>
        </a:p>
      </dsp:txBody>
      <dsp:txXfrm rot="10800000">
        <a:off x="153209" y="2073"/>
        <a:ext cx="6442854" cy="612841"/>
      </dsp:txXfrm>
    </dsp:sp>
    <dsp:sp modelId="{12A0E7DE-62A5-3F41-9406-04D0A98FE4D0}">
      <dsp:nvSpPr>
        <dsp:cNvPr id="0" name=""/>
        <dsp:cNvSpPr/>
      </dsp:nvSpPr>
      <dsp:spPr>
        <a:xfrm>
          <a:off x="0" y="645"/>
          <a:ext cx="612841" cy="612841"/>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D6B8D-474A-6E4E-BD7A-D7C9F1438D3B}">
      <dsp:nvSpPr>
        <dsp:cNvPr id="0" name=""/>
        <dsp:cNvSpPr/>
      </dsp:nvSpPr>
      <dsp:spPr>
        <a:xfrm rot="10800000">
          <a:off x="-1" y="797852"/>
          <a:ext cx="6596064" cy="612841"/>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46"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Include the date, time and place of the disclosure.</a:t>
          </a:r>
        </a:p>
      </dsp:txBody>
      <dsp:txXfrm rot="10800000">
        <a:off x="153209" y="797852"/>
        <a:ext cx="6442854" cy="612841"/>
      </dsp:txXfrm>
    </dsp:sp>
    <dsp:sp modelId="{0C047552-B886-B446-AA66-E6A43BBB1AC0}">
      <dsp:nvSpPr>
        <dsp:cNvPr id="0" name=""/>
        <dsp:cNvSpPr/>
      </dsp:nvSpPr>
      <dsp:spPr>
        <a:xfrm>
          <a:off x="0" y="797423"/>
          <a:ext cx="612841" cy="612841"/>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B90EDB-9468-EF4B-B503-253F09C323B3}">
      <dsp:nvSpPr>
        <dsp:cNvPr id="0" name=""/>
        <dsp:cNvSpPr/>
      </dsp:nvSpPr>
      <dsp:spPr>
        <a:xfrm rot="10800000">
          <a:off x="-1" y="1593631"/>
          <a:ext cx="6596064" cy="612841"/>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46" tIns="53340" rIns="99568"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Avoid editing or altering your notes.</a:t>
          </a:r>
          <a:endParaRPr lang="en-US" sz="1400" b="1" kern="1200" dirty="0">
            <a:latin typeface="Arial" panose="020B0604020202020204" pitchFamily="34" charset="0"/>
            <a:ea typeface="Arial" charset="0"/>
            <a:cs typeface="Arial" panose="020B0604020202020204" pitchFamily="34" charset="0"/>
          </a:endParaRPr>
        </a:p>
      </dsp:txBody>
      <dsp:txXfrm rot="10800000">
        <a:off x="153209" y="1593631"/>
        <a:ext cx="6442854" cy="612841"/>
      </dsp:txXfrm>
    </dsp:sp>
    <dsp:sp modelId="{98A5FDF5-2C72-4F4A-9B7F-66BC7A8EEBEF}">
      <dsp:nvSpPr>
        <dsp:cNvPr id="0" name=""/>
        <dsp:cNvSpPr/>
      </dsp:nvSpPr>
      <dsp:spPr>
        <a:xfrm>
          <a:off x="0" y="1585045"/>
          <a:ext cx="612841" cy="612841"/>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4042F-54CB-5C42-92D9-2F7557CF427E}">
      <dsp:nvSpPr>
        <dsp:cNvPr id="0" name=""/>
        <dsp:cNvSpPr/>
      </dsp:nvSpPr>
      <dsp:spPr>
        <a:xfrm rot="10800000">
          <a:off x="-1" y="2389410"/>
          <a:ext cx="6596064" cy="612841"/>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46"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Record the facts. Do not make judgements or interpretations</a:t>
          </a:r>
          <a:r>
            <a:rPr lang="en-GB" sz="1400"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ea typeface="Arial" charset="0"/>
            <a:cs typeface="Arial" panose="020B0604020202020204" pitchFamily="34" charset="0"/>
          </a:endParaRPr>
        </a:p>
      </dsp:txBody>
      <dsp:txXfrm rot="10800000">
        <a:off x="153209" y="2389410"/>
        <a:ext cx="6442854" cy="612841"/>
      </dsp:txXfrm>
    </dsp:sp>
    <dsp:sp modelId="{73397632-C892-AF42-9441-844AA9AE3BFE}">
      <dsp:nvSpPr>
        <dsp:cNvPr id="0" name=""/>
        <dsp:cNvSpPr/>
      </dsp:nvSpPr>
      <dsp:spPr>
        <a:xfrm>
          <a:off x="0" y="2372287"/>
          <a:ext cx="612841" cy="612841"/>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4E5F0-C863-4344-B21A-22B54C9EC42E}">
      <dsp:nvSpPr>
        <dsp:cNvPr id="0" name=""/>
        <dsp:cNvSpPr/>
      </dsp:nvSpPr>
      <dsp:spPr>
        <a:xfrm rot="10800000">
          <a:off x="-1" y="3185189"/>
          <a:ext cx="6596064" cy="612841"/>
        </a:xfrm>
        <a:prstGeom prst="homePlate">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46"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Use the person’s own words.</a:t>
          </a:r>
          <a:endParaRPr lang="en-US" sz="1400" b="1" kern="1200" dirty="0">
            <a:latin typeface="Arial" panose="020B0604020202020204" pitchFamily="34" charset="0"/>
            <a:ea typeface="Arial" charset="0"/>
            <a:cs typeface="Arial" panose="020B0604020202020204" pitchFamily="34" charset="0"/>
          </a:endParaRPr>
        </a:p>
      </dsp:txBody>
      <dsp:txXfrm rot="10800000">
        <a:off x="153209" y="3185189"/>
        <a:ext cx="6442854" cy="612841"/>
      </dsp:txXfrm>
    </dsp:sp>
    <dsp:sp modelId="{5386C407-3BD6-CF49-B72C-A34F07824443}">
      <dsp:nvSpPr>
        <dsp:cNvPr id="0" name=""/>
        <dsp:cNvSpPr/>
      </dsp:nvSpPr>
      <dsp:spPr>
        <a:xfrm>
          <a:off x="0" y="3185728"/>
          <a:ext cx="612841" cy="612841"/>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panose="020B0604020202020204" pitchFamily="34" charset="0"/>
              <a:ea typeface="Arial" charset="0"/>
              <a:cs typeface="Arial" panose="020B0604020202020204" pitchFamily="34" charset="0"/>
            </a:rPr>
            <a:t>Recognise</a:t>
          </a:r>
          <a:r>
            <a:rPr lang="en-US" sz="1500" kern="1200" dirty="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charset="0"/>
              <a:ea typeface="Arial" charset="0"/>
              <a:cs typeface="Arial" charset="0"/>
            </a:rPr>
            <a:t>Reflect</a:t>
          </a:r>
        </a:p>
      </dsp:txBody>
      <dsp:txXfrm>
        <a:off x="8405089" y="807076"/>
        <a:ext cx="938697" cy="12438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3DB79A57-4636-1748-BF83-13C6948D53AB}" type="datetimeFigureOut">
              <a:rPr lang="en-US" smtClean="0"/>
              <a:t>9/8/25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7A0BC-CF6F-274B-ACBD-39A9B788F63D}" type="slidenum">
              <a:rPr lang="en-US" smtClean="0"/>
              <a:t>‹#›</a:t>
            </a:fld>
            <a:endParaRPr lang="en-US" dirty="0"/>
          </a:p>
        </p:txBody>
      </p:sp>
    </p:spTree>
    <p:extLst>
      <p:ext uri="{BB962C8B-B14F-4D97-AF65-F5344CB8AC3E}">
        <p14:creationId xmlns:p14="http://schemas.microsoft.com/office/powerpoint/2010/main" val="184979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Module 3 of THH Introduction to Safeguarding: Responding to a Concern. </a:t>
            </a:r>
          </a:p>
          <a:p>
            <a:r>
              <a:rPr lang="en-GB" sz="1000" dirty="0">
                <a:latin typeface="Arial" panose="020B0604020202020204" pitchFamily="34" charset="0"/>
                <a:cs typeface="Arial" panose="020B0604020202020204" pitchFamily="34" charset="0"/>
              </a:rPr>
              <a:t>This is the third of three short modules that are an essential part of the induction processes for Volunteers and Staff at The Hope Hub.</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Volunteers</a:t>
            </a:r>
          </a:p>
          <a:p>
            <a:r>
              <a:rPr lang="en-GB" sz="1000" dirty="0">
                <a:latin typeface="Arial" panose="020B0604020202020204" pitchFamily="34" charset="0"/>
                <a:cs typeface="Arial" panose="020B0604020202020204" pitchFamily="34" charset="0"/>
              </a:rPr>
              <a:t>At the end of the three modules, Volunteers will be asked to complete a short quiz. A score of 10/10 is necessary to complete the training and gain The Hope Hub Certificate: Introduction to safeguarding vulnerable adults for Volunteers.</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At the end of the three modules, Staff will be required to complete a short quiz. A score of 15/15 is necessary to complete the training and gain The Hope Hub Certificate: Introduction to safeguarding vulnerable adults for Staff..</a:t>
            </a:r>
          </a:p>
          <a:p>
            <a:endParaRPr lang="en-GB" dirty="0"/>
          </a:p>
        </p:txBody>
      </p:sp>
      <p:sp>
        <p:nvSpPr>
          <p:cNvPr id="4" name="Slide Number Placeholder 3"/>
          <p:cNvSpPr>
            <a:spLocks noGrp="1"/>
          </p:cNvSpPr>
          <p:nvPr>
            <p:ph type="sldNum" sz="quarter" idx="5"/>
          </p:nvPr>
        </p:nvSpPr>
        <p:spPr/>
        <p:txBody>
          <a:bodyPr/>
          <a:lstStyle/>
          <a:p>
            <a:fld id="{C6C7A0BC-CF6F-274B-ACBD-39A9B788F63D}" type="slidenum">
              <a:rPr lang="en-US" smtClean="0"/>
              <a:t>1</a:t>
            </a:fld>
            <a:endParaRPr lang="en-US" dirty="0"/>
          </a:p>
        </p:txBody>
      </p:sp>
    </p:spTree>
    <p:extLst>
      <p:ext uri="{BB962C8B-B14F-4D97-AF65-F5344CB8AC3E}">
        <p14:creationId xmlns:p14="http://schemas.microsoft.com/office/powerpoint/2010/main" val="391130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602D0-C963-F17A-5CA5-5503334D0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1E615-EA0D-3130-1BAA-6FF1A88D8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A4D87-2CAE-2EA2-74FB-91128A669896}"/>
              </a:ext>
            </a:extLst>
          </p:cNvPr>
          <p:cNvSpPr>
            <a:spLocks noGrp="1"/>
          </p:cNvSpPr>
          <p:nvPr>
            <p:ph type="body" idx="1"/>
          </p:nvPr>
        </p:nvSpPr>
        <p:spPr>
          <a:xfrm>
            <a:off x="685800" y="4400549"/>
            <a:ext cx="5486400" cy="40147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initial response to a disclosure of abuse can have a lasting impact. When a person has built up their courage to make a disclosure, or circumstances mean that this is what has happened, it is likely the person has reached a point of desperation, so it is vital you take them seriously. The person they share their concerns with may be the only person that they feel safe to speak to, and it may be the only time they ever tell someone.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Stay calm: </a:t>
            </a:r>
            <a:r>
              <a:rPr lang="en-GB" sz="1000" kern="0" dirty="0">
                <a:effectLst/>
                <a:latin typeface="Arial" panose="020B0604020202020204" pitchFamily="34" charset="0"/>
                <a:ea typeface="Times New Roman" panose="02020603050405020304" pitchFamily="18" charset="0"/>
                <a:cs typeface="Arial" panose="020B0604020202020204" pitchFamily="34" charset="0"/>
              </a:rPr>
              <a:t>If an adult discloses abuse to you, remain calm and composed. Inwardly you may feel shaken, which is normal and OK. But your outward response should reassure the person that they are believed and that they did the right thing in sharing their experience.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0" dirty="0">
                <a:effectLst/>
                <a:latin typeface="Arial" panose="020B0604020202020204" pitchFamily="34" charset="0"/>
                <a:ea typeface="Times New Roman" panose="02020603050405020304" pitchFamily="18" charset="0"/>
                <a:cs typeface="Arial" panose="020B0604020202020204" pitchFamily="34" charset="0"/>
              </a:rPr>
              <a:t>Listen, don’t probe</a:t>
            </a:r>
            <a:r>
              <a:rPr lang="en-GB" sz="1000" kern="0" dirty="0">
                <a:effectLst/>
                <a:latin typeface="Arial" panose="020B0604020202020204" pitchFamily="34" charset="0"/>
                <a:ea typeface="Times New Roman" panose="02020603050405020304" pitchFamily="18" charset="0"/>
                <a:cs typeface="Arial" panose="020B0604020202020204" pitchFamily="34" charset="0"/>
              </a:rPr>
              <a:t>: Allow the person to talk at their own pace. </a:t>
            </a:r>
            <a:r>
              <a:rPr lang="en-GB" sz="1000" dirty="0">
                <a:latin typeface="Arial" panose="020B0604020202020204" pitchFamily="34" charset="0"/>
                <a:cs typeface="Arial" panose="020B0604020202020204" pitchFamily="34" charset="0"/>
              </a:rPr>
              <a:t>Be attentive and look at them whilst they are speaking.</a:t>
            </a:r>
            <a:endParaRPr lang="en-GB" sz="1000"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Don’t ask leading or intrusive questions</a:t>
            </a:r>
            <a:r>
              <a:rPr lang="en-GB" sz="1000" kern="0" dirty="0">
                <a:effectLst/>
                <a:latin typeface="Arial" panose="020B0604020202020204" pitchFamily="34" charset="0"/>
                <a:ea typeface="Times New Roman" panose="02020603050405020304" pitchFamily="18" charset="0"/>
                <a:cs typeface="Arial" panose="020B0604020202020204" pitchFamily="34" charset="0"/>
              </a:rPr>
              <a:t> that could compromise the investigation. </a:t>
            </a:r>
            <a:r>
              <a:rPr lang="en-GB" sz="1000" b="0" kern="0" dirty="0">
                <a:effectLst/>
                <a:latin typeface="Arial" panose="020B0604020202020204" pitchFamily="34" charset="0"/>
                <a:ea typeface="Times New Roman" panose="02020603050405020304" pitchFamily="18" charset="0"/>
                <a:cs typeface="Arial" panose="020B0604020202020204" pitchFamily="34" charset="0"/>
              </a:rPr>
              <a:t>Only ask open-ended questions to clarify what has been said to make sure you have understood correctly. For example:</a:t>
            </a:r>
            <a:r>
              <a:rPr lang="en-GB" sz="1000" i="1" kern="0" dirty="0">
                <a:effectLst/>
                <a:latin typeface="Arial" panose="020B0604020202020204" pitchFamily="34" charset="0"/>
                <a:ea typeface="Times New Roman" panose="02020603050405020304" pitchFamily="18" charset="0"/>
                <a:cs typeface="Arial" panose="020B0604020202020204" pitchFamily="34" charset="0"/>
              </a:rPr>
              <a:t> "Can you tell me more about what happened?"</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0" dirty="0">
                <a:effectLst/>
                <a:latin typeface="Arial" panose="020B0604020202020204" pitchFamily="34" charset="0"/>
                <a:ea typeface="Times New Roman" panose="02020603050405020304" pitchFamily="18" charset="0"/>
                <a:cs typeface="Arial" panose="020B0604020202020204" pitchFamily="34" charset="0"/>
              </a:rPr>
              <a:t>Do not promise confidentiality:</a:t>
            </a:r>
            <a:r>
              <a:rPr lang="en-GB" sz="1000" kern="0" dirty="0">
                <a:effectLst/>
                <a:latin typeface="Arial" panose="020B0604020202020204" pitchFamily="34" charset="0"/>
                <a:ea typeface="Times New Roman" panose="02020603050405020304" pitchFamily="18" charset="0"/>
                <a:cs typeface="Arial" panose="020B0604020202020204" pitchFamily="34" charset="0"/>
              </a:rPr>
              <a:t> Make it clear that, while you respect their privacy, you have a responsibility to ensure their safety and well-being. Explain that you may need to share the information with </a:t>
            </a:r>
            <a:r>
              <a:rPr lang="en-GB" sz="1000" dirty="0">
                <a:latin typeface="Arial" panose="020B0604020202020204" pitchFamily="34" charset="0"/>
                <a:cs typeface="Arial" panose="020B0604020202020204" pitchFamily="34" charset="0"/>
              </a:rPr>
              <a:t>with others on a ‘need to know’ basis only, </a:t>
            </a:r>
            <a:r>
              <a:rPr lang="en-GB" sz="1000" kern="0" dirty="0">
                <a:effectLst/>
                <a:latin typeface="Arial" panose="020B0604020202020204" pitchFamily="34" charset="0"/>
                <a:ea typeface="Times New Roman" panose="02020603050405020304" pitchFamily="18" charset="0"/>
                <a:cs typeface="Arial" panose="020B0604020202020204" pitchFamily="34" charset="0"/>
              </a:rPr>
              <a:t>to protect them or others. </a:t>
            </a:r>
          </a:p>
          <a:p>
            <a:r>
              <a:rPr lang="en-GB" sz="1000" b="1" kern="0" dirty="0">
                <a:effectLst/>
                <a:latin typeface="Arial" panose="020B0604020202020204" pitchFamily="34" charset="0"/>
                <a:ea typeface="Aptos" panose="020B0004020202020204" pitchFamily="34" charset="0"/>
                <a:cs typeface="Arial" panose="020B0604020202020204" pitchFamily="34" charset="0"/>
              </a:rPr>
              <a:t>Do not try to fix anything. </a:t>
            </a:r>
            <a:r>
              <a:rPr lang="en-GB" sz="1000" kern="0" dirty="0">
                <a:effectLst/>
                <a:latin typeface="Arial" panose="020B0604020202020204" pitchFamily="34" charset="0"/>
                <a:ea typeface="Aptos" panose="020B0004020202020204" pitchFamily="34" charset="0"/>
                <a:cs typeface="Arial" panose="020B0604020202020204" pitchFamily="34" charset="0"/>
              </a:rPr>
              <a:t>Listen and seek trained guidance. A leading or intrusive response could compromise the investigation and the person’s safety.</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Arial" panose="020B0604020202020204" pitchFamily="34" charset="0"/>
              <a:ea typeface="Arial"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B446953-EBBB-11E0-576B-59DD86597073}"/>
              </a:ext>
            </a:extLst>
          </p:cNvPr>
          <p:cNvSpPr>
            <a:spLocks noGrp="1"/>
          </p:cNvSpPr>
          <p:nvPr>
            <p:ph type="sldNum" sz="quarter" idx="5"/>
          </p:nvPr>
        </p:nvSpPr>
        <p:spPr/>
        <p:txBody>
          <a:bodyPr/>
          <a:lstStyle/>
          <a:p>
            <a:fld id="{C6C7A0BC-CF6F-274B-ACBD-39A9B788F63D}" type="slidenum">
              <a:rPr lang="en-US" smtClean="0"/>
              <a:t>10</a:t>
            </a:fld>
            <a:endParaRPr lang="en-US" dirty="0"/>
          </a:p>
        </p:txBody>
      </p:sp>
    </p:spTree>
    <p:extLst>
      <p:ext uri="{BB962C8B-B14F-4D97-AF65-F5344CB8AC3E}">
        <p14:creationId xmlns:p14="http://schemas.microsoft.com/office/powerpoint/2010/main" val="285697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99304-9324-A74A-4629-4BD5234F6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EC349-C541-5806-0AE0-ED050DD48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1C690-2DE3-09FA-0DD9-955CB53C9DD4}"/>
              </a:ext>
            </a:extLst>
          </p:cNvPr>
          <p:cNvSpPr>
            <a:spLocks noGrp="1"/>
          </p:cNvSpPr>
          <p:nvPr>
            <p:ph type="body" idx="1"/>
          </p:nvPr>
        </p:nvSpPr>
        <p:spPr/>
        <p:txBody>
          <a:bodyPr/>
          <a:lstStyle/>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2. Reassure the Person</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Show acceptance </a:t>
            </a:r>
            <a:r>
              <a:rPr lang="en-GB" sz="1000" dirty="0">
                <a:latin typeface="Arial" panose="020B0604020202020204" pitchFamily="34" charset="0"/>
                <a:cs typeface="Arial" panose="020B0604020202020204" pitchFamily="34" charset="0"/>
              </a:rPr>
              <a:t>and that you believe what they are saying even if it seems unlikely or too awful to be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0" dirty="0">
                <a:effectLst/>
                <a:latin typeface="Arial" panose="020B0604020202020204" pitchFamily="34" charset="0"/>
                <a:ea typeface="Times New Roman" panose="02020603050405020304" pitchFamily="18" charset="0"/>
                <a:cs typeface="Arial" panose="020B0604020202020204" pitchFamily="34" charset="0"/>
              </a:rPr>
              <a:t>Validate their feelings:</a:t>
            </a:r>
            <a:r>
              <a:rPr lang="en-GB" sz="1000" kern="0" dirty="0">
                <a:effectLst/>
                <a:latin typeface="Arial" panose="020B0604020202020204" pitchFamily="34" charset="0"/>
                <a:ea typeface="Times New Roman" panose="02020603050405020304" pitchFamily="18" charset="0"/>
                <a:cs typeface="Arial" panose="020B0604020202020204" pitchFamily="34" charset="0"/>
              </a:rPr>
              <a:t> Many victims of abuse feel shame or guilt, so it's important to offer emotional reassurance. </a:t>
            </a:r>
            <a:r>
              <a:rPr lang="en-GB" sz="1000" dirty="0">
                <a:latin typeface="Arial" panose="020B0604020202020204" pitchFamily="34" charset="0"/>
                <a:cs typeface="Arial" panose="020B0604020202020204" pitchFamily="34" charset="0"/>
              </a:rPr>
              <a:t>Do not ask them why they have not told someone before</a:t>
            </a:r>
            <a:r>
              <a:rPr lang="en-GB" sz="1000" kern="1200" dirty="0">
                <a:effectLst/>
                <a:latin typeface="Arial" panose="020B0604020202020204" pitchFamily="34" charset="0"/>
                <a:cs typeface="Arial" panose="020B0604020202020204" pitchFamily="34" charset="0"/>
              </a:rPr>
              <a:t>. </a:t>
            </a:r>
            <a:r>
              <a:rPr lang="en-GB" sz="1000" kern="0" dirty="0">
                <a:effectLst/>
                <a:latin typeface="Arial" panose="020B0604020202020204" pitchFamily="34" charset="0"/>
                <a:ea typeface="Times New Roman" panose="02020603050405020304" pitchFamily="18" charset="0"/>
                <a:cs typeface="Arial" panose="020B0604020202020204" pitchFamily="34" charset="0"/>
              </a:rPr>
              <a:t>Reassure the person that what happened is not their fault and that they are not to blame.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Avoid any physical reassurance or comfort</a:t>
            </a:r>
            <a:r>
              <a:rPr lang="en-GB" sz="1000" dirty="0">
                <a:latin typeface="Arial" panose="020B0604020202020204" pitchFamily="34" charset="0"/>
                <a:cs typeface="Arial" panose="020B0604020202020204" pitchFamily="34" charset="0"/>
              </a:rPr>
              <a:t> as much as possible, if you do, always ask their consent first e.g. a hug, or an arm around the shoulder.</a:t>
            </a:r>
            <a:endParaRPr lang="en-GB" sz="1000" kern="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Use language that is appropriate</a:t>
            </a:r>
            <a:r>
              <a:rPr lang="en-GB" sz="1000" dirty="0">
                <a:latin typeface="Arial" panose="020B0604020202020204" pitchFamily="34" charset="0"/>
                <a:cs typeface="Arial" panose="020B0604020202020204" pitchFamily="34" charset="0"/>
              </a:rPr>
              <a:t> to their linguistic skills and understanding of English. Tell them that the information they share will be taken seriously.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Do not tell them not to tell anyone else.</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Thank them for disclosing:</a:t>
            </a:r>
            <a:r>
              <a:rPr lang="en-GB" sz="1000" kern="0" dirty="0">
                <a:effectLst/>
                <a:latin typeface="Arial" panose="020B0604020202020204" pitchFamily="34" charset="0"/>
                <a:ea typeface="Times New Roman" panose="02020603050405020304" pitchFamily="18" charset="0"/>
                <a:cs typeface="Arial" panose="020B0604020202020204" pitchFamily="34" charset="0"/>
              </a:rPr>
              <a:t> Acknowledge the courage it took to speak out. Let them know they have done the right thing by sharing what has happened.</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D852883-6FA0-BA9D-35E0-8381622BF942}"/>
              </a:ext>
            </a:extLst>
          </p:cNvPr>
          <p:cNvSpPr>
            <a:spLocks noGrp="1"/>
          </p:cNvSpPr>
          <p:nvPr>
            <p:ph type="sldNum" sz="quarter" idx="5"/>
          </p:nvPr>
        </p:nvSpPr>
        <p:spPr/>
        <p:txBody>
          <a:bodyPr/>
          <a:lstStyle/>
          <a:p>
            <a:fld id="{C6C7A0BC-CF6F-274B-ACBD-39A9B788F63D}" type="slidenum">
              <a:rPr lang="en-US" smtClean="0"/>
              <a:t>11</a:t>
            </a:fld>
            <a:endParaRPr lang="en-US" dirty="0"/>
          </a:p>
        </p:txBody>
      </p:sp>
    </p:spTree>
    <p:extLst>
      <p:ext uri="{BB962C8B-B14F-4D97-AF65-F5344CB8AC3E}">
        <p14:creationId xmlns:p14="http://schemas.microsoft.com/office/powerpoint/2010/main" val="252286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CDC6-FFB8-E07B-95D1-B87116B3A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15EFE-7801-B7AC-70BD-02F2C9F54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C4EA-A6E1-7080-FA76-AEDAEF207690}"/>
              </a:ext>
            </a:extLst>
          </p:cNvPr>
          <p:cNvSpPr>
            <a:spLocks noGrp="1"/>
          </p:cNvSpPr>
          <p:nvPr>
            <p:ph type="body" idx="1"/>
          </p:nvPr>
        </p:nvSpPr>
        <p:spPr/>
        <p:txBody>
          <a:bodyPr/>
          <a:lstStyle/>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3. Ensure the Person’s Immediate Safety</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Safety first:</a:t>
            </a:r>
            <a:r>
              <a:rPr lang="en-GB" sz="1000" kern="0" dirty="0">
                <a:effectLst/>
                <a:latin typeface="Arial" panose="020B0604020202020204" pitchFamily="34" charset="0"/>
                <a:ea typeface="Times New Roman" panose="02020603050405020304" pitchFamily="18" charset="0"/>
                <a:cs typeface="Arial" panose="020B0604020202020204" pitchFamily="34" charset="0"/>
              </a:rPr>
              <a:t> If the person is in immediate danger, take steps to ensure their safety before continuing the conversation. This may involve removing them from the situation or providing a safe space.</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Explain what you intend to do next and don’t delay in taking action. </a:t>
            </a: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Alert authorities if necessary:</a:t>
            </a:r>
            <a:r>
              <a:rPr lang="en-GB" sz="1000" kern="0" dirty="0">
                <a:effectLst/>
                <a:latin typeface="Arial" panose="020B0604020202020204" pitchFamily="34" charset="0"/>
                <a:ea typeface="Times New Roman" panose="02020603050405020304" pitchFamily="18" charset="0"/>
                <a:cs typeface="Arial" panose="020B0604020202020204" pitchFamily="34" charset="0"/>
              </a:rPr>
              <a:t> Senior staff, with advanced training in safeguarding, must assess if there is an immediate risk of harm. They know the bigger picture about the Service User, if other services are already engaged with them and if there is already someone overseeing their safeguarding and welfare. Most of our Service Users have very complex needs and may have already disclosed the information they have shared with you. A poster is on display to help you identify the safeguarding leads at The Hope Hub. </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AC56B94-B1BE-3685-E123-02D9F51AE9EA}"/>
              </a:ext>
            </a:extLst>
          </p:cNvPr>
          <p:cNvSpPr>
            <a:spLocks noGrp="1"/>
          </p:cNvSpPr>
          <p:nvPr>
            <p:ph type="sldNum" sz="quarter" idx="5"/>
          </p:nvPr>
        </p:nvSpPr>
        <p:spPr/>
        <p:txBody>
          <a:bodyPr/>
          <a:lstStyle/>
          <a:p>
            <a:fld id="{C6C7A0BC-CF6F-274B-ACBD-39A9B788F63D}" type="slidenum">
              <a:rPr lang="en-US" smtClean="0"/>
              <a:t>12</a:t>
            </a:fld>
            <a:endParaRPr lang="en-US" dirty="0"/>
          </a:p>
        </p:txBody>
      </p:sp>
    </p:spTree>
    <p:extLst>
      <p:ext uri="{BB962C8B-B14F-4D97-AF65-F5344CB8AC3E}">
        <p14:creationId xmlns:p14="http://schemas.microsoft.com/office/powerpoint/2010/main" val="107516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000" b="0" kern="0" dirty="0">
                <a:effectLst/>
                <a:latin typeface="Arial" panose="020B0604020202020204" pitchFamily="34" charset="0"/>
                <a:ea typeface="Times New Roman" panose="02020603050405020304" pitchFamily="18" charset="0"/>
                <a:cs typeface="Times New Roman" panose="02020603050405020304" pitchFamily="18" charset="0"/>
              </a:rPr>
              <a:t>Your record of events may be used in an investigation or in legal action, so it is crucial that they are accurate and true.</a:t>
            </a:r>
          </a:p>
          <a:p>
            <a:endParaRPr lang="en-US" dirty="0"/>
          </a:p>
        </p:txBody>
      </p:sp>
      <p:sp>
        <p:nvSpPr>
          <p:cNvPr id="4" name="Slide Number Placeholder 3"/>
          <p:cNvSpPr>
            <a:spLocks noGrp="1"/>
          </p:cNvSpPr>
          <p:nvPr>
            <p:ph type="sldNum" sz="quarter" idx="5"/>
          </p:nvPr>
        </p:nvSpPr>
        <p:spPr/>
        <p:txBody>
          <a:bodyPr/>
          <a:lstStyle/>
          <a:p>
            <a:fld id="{C6C7A0BC-CF6F-274B-ACBD-39A9B788F63D}" type="slidenum">
              <a:rPr lang="en-US" smtClean="0"/>
              <a:t>13</a:t>
            </a:fld>
            <a:endParaRPr lang="en-US" dirty="0"/>
          </a:p>
        </p:txBody>
      </p:sp>
    </p:spTree>
    <p:extLst>
      <p:ext uri="{BB962C8B-B14F-4D97-AF65-F5344CB8AC3E}">
        <p14:creationId xmlns:p14="http://schemas.microsoft.com/office/powerpoint/2010/main" val="332744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Make notes immediately:</a:t>
            </a:r>
            <a:r>
              <a:rPr lang="en-GB" sz="1000" kern="0" dirty="0">
                <a:effectLst/>
                <a:latin typeface="Arial" panose="020B0604020202020204" pitchFamily="34" charset="0"/>
                <a:ea typeface="Times New Roman" panose="02020603050405020304" pitchFamily="18" charset="0"/>
                <a:cs typeface="Arial" panose="020B0604020202020204" pitchFamily="34" charset="0"/>
              </a:rPr>
              <a:t> As soon as possible, write down everything the person has said (preferably while the conversation is still fresh in your mind). Include the date, time, and place of the disclosure. Avoid editing or altering your notes, as these may be used as evidence if the matter is reported to authorities.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Do not make judgments:</a:t>
            </a:r>
            <a:r>
              <a:rPr lang="en-GB" sz="1000" kern="0" dirty="0">
                <a:effectLst/>
                <a:latin typeface="Arial" panose="020B0604020202020204" pitchFamily="34" charset="0"/>
                <a:ea typeface="Times New Roman" panose="02020603050405020304" pitchFamily="18" charset="0"/>
                <a:cs typeface="Arial" panose="020B0604020202020204" pitchFamily="34" charset="0"/>
              </a:rPr>
              <a:t> Simply record the facts as they are stated by the person. Avoid offering your own opinions or interpretations.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Use the person's own words:</a:t>
            </a:r>
            <a:r>
              <a:rPr lang="en-GB" sz="1000" kern="0" dirty="0">
                <a:effectLst/>
                <a:latin typeface="Arial" panose="020B0604020202020204" pitchFamily="34" charset="0"/>
                <a:ea typeface="Times New Roman" panose="02020603050405020304" pitchFamily="18" charset="0"/>
                <a:cs typeface="Arial" panose="020B0604020202020204" pitchFamily="34" charset="0"/>
              </a:rPr>
              <a:t> Be careful to accurately record their language, as this can be important in any future investigation.</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6C7A0BC-CF6F-274B-ACBD-39A9B788F63D}" type="slidenum">
              <a:rPr lang="en-US" smtClean="0"/>
              <a:t>14</a:t>
            </a:fld>
            <a:endParaRPr lang="en-US" dirty="0"/>
          </a:p>
        </p:txBody>
      </p:sp>
    </p:spTree>
    <p:extLst>
      <p:ext uri="{BB962C8B-B14F-4D97-AF65-F5344CB8AC3E}">
        <p14:creationId xmlns:p14="http://schemas.microsoft.com/office/powerpoint/2010/main" val="43882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F564A-2E67-8565-788D-BE715A43E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6B118-4CA8-5242-763D-B59D29270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FAC43-AE21-DD31-F73E-2C95EA5F4070}"/>
              </a:ext>
            </a:extLst>
          </p:cNvPr>
          <p:cNvSpPr>
            <a:spLocks noGrp="1"/>
          </p:cNvSpPr>
          <p:nvPr>
            <p:ph type="body" idx="1"/>
          </p:nvPr>
        </p:nvSpPr>
        <p:spPr>
          <a:xfrm>
            <a:off x="685800" y="4400549"/>
            <a:ext cx="5486400" cy="4443414"/>
          </a:xfrm>
        </p:spPr>
        <p:txBody>
          <a:bodyPr/>
          <a:lstStyle/>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Report the disclosure immediately to </a:t>
            </a:r>
            <a:r>
              <a:rPr lang="en-GB" sz="1000" kern="0" dirty="0">
                <a:latin typeface="Arial" panose="020B0604020202020204" pitchFamily="34" charset="0"/>
                <a:cs typeface="Arial" panose="020B0604020202020204" pitchFamily="34" charset="0"/>
              </a:rPr>
              <a:t>one of The Hope Hub Safeguarding Team. </a:t>
            </a:r>
          </a:p>
          <a:p>
            <a:pPr>
              <a:spcBef>
                <a:spcPts val="400"/>
              </a:spcBef>
            </a:pPr>
            <a:r>
              <a:rPr lang="en-US" sz="1000" dirty="0">
                <a:latin typeface="Arial" panose="020B0604020202020204" pitchFamily="34" charset="0"/>
                <a:ea typeface="Arial" charset="0"/>
                <a:cs typeface="Arial" panose="020B0604020202020204" pitchFamily="34" charset="0"/>
              </a:rPr>
              <a:t>Camilla Spicer, Head of Service Delivery  07543 429823 / 01276 581174 </a:t>
            </a:r>
            <a:r>
              <a:rPr lang="en-US" sz="1000" dirty="0" err="1">
                <a:latin typeface="Arial" panose="020B0604020202020204" pitchFamily="34" charset="0"/>
                <a:ea typeface="Arial" charset="0"/>
                <a:cs typeface="Arial" panose="020B0604020202020204" pitchFamily="34" charset="0"/>
              </a:rPr>
              <a:t>camilla.spicer@thehopehub.org.uk</a:t>
            </a:r>
            <a:endParaRPr lang="en-US" sz="1000" dirty="0">
              <a:latin typeface="Arial" panose="020B0604020202020204" pitchFamily="34" charset="0"/>
              <a:ea typeface="Arial" charset="0"/>
              <a:cs typeface="Arial" panose="020B0604020202020204" pitchFamily="34" charset="0"/>
            </a:endParaRPr>
          </a:p>
          <a:p>
            <a:pPr>
              <a:spcBef>
                <a:spcPts val="400"/>
              </a:spcBef>
            </a:pPr>
            <a:r>
              <a:rPr lang="en-US" sz="1000" dirty="0">
                <a:latin typeface="Arial" panose="020B0604020202020204" pitchFamily="34" charset="0"/>
                <a:ea typeface="Arial" charset="0"/>
                <a:cs typeface="Arial" panose="020B0604020202020204" pitchFamily="34" charset="0"/>
              </a:rPr>
              <a:t>Clare McCord, Day Services Manager 07543 429823 / 01276 743053 </a:t>
            </a:r>
            <a:r>
              <a:rPr lang="en-US" sz="1000" dirty="0" err="1">
                <a:latin typeface="Arial" panose="020B0604020202020204" pitchFamily="34" charset="0"/>
                <a:ea typeface="Arial" charset="0"/>
                <a:cs typeface="Arial" panose="020B0604020202020204" pitchFamily="34" charset="0"/>
              </a:rPr>
              <a:t>clare.mccord@thehopehub.org.uk</a:t>
            </a:r>
            <a:endParaRPr lang="en-US" sz="1000" dirty="0">
              <a:latin typeface="Arial" panose="020B0604020202020204" pitchFamily="34" charset="0"/>
              <a:ea typeface="Arial" charset="0"/>
              <a:cs typeface="Arial" panose="020B0604020202020204" pitchFamily="34" charset="0"/>
            </a:endParaRPr>
          </a:p>
          <a:p>
            <a:pPr>
              <a:spcBef>
                <a:spcPts val="400"/>
              </a:spcBef>
            </a:pPr>
            <a:r>
              <a:rPr lang="en-US" sz="1000" dirty="0">
                <a:latin typeface="Arial" panose="020B0604020202020204" pitchFamily="34" charset="0"/>
                <a:ea typeface="Arial" charset="0"/>
                <a:cs typeface="Arial" panose="020B0604020202020204" pitchFamily="34" charset="0"/>
              </a:rPr>
              <a:t>Gemma Johnston, Head of Grants/Fundraising and Marketing 07359 532731 / 01276 581174  </a:t>
            </a:r>
            <a:r>
              <a:rPr lang="en-US" sz="1000" dirty="0" err="1">
                <a:latin typeface="Arial" panose="020B0604020202020204" pitchFamily="34" charset="0"/>
                <a:ea typeface="Arial" charset="0"/>
                <a:cs typeface="Arial" panose="020B0604020202020204" pitchFamily="34" charset="0"/>
              </a:rPr>
              <a:t>gemma.Johnston@thehopehub.org.uk</a:t>
            </a:r>
            <a:endParaRPr lang="en-US" sz="1000" dirty="0">
              <a:latin typeface="Arial" panose="020B0604020202020204" pitchFamily="34" charset="0"/>
              <a:ea typeface="Arial" charset="0"/>
              <a:cs typeface="Arial" panose="020B0604020202020204" pitchFamily="34" charset="0"/>
            </a:endParaRPr>
          </a:p>
          <a:p>
            <a:pPr>
              <a:spcBef>
                <a:spcPts val="400"/>
              </a:spcBef>
            </a:pPr>
            <a:r>
              <a:rPr lang="en-US" sz="1000" dirty="0">
                <a:latin typeface="Arial" panose="020B0604020202020204" pitchFamily="34" charset="0"/>
                <a:ea typeface="Arial" charset="0"/>
                <a:cs typeface="Arial" panose="020B0604020202020204" pitchFamily="34" charset="0"/>
              </a:rPr>
              <a:t>Tristan Barrington-Waite, EAS Manager 07926 427235 / 01276 581174 </a:t>
            </a:r>
          </a:p>
          <a:p>
            <a:pPr>
              <a:spcBef>
                <a:spcPts val="400"/>
              </a:spcBef>
            </a:pPr>
            <a:endParaRPr lang="en-US" sz="1000" dirty="0">
              <a:latin typeface="Arial" panose="020B0604020202020204" pitchFamily="34" charset="0"/>
              <a:ea typeface="Arial" charset="0"/>
              <a:cs typeface="Arial" panose="020B0604020202020204" pitchFamily="34" charset="0"/>
            </a:endParaRPr>
          </a:p>
          <a:p>
            <a:pPr>
              <a:spcBef>
                <a:spcPts val="400"/>
              </a:spcBef>
            </a:pPr>
            <a:r>
              <a:rPr lang="en-US" sz="1000" dirty="0">
                <a:latin typeface="Arial" panose="020B0604020202020204" pitchFamily="34" charset="0"/>
                <a:ea typeface="Arial" charset="0"/>
                <a:cs typeface="Arial" panose="020B0604020202020204" pitchFamily="34" charset="0"/>
              </a:rPr>
              <a:t>If you are not confident with the response, escalate your concern to Mags or David, Leads for Safeguarding:</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000" dirty="0">
                <a:latin typeface="Arial" panose="020B0604020202020204" pitchFamily="34" charset="0"/>
                <a:ea typeface="Arial" charset="0"/>
                <a:cs typeface="Arial" panose="020B0604020202020204" pitchFamily="34" charset="0"/>
              </a:rPr>
              <a:t>Designated Leads for Safeguarding at The Hope Hub Mags Mercer, CEO </a:t>
            </a:r>
            <a:r>
              <a:rPr lang="en-US" sz="1000" dirty="0" err="1">
                <a:latin typeface="Arial" panose="020B0604020202020204" pitchFamily="34" charset="0"/>
                <a:ea typeface="Arial" charset="0"/>
                <a:cs typeface="Arial" panose="020B0604020202020204" pitchFamily="34" charset="0"/>
              </a:rPr>
              <a:t>mags.mercer@thehopehub.org</a:t>
            </a:r>
            <a:r>
              <a:rPr lang="en-US" sz="1000" dirty="0">
                <a:latin typeface="Arial" panose="020B0604020202020204" pitchFamily="34" charset="0"/>
                <a:ea typeface="Arial" charset="0"/>
                <a:cs typeface="Arial" panose="020B0604020202020204" pitchFamily="34" charset="0"/>
              </a:rPr>
              <a:t> and David Reed, Trustee </a:t>
            </a:r>
          </a:p>
          <a:p>
            <a:endParaRPr lang="en-US" sz="1000" dirty="0">
              <a:latin typeface="Arial" panose="020B0604020202020204" pitchFamily="34" charset="0"/>
              <a:cs typeface="Arial" panose="020B0604020202020204" pitchFamily="34" charset="0"/>
            </a:endParaRPr>
          </a:p>
          <a:p>
            <a:r>
              <a:rPr lang="en-GB" sz="1000" kern="1200" dirty="0">
                <a:effectLst/>
                <a:latin typeface="Arial" panose="020B0604020202020204" pitchFamily="34" charset="0"/>
                <a:cs typeface="Arial" panose="020B0604020202020204" pitchFamily="34" charset="0"/>
              </a:rPr>
              <a:t>Samaritans: Samaritans | Every life lost to suicide is a tragedy | Here to listen</a:t>
            </a:r>
          </a:p>
          <a:p>
            <a:r>
              <a:rPr lang="en-GB" sz="1000" kern="1200" dirty="0">
                <a:effectLst/>
                <a:latin typeface="Arial" panose="020B0604020202020204" pitchFamily="34" charset="0"/>
                <a:cs typeface="Arial" panose="020B0604020202020204" pitchFamily="34" charset="0"/>
              </a:rPr>
              <a:t>116 123 https://</a:t>
            </a:r>
            <a:r>
              <a:rPr lang="en-GB" sz="1000" kern="1200" dirty="0" err="1">
                <a:effectLst/>
                <a:latin typeface="Arial" panose="020B0604020202020204" pitchFamily="34" charset="0"/>
                <a:cs typeface="Arial" panose="020B0604020202020204" pitchFamily="34" charset="0"/>
              </a:rPr>
              <a:t>www.samaritans.org</a:t>
            </a:r>
            <a:endParaRPr lang="en-GB" sz="1000" kern="1200" dirty="0">
              <a:effectLst/>
              <a:latin typeface="Arial" panose="020B0604020202020204" pitchFamily="34" charset="0"/>
              <a:cs typeface="Arial" panose="020B0604020202020204" pitchFamily="34" charset="0"/>
            </a:endParaRPr>
          </a:p>
          <a:p>
            <a:r>
              <a:rPr lang="en-GB" sz="1000" kern="1200" dirty="0" err="1">
                <a:effectLst/>
                <a:latin typeface="Arial" panose="020B0604020202020204" pitchFamily="34" charset="0"/>
                <a:cs typeface="Arial" panose="020B0604020202020204" pitchFamily="34" charset="0"/>
              </a:rPr>
              <a:t>Thirtyoneeight</a:t>
            </a:r>
            <a:r>
              <a:rPr lang="en-GB" sz="1000" kern="1200" dirty="0">
                <a:effectLst/>
                <a:latin typeface="Arial" panose="020B0604020202020204" pitchFamily="34" charset="0"/>
                <a:cs typeface="Arial" panose="020B0604020202020204" pitchFamily="34" charset="0"/>
              </a:rPr>
              <a:t>: 03030031111 option 2 / (+44) 01322 517817</a:t>
            </a:r>
          </a:p>
          <a:p>
            <a:r>
              <a:rPr lang="en-GB" sz="1000" kern="1200" dirty="0" err="1">
                <a:effectLst/>
                <a:latin typeface="Arial" panose="020B0604020202020204" pitchFamily="34" charset="0"/>
                <a:cs typeface="Arial" panose="020B0604020202020204" pitchFamily="34" charset="0"/>
              </a:rPr>
              <a:t>helpline@thirtyoneeight.org</a:t>
            </a:r>
            <a:endParaRPr lang="en-GB" sz="1000" kern="1200" dirty="0">
              <a:effectLst/>
              <a:latin typeface="Arial" panose="020B0604020202020204" pitchFamily="34" charset="0"/>
              <a:cs typeface="Arial" panose="020B0604020202020204" pitchFamily="34" charset="0"/>
            </a:endParaRPr>
          </a:p>
          <a:p>
            <a:r>
              <a:rPr lang="en-GB" sz="1000" kern="1200" dirty="0">
                <a:effectLst/>
                <a:latin typeface="Arial" panose="020B0604020202020204" pitchFamily="34" charset="0"/>
                <a:cs typeface="Arial" panose="020B0604020202020204" pitchFamily="34" charset="0"/>
              </a:rPr>
              <a:t>Hourglass Helpline (older adults at risk of abuse): (</a:t>
            </a:r>
            <a:r>
              <a:rPr lang="en-GB" sz="1000" kern="1200" dirty="0" err="1">
                <a:effectLst/>
                <a:latin typeface="Arial" panose="020B0604020202020204" pitchFamily="34" charset="0"/>
                <a:cs typeface="Arial" panose="020B0604020202020204" pitchFamily="34" charset="0"/>
              </a:rPr>
              <a:t>wearehourglass.org</a:t>
            </a:r>
            <a:r>
              <a:rPr lang="en-GB" sz="1000" kern="1200" dirty="0">
                <a:effectLst/>
                <a:latin typeface="Arial" panose="020B0604020202020204" pitchFamily="34" charset="0"/>
                <a:cs typeface="Arial" panose="020B0604020202020204" pitchFamily="34" charset="0"/>
              </a:rPr>
              <a:t>) 0808</a:t>
            </a:r>
          </a:p>
          <a:p>
            <a:r>
              <a:rPr lang="en-GB" sz="1000" kern="1200" dirty="0">
                <a:effectLst/>
                <a:latin typeface="Arial" panose="020B0604020202020204" pitchFamily="34" charset="0"/>
                <a:cs typeface="Arial" panose="020B0604020202020204" pitchFamily="34" charset="0"/>
              </a:rPr>
              <a:t>808 8141 https://</a:t>
            </a:r>
            <a:r>
              <a:rPr lang="en-GB" sz="1000" kern="1200" dirty="0" err="1">
                <a:effectLst/>
                <a:latin typeface="Arial" panose="020B0604020202020204" pitchFamily="34" charset="0"/>
                <a:cs typeface="Arial" panose="020B0604020202020204" pitchFamily="34" charset="0"/>
              </a:rPr>
              <a:t>wearehourglass.org</a:t>
            </a:r>
            <a:r>
              <a:rPr lang="en-GB" sz="1000" kern="1200" dirty="0">
                <a:effectLst/>
                <a:latin typeface="Arial" panose="020B0604020202020204" pitchFamily="34" charset="0"/>
                <a:cs typeface="Arial" panose="020B0604020202020204" pitchFamily="34" charset="0"/>
              </a:rPr>
              <a:t>/hourglass-services</a:t>
            </a:r>
          </a:p>
          <a:p>
            <a:endParaRPr lang="en-GB" sz="1000" kern="1200" dirty="0">
              <a:solidFill>
                <a:schemeClr val="tx1"/>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A853438-E4A6-2DE7-42D7-9E11C0072602}"/>
              </a:ext>
            </a:extLst>
          </p:cNvPr>
          <p:cNvSpPr>
            <a:spLocks noGrp="1"/>
          </p:cNvSpPr>
          <p:nvPr>
            <p:ph type="sldNum" sz="quarter" idx="5"/>
          </p:nvPr>
        </p:nvSpPr>
        <p:spPr/>
        <p:txBody>
          <a:bodyPr/>
          <a:lstStyle/>
          <a:p>
            <a:fld id="{C6C7A0BC-CF6F-274B-ACBD-39A9B788F63D}" type="slidenum">
              <a:rPr lang="en-US" smtClean="0"/>
              <a:t>15</a:t>
            </a:fld>
            <a:endParaRPr lang="en-US" dirty="0"/>
          </a:p>
        </p:txBody>
      </p:sp>
    </p:spTree>
    <p:extLst>
      <p:ext uri="{BB962C8B-B14F-4D97-AF65-F5344CB8AC3E}">
        <p14:creationId xmlns:p14="http://schemas.microsoft.com/office/powerpoint/2010/main" val="425468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7D0E-63A5-381E-04D3-A486A64C0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DE9AF-2204-35DD-196B-5905D48AE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F736B-F106-45E2-2906-6FD585F17742}"/>
              </a:ext>
            </a:extLst>
          </p:cNvPr>
          <p:cNvSpPr>
            <a:spLocks noGrp="1"/>
          </p:cNvSpPr>
          <p:nvPr>
            <p:ph type="body" idx="1"/>
          </p:nvPr>
        </p:nvSpPr>
        <p:spPr/>
        <p:txBody>
          <a:bodyPr/>
          <a:lstStyle/>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Follow your organisation’s safeguarding procedures:</a:t>
            </a:r>
            <a:r>
              <a:rPr lang="en-GB" sz="1000" kern="0" dirty="0">
                <a:effectLst/>
                <a:latin typeface="Arial" panose="020B0604020202020204" pitchFamily="34" charset="0"/>
                <a:ea typeface="Times New Roman" panose="02020603050405020304" pitchFamily="18" charset="0"/>
                <a:cs typeface="Arial" panose="020B0604020202020204" pitchFamily="34" charset="0"/>
              </a:rPr>
              <a:t> The Hope Hub has a designated Safeguarding Officer and Safeguarding Lead. Immediately report the disclosure to one of the safeguarding team, who will know the correct procedures for reporting to external authorities.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Contact statutory authorities:</a:t>
            </a:r>
            <a:r>
              <a:rPr lang="en-GB" sz="1000" kern="0" dirty="0">
                <a:effectLst/>
                <a:latin typeface="Arial" panose="020B0604020202020204" pitchFamily="34" charset="0"/>
                <a:ea typeface="Times New Roman" panose="02020603050405020304" pitchFamily="18" charset="0"/>
                <a:cs typeface="Arial" panose="020B0604020202020204" pitchFamily="34" charset="0"/>
              </a:rPr>
              <a:t> In most cases, the disclosure will need to be reported to relevant statutory authorities (e.g. social services or the police). The Safeguarding Officer or Lead will take responsibility for making this report. </a:t>
            </a: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Do not investigate</a:t>
            </a:r>
            <a:r>
              <a:rPr lang="en-GB" sz="1000" kern="0" dirty="0">
                <a:effectLst/>
                <a:latin typeface="Arial" panose="020B0604020202020204" pitchFamily="34" charset="0"/>
                <a:ea typeface="Times New Roman" panose="02020603050405020304" pitchFamily="18" charset="0"/>
                <a:cs typeface="Arial" panose="020B0604020202020204" pitchFamily="34" charset="0"/>
              </a:rPr>
              <a:t>: You are not expected to investigate the claim yourself. It is the responsibility of the appropriate authorities to investigate the disclosure. Do not speak to the person whom the allegation is against. Avoid attempting to "follow up" on the disclosure beyond what is required for safeguarding purposes. And follow the advice of statutory authorities at all times. Designated safeguarding leads may have to follow different advice depending on the situation. Our team all have advanced training in Safeguarding.</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5D6D6D1-62F2-5D39-6592-28A85A0F490F}"/>
              </a:ext>
            </a:extLst>
          </p:cNvPr>
          <p:cNvSpPr>
            <a:spLocks noGrp="1"/>
          </p:cNvSpPr>
          <p:nvPr>
            <p:ph type="sldNum" sz="quarter" idx="5"/>
          </p:nvPr>
        </p:nvSpPr>
        <p:spPr/>
        <p:txBody>
          <a:bodyPr/>
          <a:lstStyle/>
          <a:p>
            <a:fld id="{C6C7A0BC-CF6F-274B-ACBD-39A9B788F63D}" type="slidenum">
              <a:rPr lang="en-US" smtClean="0"/>
              <a:t>16</a:t>
            </a:fld>
            <a:endParaRPr lang="en-US" dirty="0"/>
          </a:p>
        </p:txBody>
      </p:sp>
    </p:spTree>
    <p:extLst>
      <p:ext uri="{BB962C8B-B14F-4D97-AF65-F5344CB8AC3E}">
        <p14:creationId xmlns:p14="http://schemas.microsoft.com/office/powerpoint/2010/main" val="3056096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0C18A-2ED7-E7C6-8726-CB6F54243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E87C2-1F7F-9FB4-F111-DC1E64EAC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2BE51-8C13-B247-2BE9-FEC15D2BAA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Agree your role for ongoing support for the person with the Safeguarding Officer.</a:t>
            </a:r>
            <a:r>
              <a:rPr lang="en-GB" sz="1000" b="1" kern="1200" dirty="0">
                <a:solidFill>
                  <a:schemeClr val="tx1"/>
                </a:solidFill>
                <a:effectLst/>
                <a:latin typeface="Arial" panose="020B0604020202020204" pitchFamily="34" charset="0"/>
                <a:cs typeface="Arial" panose="020B0604020202020204" pitchFamily="34" charset="0"/>
              </a:rPr>
              <a:t> </a:t>
            </a:r>
            <a:r>
              <a:rPr lang="en-GB" sz="1000" kern="0" dirty="0">
                <a:solidFill>
                  <a:srgbClr val="565859"/>
                </a:solidFill>
                <a:effectLst/>
                <a:latin typeface="Arial" panose="020B0604020202020204" pitchFamily="34" charset="0"/>
                <a:ea typeface="Times New Roman" panose="02020603050405020304" pitchFamily="18" charset="0"/>
                <a:cs typeface="Arial" panose="020B0604020202020204" pitchFamily="34" charset="0"/>
              </a:rPr>
              <a:t>After the disclosure, work with the safeguarding team to continue to offer support to the person.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0" dirty="0">
                <a:solidFill>
                  <a:srgbClr val="565859"/>
                </a:solidFill>
                <a:effectLst/>
                <a:latin typeface="Arial" panose="020B0604020202020204" pitchFamily="34" charset="0"/>
                <a:ea typeface="Times New Roman" panose="02020603050405020304" pitchFamily="18" charset="0"/>
                <a:cs typeface="Arial" panose="020B0604020202020204" pitchFamily="34" charset="0"/>
              </a:rPr>
              <a:t>They may need time and space to process the experience, and they should not be left feeling isolated.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0" dirty="0">
                <a:solidFill>
                  <a:srgbClr val="565859"/>
                </a:solidFill>
                <a:effectLst/>
                <a:latin typeface="Arial" panose="020B0604020202020204" pitchFamily="34" charset="0"/>
                <a:ea typeface="Times New Roman" panose="02020603050405020304" pitchFamily="18" charset="0"/>
                <a:cs typeface="Arial" panose="020B0604020202020204" pitchFamily="34" charset="0"/>
              </a:rPr>
              <a:t>Make sure they know who to talk to and when to expect updates.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b="1" kern="0" dirty="0">
              <a:solidFill>
                <a:srgbClr val="565859"/>
              </a:solidFill>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solidFill>
                  <a:srgbClr val="565859"/>
                </a:solidFill>
                <a:effectLst/>
                <a:latin typeface="Arial" panose="020B0604020202020204" pitchFamily="34" charset="0"/>
                <a:ea typeface="Times New Roman" panose="02020603050405020304" pitchFamily="18" charset="0"/>
                <a:cs typeface="Arial" panose="020B0604020202020204" pitchFamily="34" charset="0"/>
              </a:rPr>
              <a:t>Refer to appropriate services:</a:t>
            </a:r>
            <a:r>
              <a:rPr lang="en-GB" sz="1000" kern="0" dirty="0">
                <a:solidFill>
                  <a:srgbClr val="565859"/>
                </a:solidFill>
                <a:effectLst/>
                <a:latin typeface="Arial" panose="020B0604020202020204" pitchFamily="34" charset="0"/>
                <a:ea typeface="Times New Roman" panose="02020603050405020304" pitchFamily="18" charset="0"/>
                <a:cs typeface="Arial" panose="020B0604020202020204" pitchFamily="34" charset="0"/>
              </a:rPr>
              <a:t> If the person needs further support, such as counselling or victim support services, one of the safeguarding team will refer them to the appropriate services, like Victim Support, or local domestic abuse services.</a:t>
            </a:r>
          </a:p>
          <a:p>
            <a:pPr lvl="0" algn="l"/>
            <a:endParaRPr lang="en-GB" sz="1000" b="1" dirty="0">
              <a:solidFill>
                <a:schemeClr val="tx1"/>
              </a:solidFill>
              <a:latin typeface="Arial" panose="020B0604020202020204" pitchFamily="34" charset="0"/>
              <a:cs typeface="Arial" panose="020B0604020202020204" pitchFamily="34" charset="0"/>
            </a:endParaRPr>
          </a:p>
          <a:p>
            <a:pPr lvl="0" algn="l"/>
            <a:r>
              <a:rPr lang="en-GB" sz="1000" b="1" dirty="0">
                <a:solidFill>
                  <a:schemeClr val="tx1"/>
                </a:solidFill>
                <a:latin typeface="Arial" panose="020B0604020202020204" pitchFamily="34" charset="0"/>
                <a:cs typeface="Arial" panose="020B0604020202020204" pitchFamily="34" charset="0"/>
              </a:rPr>
              <a:t>The Safeguarding team are also trained to support you.</a:t>
            </a:r>
            <a:r>
              <a:rPr lang="en-US" sz="1000" b="0" dirty="0">
                <a:solidFill>
                  <a:schemeClr val="tx1"/>
                </a:solidFill>
                <a:latin typeface="Arial" panose="020B0604020202020204" pitchFamily="34" charset="0"/>
                <a:cs typeface="Arial" panose="020B0604020202020204" pitchFamily="34" charset="0"/>
              </a:rPr>
              <a:t> </a:t>
            </a:r>
            <a:r>
              <a:rPr lang="en-GB" sz="1000" b="0" dirty="0">
                <a:solidFill>
                  <a:schemeClr val="tx1"/>
                </a:solidFill>
                <a:latin typeface="Arial" panose="020B0604020202020204" pitchFamily="34" charset="0"/>
                <a:cs typeface="Arial" panose="020B0604020202020204" pitchFamily="34" charset="0"/>
              </a:rPr>
              <a:t>Share any concerns you have with one of the team. Volunteers and staff are always advised to shed their load before leaving the building, but if you need to contact one of the team at a later date. Please do so.</a:t>
            </a:r>
            <a:endParaRPr lang="en-US" sz="1000" b="0" dirty="0">
              <a:solidFill>
                <a:schemeClr val="tx1"/>
              </a:solidFill>
              <a:latin typeface="Arial" panose="020B0604020202020204" pitchFamily="34" charset="0"/>
              <a:ea typeface="Arial" charset="0"/>
              <a:cs typeface="Arial" panose="020B0604020202020204" pitchFamily="34" charset="0"/>
            </a:endParaRPr>
          </a:p>
          <a:p>
            <a:pPr lvl="0" algn="l"/>
            <a:endParaRPr lang="en-GB" sz="1000" b="1" dirty="0">
              <a:solidFill>
                <a:schemeClr val="tx1"/>
              </a:solidFill>
              <a:latin typeface="Arial" panose="020B0604020202020204" pitchFamily="34" charset="0"/>
              <a:cs typeface="Arial" panose="020B0604020202020204" pitchFamily="34" charset="0"/>
            </a:endParaRPr>
          </a:p>
          <a:p>
            <a:pPr lvl="0" algn="l"/>
            <a:r>
              <a:rPr lang="en-GB" sz="1000" b="1" dirty="0">
                <a:solidFill>
                  <a:schemeClr val="tx1"/>
                </a:solidFill>
                <a:latin typeface="Arial" panose="020B0604020202020204" pitchFamily="34" charset="0"/>
                <a:cs typeface="Arial" panose="020B0604020202020204" pitchFamily="34" charset="0"/>
              </a:rPr>
              <a:t>Unhappy with how the disclosure was managed? </a:t>
            </a:r>
            <a:r>
              <a:rPr lang="en-GB" sz="1000" b="0" dirty="0">
                <a:solidFill>
                  <a:schemeClr val="tx1"/>
                </a:solidFill>
                <a:latin typeface="Arial" panose="020B0604020202020204" pitchFamily="34" charset="0"/>
                <a:cs typeface="Arial" panose="020B0604020202020204" pitchFamily="34" charset="0"/>
              </a:rPr>
              <a:t>Then contact the CEO (Mags) or Lead Trustee (David) for Safeguarding. See THH Safeguarding Policy.</a:t>
            </a:r>
            <a:endParaRPr lang="en-GB" sz="1000" b="0" dirty="0">
              <a:latin typeface="Arial" panose="020B0604020202020204" pitchFamily="34" charset="0"/>
              <a:cs typeface="Arial" panose="020B0604020202020204" pitchFamily="34" charset="0"/>
            </a:endParaRP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B577387-2490-D772-AF7B-6B56F5009130}"/>
              </a:ext>
            </a:extLst>
          </p:cNvPr>
          <p:cNvSpPr>
            <a:spLocks noGrp="1"/>
          </p:cNvSpPr>
          <p:nvPr>
            <p:ph type="sldNum" sz="quarter" idx="5"/>
          </p:nvPr>
        </p:nvSpPr>
        <p:spPr/>
        <p:txBody>
          <a:bodyPr/>
          <a:lstStyle/>
          <a:p>
            <a:fld id="{C6C7A0BC-CF6F-274B-ACBD-39A9B788F63D}" type="slidenum">
              <a:rPr lang="en-US" smtClean="0"/>
              <a:t>17</a:t>
            </a:fld>
            <a:endParaRPr lang="en-US" dirty="0"/>
          </a:p>
        </p:txBody>
      </p:sp>
    </p:spTree>
    <p:extLst>
      <p:ext uri="{BB962C8B-B14F-4D97-AF65-F5344CB8AC3E}">
        <p14:creationId xmlns:p14="http://schemas.microsoft.com/office/powerpoint/2010/main" val="4111982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D3698-47E0-5D53-384D-E25A2C95C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689EA-2AD5-5AFF-4D11-9683D25AB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1C0C7-8E1C-CA67-8D24-5A93168EB4E8}"/>
              </a:ext>
            </a:extLst>
          </p:cNvPr>
          <p:cNvSpPr>
            <a:spLocks noGrp="1"/>
          </p:cNvSpPr>
          <p:nvPr>
            <p:ph type="body" idx="1"/>
          </p:nvPr>
        </p:nvSpPr>
        <p:spPr/>
        <p:txBody>
          <a:bodyPr/>
          <a:lstStyle/>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Volunteers and employees are often the first to realise that there may be something wrong within an organisation.</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The Whistleblowing Policy is in place to balance the need to provide safeguards for staff and volunteers who raise genuine concerns about malpractice at THH and</a:t>
            </a:r>
          </a:p>
          <a:p>
            <a:r>
              <a:rPr lang="en-GB" sz="1000" kern="1200" dirty="0">
                <a:solidFill>
                  <a:schemeClr val="tx1"/>
                </a:solidFill>
                <a:effectLst/>
                <a:latin typeface="Arial" panose="020B0604020202020204" pitchFamily="34" charset="0"/>
                <a:ea typeface="+mn-ea"/>
                <a:cs typeface="Arial" panose="020B0604020202020204" pitchFamily="34" charset="0"/>
              </a:rPr>
              <a:t>protect other members of staff or volunteers and THH against uninformed or nasty allegations which can cause serious difficulties for innocent individuals.</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The following are examples of malpractice:</a:t>
            </a:r>
          </a:p>
          <a:p>
            <a:r>
              <a:rPr lang="en-GB" sz="1000" kern="1200" dirty="0">
                <a:solidFill>
                  <a:schemeClr val="tx1"/>
                </a:solidFill>
                <a:effectLst/>
                <a:latin typeface="Arial" panose="020B0604020202020204" pitchFamily="34" charset="0"/>
                <a:ea typeface="+mn-ea"/>
                <a:cs typeface="Arial" panose="020B0604020202020204" pitchFamily="34" charset="0"/>
              </a:rPr>
              <a:t>• Criminal offences that have been, are being or are likely to be committed (For example: fraud, financial irregularity, corruption, bribery or blackmail).</a:t>
            </a:r>
          </a:p>
          <a:p>
            <a:r>
              <a:rPr lang="en-GB" sz="1000" kern="1200" dirty="0">
                <a:solidFill>
                  <a:schemeClr val="tx1"/>
                </a:solidFill>
                <a:effectLst/>
                <a:latin typeface="Arial" panose="020B0604020202020204" pitchFamily="34" charset="0"/>
                <a:ea typeface="+mn-ea"/>
                <a:cs typeface="Arial" panose="020B0604020202020204" pitchFamily="34" charset="0"/>
              </a:rPr>
              <a:t>• Failure to comply with a legal or regulatory obligation.</a:t>
            </a:r>
          </a:p>
          <a:p>
            <a:r>
              <a:rPr lang="en-GB" sz="1000" kern="1200" dirty="0">
                <a:solidFill>
                  <a:schemeClr val="tx1"/>
                </a:solidFill>
                <a:effectLst/>
                <a:latin typeface="Arial" panose="020B0604020202020204" pitchFamily="34" charset="0"/>
                <a:ea typeface="+mn-ea"/>
                <a:cs typeface="Arial" panose="020B0604020202020204" pitchFamily="34" charset="0"/>
              </a:rPr>
              <a:t>• Miscarriage of justice.</a:t>
            </a:r>
          </a:p>
          <a:p>
            <a:r>
              <a:rPr lang="en-GB" sz="1000" kern="1200" dirty="0">
                <a:solidFill>
                  <a:schemeClr val="tx1"/>
                </a:solidFill>
                <a:effectLst/>
                <a:latin typeface="Arial" panose="020B0604020202020204" pitchFamily="34" charset="0"/>
                <a:ea typeface="+mn-ea"/>
                <a:cs typeface="Arial" panose="020B0604020202020204" pitchFamily="34" charset="0"/>
              </a:rPr>
              <a:t>• Endangering the health or safety of an individual.</a:t>
            </a:r>
          </a:p>
          <a:p>
            <a:r>
              <a:rPr lang="en-GB" sz="1000" kern="1200" dirty="0">
                <a:solidFill>
                  <a:schemeClr val="tx1"/>
                </a:solidFill>
                <a:effectLst/>
                <a:latin typeface="Arial" panose="020B0604020202020204" pitchFamily="34" charset="0"/>
                <a:ea typeface="+mn-ea"/>
                <a:cs typeface="Arial" panose="020B0604020202020204" pitchFamily="34" charset="0"/>
              </a:rPr>
              <a:t>• Endangering the environment.</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All reasonable steps will be taken by THH to not reveal the identity of the individual who makes the disclosure, other than with the consent of that person.</a:t>
            </a: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Follow The Hope Hub’s Public Interest Disclosure (Whistleblowing) policy 39.</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BCC83CD-5648-C498-AE55-1674AB8FF739}"/>
              </a:ext>
            </a:extLst>
          </p:cNvPr>
          <p:cNvSpPr>
            <a:spLocks noGrp="1"/>
          </p:cNvSpPr>
          <p:nvPr>
            <p:ph type="sldNum" sz="quarter" idx="5"/>
          </p:nvPr>
        </p:nvSpPr>
        <p:spPr/>
        <p:txBody>
          <a:bodyPr/>
          <a:lstStyle/>
          <a:p>
            <a:fld id="{C6C7A0BC-CF6F-274B-ACBD-39A9B788F63D}" type="slidenum">
              <a:rPr lang="en-US" smtClean="0"/>
              <a:t>18</a:t>
            </a:fld>
            <a:endParaRPr lang="en-US" dirty="0"/>
          </a:p>
        </p:txBody>
      </p:sp>
    </p:spTree>
    <p:extLst>
      <p:ext uri="{BB962C8B-B14F-4D97-AF65-F5344CB8AC3E}">
        <p14:creationId xmlns:p14="http://schemas.microsoft.com/office/powerpoint/2010/main" val="2833557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AC19-8258-B832-E1F8-9CBAB6266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A1B64-041C-8644-9317-02CB5A33C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FDBD1-0196-A59B-A426-CE09094F6789}"/>
              </a:ext>
            </a:extLst>
          </p:cNvPr>
          <p:cNvSpPr>
            <a:spLocks noGrp="1"/>
          </p:cNvSpPr>
          <p:nvPr>
            <p:ph type="body" idx="1"/>
          </p:nvPr>
        </p:nvSpPr>
        <p:spPr/>
        <p:txBody>
          <a:bodyPr/>
          <a:lstStyle/>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Respect confidentiality:</a:t>
            </a:r>
            <a:r>
              <a:rPr lang="en-GB" sz="1000" kern="0" dirty="0">
                <a:effectLst/>
                <a:latin typeface="Arial" panose="020B0604020202020204" pitchFamily="34" charset="0"/>
                <a:ea typeface="Times New Roman" panose="02020603050405020304" pitchFamily="18" charset="0"/>
                <a:cs typeface="Arial" panose="020B0604020202020204" pitchFamily="34" charset="0"/>
              </a:rPr>
              <a:t> Outside of those who need to know, such as statutory agencies and the safeguarding team, do not discuss the details of the disclosure with anyone. Sharing information irresponsibly can harm the investigation and potentially place others at risk.</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Follow GDPR and safeguarding protocols:</a:t>
            </a:r>
            <a:r>
              <a:rPr lang="en-GB" sz="1000" kern="0" dirty="0">
                <a:effectLst/>
                <a:latin typeface="Arial" panose="020B0604020202020204" pitchFamily="34" charset="0"/>
                <a:ea typeface="Times New Roman" panose="02020603050405020304" pitchFamily="18" charset="0"/>
                <a:cs typeface="Arial" panose="020B0604020202020204" pitchFamily="34" charset="0"/>
              </a:rPr>
              <a:t> Any records or details of the disclosure must be stored securely in line with General Data Protection Regulation (GDPR) and The Hope Hub’s safeguarding policies.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0ACCF60-A197-3CC1-B1E8-F6E34802DA04}"/>
              </a:ext>
            </a:extLst>
          </p:cNvPr>
          <p:cNvSpPr>
            <a:spLocks noGrp="1"/>
          </p:cNvSpPr>
          <p:nvPr>
            <p:ph type="sldNum" sz="quarter" idx="5"/>
          </p:nvPr>
        </p:nvSpPr>
        <p:spPr/>
        <p:txBody>
          <a:bodyPr/>
          <a:lstStyle/>
          <a:p>
            <a:fld id="{C6C7A0BC-CF6F-274B-ACBD-39A9B788F63D}" type="slidenum">
              <a:rPr lang="en-US" smtClean="0"/>
              <a:t>19</a:t>
            </a:fld>
            <a:endParaRPr lang="en-US" dirty="0"/>
          </a:p>
        </p:txBody>
      </p:sp>
    </p:spTree>
    <p:extLst>
      <p:ext uri="{BB962C8B-B14F-4D97-AF65-F5344CB8AC3E}">
        <p14:creationId xmlns:p14="http://schemas.microsoft.com/office/powerpoint/2010/main" val="346725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dirty="0">
                <a:latin typeface="Arial" panose="020B0604020202020204" pitchFamily="34" charset="0"/>
                <a:cs typeface="Arial" panose="020B0604020202020204" pitchFamily="34" charset="0"/>
              </a:rPr>
              <a:t>The Hope Hub induction programmes for Volunteers and for Staff </a:t>
            </a:r>
            <a:r>
              <a:rPr lang="en-GB" sz="1000" dirty="0">
                <a:latin typeface="Arial" panose="020B0604020202020204" pitchFamily="34" charset="0"/>
                <a:cs typeface="Arial" panose="020B0604020202020204" pitchFamily="34" charset="0"/>
              </a:rPr>
              <a:t>include a requirement to read through and commit to our policies.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This training module links with one key policy 20: Safeguarding Vulnerable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effectLst/>
                <a:latin typeface="Arial" panose="020B0604020202020204" pitchFamily="34" charset="0"/>
              </a:rPr>
              <a:t>“Safeguarding is concerned with ensuring a person is free from harm, risk and danger, and that the individual can access the support they need to thrive and do well in life.” (Douglas and Fourie, 2022). It</a:t>
            </a:r>
            <a:r>
              <a:rPr lang="en-GB" sz="1000" kern="1200" dirty="0">
                <a:solidFill>
                  <a:schemeClr val="tx1"/>
                </a:solidFill>
                <a:effectLst/>
                <a:latin typeface="Arial" panose="020B0604020202020204" pitchFamily="34" charset="0"/>
                <a:ea typeface="+mn-ea"/>
                <a:cs typeface="Arial" panose="020B0604020202020204" pitchFamily="34" charset="0"/>
              </a:rPr>
              <a:t> is a vital consideration at The Hope Hub where we aim to serve the needs of vulnerable adults, many of whom have a history of abuse, multiple traumas and highly complex needs.</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Hope Hub engage with a wide variety of local partners and professional bodies which helps us to keep up with legislative changes, guidance and best practice in safeguarding vulnerable adults. The Hope Hub is a member of </a:t>
            </a:r>
            <a:r>
              <a:rPr lang="en-GB" sz="1000" dirty="0" err="1">
                <a:latin typeface="Arial" panose="020B0604020202020204" pitchFamily="34" charset="0"/>
                <a:cs typeface="Arial" panose="020B0604020202020204" pitchFamily="34" charset="0"/>
              </a:rPr>
              <a:t>Thirtyone:Eight</a:t>
            </a:r>
            <a:r>
              <a:rPr lang="en-GB" sz="1000" dirty="0">
                <a:latin typeface="Arial" panose="020B0604020202020204" pitchFamily="34" charset="0"/>
                <a:cs typeface="Arial" panose="020B0604020202020204" pitchFamily="34" charset="0"/>
              </a:rPr>
              <a:t>, an independent organisation providing training and resources to safeguard children and vulnerable adults. These training modules have been reviewed in line with the </a:t>
            </a:r>
            <a:r>
              <a:rPr lang="en-GB" sz="1000" dirty="0" err="1">
                <a:latin typeface="Arial" panose="020B0604020202020204" pitchFamily="34" charset="0"/>
                <a:cs typeface="Arial" panose="020B0604020202020204" pitchFamily="34" charset="0"/>
              </a:rPr>
              <a:t>Thirtyone:Eight</a:t>
            </a:r>
            <a:r>
              <a:rPr lang="en-GB" sz="1000" dirty="0">
                <a:latin typeface="Arial" panose="020B0604020202020204" pitchFamily="34" charset="0"/>
                <a:cs typeface="Arial" panose="020B0604020202020204" pitchFamily="34" charset="0"/>
              </a:rPr>
              <a:t> Safeguarding Standards and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C6C7A0BC-CF6F-274B-ACBD-39A9B788F63D}" type="slidenum">
              <a:rPr lang="en-US" smtClean="0"/>
              <a:t>2</a:t>
            </a:fld>
            <a:endParaRPr lang="en-US" dirty="0"/>
          </a:p>
        </p:txBody>
      </p:sp>
    </p:spTree>
    <p:extLst>
      <p:ext uri="{BB962C8B-B14F-4D97-AF65-F5344CB8AC3E}">
        <p14:creationId xmlns:p14="http://schemas.microsoft.com/office/powerpoint/2010/main" val="16433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537FA-9D83-19B8-6EB4-B79496E45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75DC4-7855-C8C0-213D-1B8CCAFBA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8743E-8700-573C-C166-E8184FA7B72A}"/>
              </a:ext>
            </a:extLst>
          </p:cNvPr>
          <p:cNvSpPr>
            <a:spLocks noGrp="1"/>
          </p:cNvSpPr>
          <p:nvPr>
            <p:ph type="body" idx="1"/>
          </p:nvPr>
        </p:nvSpPr>
        <p:spPr/>
        <p:txBody>
          <a:bodyPr/>
          <a:lstStyle/>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Cooperate with investigations:</a:t>
            </a:r>
            <a:r>
              <a:rPr lang="en-GB" sz="1000" kern="0" dirty="0">
                <a:effectLst/>
                <a:latin typeface="Arial" panose="020B0604020202020204" pitchFamily="34" charset="0"/>
                <a:ea typeface="Times New Roman" panose="02020603050405020304" pitchFamily="18" charset="0"/>
                <a:cs typeface="Arial" panose="020B0604020202020204" pitchFamily="34" charset="0"/>
              </a:rPr>
              <a:t> If the matter is reported to statutory agencies, such as the charity commission, police or social care services, work closely with them throughout the process. They may need access to your notes or records as part of the investigation.</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Protect the privacy of the person disclosing: </a:t>
            </a:r>
            <a:r>
              <a:rPr lang="en-GB" sz="1000" kern="0" dirty="0">
                <a:effectLst/>
                <a:latin typeface="Arial" panose="020B0604020202020204" pitchFamily="34" charset="0"/>
                <a:ea typeface="Times New Roman" panose="02020603050405020304" pitchFamily="18" charset="0"/>
                <a:cs typeface="Arial" panose="020B0604020202020204" pitchFamily="34" charset="0"/>
              </a:rPr>
              <a:t>Always ensure that the person’s privacy and dignity are maintained throughout the process.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38932E8-52D9-ADDB-2248-399728BB11FA}"/>
              </a:ext>
            </a:extLst>
          </p:cNvPr>
          <p:cNvSpPr>
            <a:spLocks noGrp="1"/>
          </p:cNvSpPr>
          <p:nvPr>
            <p:ph type="sldNum" sz="quarter" idx="5"/>
          </p:nvPr>
        </p:nvSpPr>
        <p:spPr/>
        <p:txBody>
          <a:bodyPr/>
          <a:lstStyle/>
          <a:p>
            <a:fld id="{C6C7A0BC-CF6F-274B-ACBD-39A9B788F63D}" type="slidenum">
              <a:rPr lang="en-US" smtClean="0"/>
              <a:t>20</a:t>
            </a:fld>
            <a:endParaRPr lang="en-US" dirty="0"/>
          </a:p>
        </p:txBody>
      </p:sp>
    </p:spTree>
    <p:extLst>
      <p:ext uri="{BB962C8B-B14F-4D97-AF65-F5344CB8AC3E}">
        <p14:creationId xmlns:p14="http://schemas.microsoft.com/office/powerpoint/2010/main" val="265564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C39B6-1426-A15E-3D82-BE7FDFC63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6D300-5B68-1561-64E4-6115CF954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00D31-3EF4-7FAF-AFCF-5801146F0464}"/>
              </a:ext>
            </a:extLst>
          </p:cNvPr>
          <p:cNvSpPr>
            <a:spLocks noGrp="1"/>
          </p:cNvSpPr>
          <p:nvPr>
            <p:ph type="body" idx="1"/>
          </p:nvPr>
        </p:nvSpPr>
        <p:spPr>
          <a:xfrm>
            <a:off x="685800" y="4400549"/>
            <a:ext cx="5486400" cy="4284664"/>
          </a:xfrm>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Mental Capacity</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Adults will sometimes make lifestyle choices that we don’t agree with or seem strange to us, This is especially relevant in relation to self-neglect when people might hoard excessively or fail to care for themselves or domestic abuse where they return to an abusive partner. Adults have the right to function with a degree of autonomy in comparison to children when it comes to matters of safeguarding.</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The Care Act says that all adults are assumed to have the capacity to make their own decisions and be given all practicable help before anyone treats them as not being able to make their own decisions. When an adult is found to lack capacity to make a decision then any action taken, or any decision made for, or on behalf, must be made in their best interests. Assessing capacity is largely within the remit of either health or social care professionals.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When working with adults you may be faced with the situation of determining whether someone has the mental capacity or ability to make decisions about themselves and their safety and well-being. It is often a fine balance between respecting an individual’s rights to autonomy and their need for protection.</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The mental capacity of an adult at risk will determine what actions will be taken. </a:t>
            </a:r>
            <a:r>
              <a:rPr lang="en-GB" sz="1000" b="1" kern="100" dirty="0">
                <a:effectLst/>
                <a:latin typeface="Arial" panose="020B0604020202020204" pitchFamily="34" charset="0"/>
                <a:ea typeface="Aptos" panose="020B0004020202020204" pitchFamily="34" charset="0"/>
                <a:cs typeface="Arial" panose="020B0604020202020204" pitchFamily="34" charset="0"/>
              </a:rPr>
              <a:t>Adults have a right to make their own choices in relation to their well-being and personal safety. Even if a person may follow a course of action or behaviour which may expose them to harm, or leave them in a situation of abuse, where they have mental capacity and choose to do so, then this should be respected</a:t>
            </a:r>
            <a:r>
              <a:rPr lang="en-GB" sz="1000" kern="100" dirty="0">
                <a:effectLst/>
                <a:latin typeface="Arial" panose="020B0604020202020204" pitchFamily="34" charset="0"/>
                <a:ea typeface="Aptos" panose="020B0004020202020204" pitchFamily="34" charset="0"/>
                <a:cs typeface="Arial" panose="020B0604020202020204" pitchFamily="34" charset="0"/>
              </a:rPr>
              <a:t>.</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5CBC844-82B6-52EC-0598-BD44D560F58D}"/>
              </a:ext>
            </a:extLst>
          </p:cNvPr>
          <p:cNvSpPr>
            <a:spLocks noGrp="1"/>
          </p:cNvSpPr>
          <p:nvPr>
            <p:ph type="sldNum" sz="quarter" idx="5"/>
          </p:nvPr>
        </p:nvSpPr>
        <p:spPr/>
        <p:txBody>
          <a:bodyPr/>
          <a:lstStyle/>
          <a:p>
            <a:fld id="{92F6D107-4828-FC4A-A07D-6580C02B5884}" type="slidenum">
              <a:rPr lang="en-US" smtClean="0"/>
              <a:t>21</a:t>
            </a:fld>
            <a:endParaRPr lang="en-US"/>
          </a:p>
        </p:txBody>
      </p:sp>
    </p:spTree>
    <p:extLst>
      <p:ext uri="{BB962C8B-B14F-4D97-AF65-F5344CB8AC3E}">
        <p14:creationId xmlns:p14="http://schemas.microsoft.com/office/powerpoint/2010/main" val="23592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FBA4-8E62-9218-C257-038AD7404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783C2-55AD-FC89-E578-2927B3512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CE817-33DD-396B-91DC-1C8D5D1435A3}"/>
              </a:ext>
            </a:extLst>
          </p:cNvPr>
          <p:cNvSpPr>
            <a:spLocks noGrp="1"/>
          </p:cNvSpPr>
          <p:nvPr>
            <p:ph type="body" idx="1"/>
          </p:nvPr>
        </p:nvSpPr>
        <p:spPr>
          <a:xfrm>
            <a:off x="685800" y="4400549"/>
            <a:ext cx="5486400" cy="4494069"/>
          </a:xfrm>
        </p:spPr>
        <p:txBody>
          <a:bodyPr/>
          <a:lstStyle/>
          <a:p>
            <a:endParaRPr lang="en-GB" sz="1000" kern="100" dirty="0">
              <a:latin typeface="Arial" panose="020B0604020202020204" pitchFamily="34" charset="0"/>
              <a:ea typeface="Aptos" panose="020B0004020202020204" pitchFamily="34" charset="0"/>
              <a:cs typeface="Arial" panose="020B0604020202020204" pitchFamily="34" charset="0"/>
            </a:endParaRPr>
          </a:p>
          <a:p>
            <a:r>
              <a:rPr lang="en-GB" sz="1000" kern="100" dirty="0">
                <a:latin typeface="Arial" panose="020B0604020202020204" pitchFamily="34" charset="0"/>
                <a:ea typeface="Aptos" panose="020B0004020202020204" pitchFamily="34" charset="0"/>
                <a:cs typeface="Arial" panose="020B0604020202020204" pitchFamily="34" charset="0"/>
              </a:rPr>
              <a:t>Where faced with a situation where an adult at risk doesn’t want help, it is important to make contact with Adult Social Care or the police and share your concerns. They can then make a determination if they need to put a safeguarding plan in place, taking into account whether the individual lacks the mental capacity to make a choice, whether there is a risk to others, or whether or not action is necessary in order to prevent a crime.</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Mental Capacity Act 2005</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When supporting adults you may have concerns about their ability to manage even the simplest of tasks or that they are being abused and therefore want to report this to Social Services. They will refer to the Mental Capacity Act which gives guidance on how to test a person’s mental capacity to make decisions.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The act says that all adults are assumed to have the capacity to make their own decisions and be given all practicable help before anyone treats them as not being able to make their own decisions. When an adult is found to lack capacity to make a decision then any action taken, or any decision made for, or on behalf, must be made in their best interests.</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Acting in the best interests of the concerned adult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Where an adult lacks the mental capacity to protect themselves or other adults from abuse, it may be necessary to take action on their behalf, in their (and possibly other’s) best interests.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Issues of capacity and consent are key elements in adult protection work. Capacity refers to the ability to make and understand a decision, act, or transaction. However, there remains a fundamental duty to balance the person’s right to autonomy with their need for protection.</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The law assumes that adults are able to make their own decisions, unless proved otherwise. So as long as an adult can understand the information relevant to the decision, retain the information relevant to that decision, have the ability to use the information in order to make a decision and have the ability to communicate that decision - then the decision is theirs to make.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Any decision concerning mental capacity will follow an assessment carried out by doctors and/or Adult Social Care. If the adult is proven to lack mental capacity, the person authorised to make decisions on their behalf should provide the necessary intervention in line with the key principles </a:t>
            </a:r>
            <a:r>
              <a:rPr lang="en-GB" sz="1000" kern="100" dirty="0" err="1">
                <a:effectLst/>
                <a:latin typeface="Arial" panose="020B0604020202020204" pitchFamily="34" charset="0"/>
                <a:ea typeface="Aptos" panose="020B0004020202020204" pitchFamily="34" charset="0"/>
                <a:cs typeface="Arial" panose="020B0604020202020204" pitchFamily="34" charset="0"/>
              </a:rPr>
              <a:t>af</a:t>
            </a:r>
            <a:r>
              <a:rPr lang="en-GB" sz="1000" kern="100" dirty="0">
                <a:effectLst/>
                <a:latin typeface="Arial" panose="020B0604020202020204" pitchFamily="34" charset="0"/>
                <a:ea typeface="Aptos" panose="020B0004020202020204" pitchFamily="34" charset="0"/>
                <a:cs typeface="Arial" panose="020B0604020202020204" pitchFamily="34" charset="0"/>
              </a:rPr>
              <a:t> the Mental Capacity Act and the Care Act 2015:</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Any decisions taken that are deemed to be in the person’s best interest should be clearly documented to show how the decision was reached.</a:t>
            </a:r>
          </a:p>
          <a:p>
            <a:r>
              <a:rPr lang="en-GB" sz="1000" kern="100" dirty="0">
                <a:effectLst/>
                <a:latin typeface="Arial" panose="020B0604020202020204" pitchFamily="34" charset="0"/>
                <a:ea typeface="Aptos" panose="020B0004020202020204" pitchFamily="34" charset="0"/>
                <a:cs typeface="Arial" panose="020B0604020202020204" pitchFamily="34" charset="0"/>
              </a:rPr>
              <a:t>As the Safeguarding Coordinator, you are not expected to be an expert in assessing mental capacity and, when in doubt, always seek advice. </a:t>
            </a:r>
          </a:p>
          <a:p>
            <a:endParaRPr lang="en-US" dirty="0"/>
          </a:p>
        </p:txBody>
      </p:sp>
      <p:sp>
        <p:nvSpPr>
          <p:cNvPr id="4" name="Slide Number Placeholder 3">
            <a:extLst>
              <a:ext uri="{FF2B5EF4-FFF2-40B4-BE49-F238E27FC236}">
                <a16:creationId xmlns:a16="http://schemas.microsoft.com/office/drawing/2014/main" id="{12755ADC-B31E-F0FA-1B6B-354766E2DC9C}"/>
              </a:ext>
            </a:extLst>
          </p:cNvPr>
          <p:cNvSpPr>
            <a:spLocks noGrp="1"/>
          </p:cNvSpPr>
          <p:nvPr>
            <p:ph type="sldNum" sz="quarter" idx="5"/>
          </p:nvPr>
        </p:nvSpPr>
        <p:spPr/>
        <p:txBody>
          <a:bodyPr/>
          <a:lstStyle/>
          <a:p>
            <a:fld id="{92F6D107-4828-FC4A-A07D-6580C02B5884}" type="slidenum">
              <a:rPr lang="en-US" smtClean="0"/>
              <a:t>22</a:t>
            </a:fld>
            <a:endParaRPr lang="en-US"/>
          </a:p>
        </p:txBody>
      </p:sp>
    </p:spTree>
    <p:extLst>
      <p:ext uri="{BB962C8B-B14F-4D97-AF65-F5344CB8AC3E}">
        <p14:creationId xmlns:p14="http://schemas.microsoft.com/office/powerpoint/2010/main" val="2801493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The Hope Hub CEO, Senior Managers and Trustees routinely </a:t>
            </a:r>
            <a:r>
              <a:rPr lang="en-US" sz="1000" b="1" dirty="0">
                <a:solidFill>
                  <a:srgbClr val="0069B3"/>
                </a:solidFill>
                <a:latin typeface="Arial" panose="020B0604020202020204" pitchFamily="34" charset="0"/>
                <a:cs typeface="Arial" panose="020B0604020202020204" pitchFamily="34" charset="0"/>
              </a:rPr>
              <a:t>review </a:t>
            </a:r>
            <a:r>
              <a:rPr lang="en-US" sz="1000" dirty="0">
                <a:latin typeface="Arial" panose="020B0604020202020204" pitchFamily="34" charset="0"/>
                <a:cs typeface="Arial" panose="020B0604020202020204" pitchFamily="34" charset="0"/>
              </a:rPr>
              <a:t>and </a:t>
            </a:r>
            <a:r>
              <a:rPr lang="en-US" sz="1000" b="1" dirty="0">
                <a:solidFill>
                  <a:srgbClr val="0069B3"/>
                </a:solidFill>
                <a:latin typeface="Arial" panose="020B0604020202020204" pitchFamily="34" charset="0"/>
                <a:cs typeface="Arial" panose="020B0604020202020204" pitchFamily="34" charset="0"/>
              </a:rPr>
              <a:t>reflect</a:t>
            </a:r>
            <a:r>
              <a:rPr lang="en-US" sz="1000" dirty="0">
                <a:latin typeface="Arial" panose="020B0604020202020204" pitchFamily="34" charset="0"/>
                <a:cs typeface="Arial" panose="020B0604020202020204" pitchFamily="34" charset="0"/>
              </a:rPr>
              <a:t> upon how safeguarding concerns are handled as this </a:t>
            </a:r>
            <a:r>
              <a:rPr lang="en-US" sz="1000" b="1" dirty="0">
                <a:solidFill>
                  <a:srgbClr val="0069B3"/>
                </a:solidFill>
                <a:latin typeface="Arial" panose="020B0604020202020204" pitchFamily="34" charset="0"/>
                <a:cs typeface="Arial" panose="020B0604020202020204" pitchFamily="34" charset="0"/>
              </a:rPr>
              <a:t>informs improvements in policies and practice </a:t>
            </a:r>
            <a:r>
              <a:rPr lang="en-US" sz="1000" dirty="0">
                <a:latin typeface="Arial" panose="020B0604020202020204" pitchFamily="34" charset="0"/>
                <a:cs typeface="Arial" panose="020B0604020202020204" pitchFamily="34" charset="0"/>
              </a:rPr>
              <a:t>at THH.</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They will always appreciate your insights and suggestions to inform such improvements. Please accept our profound thanks for working so sensitively with some of the most vulnerable people in our community.</a:t>
            </a:r>
          </a:p>
          <a:p>
            <a:endParaRPr lang="en-GB" dirty="0"/>
          </a:p>
        </p:txBody>
      </p:sp>
      <p:sp>
        <p:nvSpPr>
          <p:cNvPr id="4" name="Slide Number Placeholder 3"/>
          <p:cNvSpPr>
            <a:spLocks noGrp="1"/>
          </p:cNvSpPr>
          <p:nvPr>
            <p:ph type="sldNum" sz="quarter" idx="5"/>
          </p:nvPr>
        </p:nvSpPr>
        <p:spPr/>
        <p:txBody>
          <a:bodyPr/>
          <a:lstStyle/>
          <a:p>
            <a:fld id="{C6C7A0BC-CF6F-274B-ACBD-39A9B788F63D}" type="slidenum">
              <a:rPr lang="en-US" smtClean="0"/>
              <a:t>23</a:t>
            </a:fld>
            <a:endParaRPr lang="en-US" dirty="0"/>
          </a:p>
        </p:txBody>
      </p:sp>
    </p:spTree>
    <p:extLst>
      <p:ext uri="{BB962C8B-B14F-4D97-AF65-F5344CB8AC3E}">
        <p14:creationId xmlns:p14="http://schemas.microsoft.com/office/powerpoint/2010/main" val="1987842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C7CCD-C802-5FDF-9A8B-6042D6D3F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F4FD6-1FEA-BCD8-A9FC-879F57515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33ECF-F05A-78BF-18F5-8BEF58BAB4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When a person tells someone directly about their experience of abuse, or comes to them for help, this is called making a disclosure.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When someone tells us about the harm or abuse they have experienced we might worry that we don’t know what to do, or that we might make things worse. </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kern="0" dirty="0">
                <a:effectLst/>
                <a:latin typeface="Arial" panose="020B0604020202020204" pitchFamily="34" charset="0"/>
                <a:ea typeface="Times New Roman" panose="02020603050405020304" pitchFamily="18" charset="0"/>
                <a:cs typeface="Arial" panose="020B0604020202020204" pitchFamily="34" charset="0"/>
              </a:rPr>
              <a:t>Depending on your role, your responsibility for reporting concerns may vary, but whatever your role, this presentation will help you know what it is and is not appropriate to do at the time, and what you will need to share with one of THH safeguarding officers.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3008EC3-568B-006C-9A56-CB113DBB9BE8}"/>
              </a:ext>
            </a:extLst>
          </p:cNvPr>
          <p:cNvSpPr>
            <a:spLocks noGrp="1"/>
          </p:cNvSpPr>
          <p:nvPr>
            <p:ph type="sldNum" sz="quarter" idx="5"/>
          </p:nvPr>
        </p:nvSpPr>
        <p:spPr/>
        <p:txBody>
          <a:bodyPr/>
          <a:lstStyle/>
          <a:p>
            <a:fld id="{C6C7A0BC-CF6F-274B-ACBD-39A9B788F63D}" type="slidenum">
              <a:rPr lang="en-US" smtClean="0"/>
              <a:t>24</a:t>
            </a:fld>
            <a:endParaRPr lang="en-US" dirty="0"/>
          </a:p>
        </p:txBody>
      </p:sp>
    </p:spTree>
    <p:extLst>
      <p:ext uri="{BB962C8B-B14F-4D97-AF65-F5344CB8AC3E}">
        <p14:creationId xmlns:p14="http://schemas.microsoft.com/office/powerpoint/2010/main" val="3192738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This presentation aimed at helping you to understand how to </a:t>
            </a:r>
            <a:r>
              <a:rPr lang="en-US" sz="1000" dirty="0">
                <a:solidFill>
                  <a:srgbClr val="0069B3"/>
                </a:solidFill>
                <a:latin typeface="Arial" panose="020B0604020202020204" pitchFamily="34" charset="0"/>
                <a:cs typeface="Arial" panose="020B0604020202020204" pitchFamily="34" charset="0"/>
              </a:rPr>
              <a:t>respond, record and report</a:t>
            </a:r>
            <a:r>
              <a:rPr lang="en-US" sz="1000" dirty="0">
                <a:latin typeface="Arial" panose="020B0604020202020204" pitchFamily="34" charset="0"/>
                <a:cs typeface="Arial" panose="020B0604020202020204" pitchFamily="34" charset="0"/>
              </a:rPr>
              <a:t> a safeguarding concern, allegation and disclosure.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Scan through The Hope Hub Volunteer Webpages for other ‘bite-size’ training presentations on policies and procedures at the hub or read them in full, they are filed and stored on the Volunteer shelf in the Empowerment Area.</a:t>
            </a:r>
          </a:p>
          <a:p>
            <a:endParaRPr lang="en-GB" dirty="0"/>
          </a:p>
        </p:txBody>
      </p:sp>
      <p:sp>
        <p:nvSpPr>
          <p:cNvPr id="4" name="Slide Number Placeholder 3"/>
          <p:cNvSpPr>
            <a:spLocks noGrp="1"/>
          </p:cNvSpPr>
          <p:nvPr>
            <p:ph type="sldNum" sz="quarter" idx="5"/>
          </p:nvPr>
        </p:nvSpPr>
        <p:spPr/>
        <p:txBody>
          <a:bodyPr/>
          <a:lstStyle/>
          <a:p>
            <a:fld id="{C6C7A0BC-CF6F-274B-ACBD-39A9B788F63D}" type="slidenum">
              <a:rPr lang="en-US" smtClean="0"/>
              <a:t>25</a:t>
            </a:fld>
            <a:endParaRPr lang="en-US" dirty="0"/>
          </a:p>
        </p:txBody>
      </p:sp>
    </p:spTree>
    <p:extLst>
      <p:ext uri="{BB962C8B-B14F-4D97-AF65-F5344CB8AC3E}">
        <p14:creationId xmlns:p14="http://schemas.microsoft.com/office/powerpoint/2010/main" val="413617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suicide policy to list?</a:t>
            </a:r>
          </a:p>
        </p:txBody>
      </p:sp>
      <p:sp>
        <p:nvSpPr>
          <p:cNvPr id="4" name="Slide Number Placeholder 3"/>
          <p:cNvSpPr>
            <a:spLocks noGrp="1"/>
          </p:cNvSpPr>
          <p:nvPr>
            <p:ph type="sldNum" sz="quarter" idx="5"/>
          </p:nvPr>
        </p:nvSpPr>
        <p:spPr/>
        <p:txBody>
          <a:bodyPr/>
          <a:lstStyle/>
          <a:p>
            <a:fld id="{C6C7A0BC-CF6F-274B-ACBD-39A9B788F63D}" type="slidenum">
              <a:rPr lang="en-US" smtClean="0"/>
              <a:t>26</a:t>
            </a:fld>
            <a:endParaRPr lang="en-US" dirty="0"/>
          </a:p>
        </p:txBody>
      </p:sp>
    </p:spTree>
    <p:extLst>
      <p:ext uri="{BB962C8B-B14F-4D97-AF65-F5344CB8AC3E}">
        <p14:creationId xmlns:p14="http://schemas.microsoft.com/office/powerpoint/2010/main" val="3897490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245CF-98C6-82A0-BB5B-BDBE52283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F3A57-86B6-89BB-7E76-0BA704E5C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06C48-EF09-8DCD-B23B-1E52B97326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Staff and Volunteers must complete these three training modules on basic safeguarding as part of their induction programme. A short questionnaire is provided to complete the training. Volunteers should achieve a score 10/10 questions and Staff must achieve a score 15/15 questions. This will lead to a Certificate in Safeguarding Vulnerable Adults at The Hope Hub.</a:t>
            </a:r>
          </a:p>
          <a:p>
            <a:pPr marL="0" indent="0">
              <a:buFont typeface="Arial" panose="020B0604020202020204" pitchFamily="34" charset="0"/>
              <a:buNone/>
            </a:pPr>
            <a:endParaRPr lang="en-US" dirty="0"/>
          </a:p>
          <a:p>
            <a:pPr marL="0" indent="0">
              <a:buFont typeface="Arial" panose="020B0604020202020204" pitchFamily="34" charset="0"/>
              <a:buNone/>
            </a:pPr>
            <a:r>
              <a:rPr lang="en-US" sz="1200" b="1" dirty="0">
                <a:solidFill>
                  <a:srgbClr val="0069B3"/>
                </a:solidFill>
                <a:latin typeface="Arial" panose="020B0604020202020204" pitchFamily="34" charset="0"/>
                <a:ea typeface="Segoe Script" charset="0"/>
                <a:cs typeface="Arial" panose="020B0604020202020204" pitchFamily="34" charset="0"/>
              </a:rPr>
              <a:t>Please follow the appropriate link below to complete the Quiz and gain a Certificate in Safeguarding Vulnerable Adults:</a:t>
            </a:r>
            <a:br>
              <a:rPr lang="en-US" sz="1200" b="1" dirty="0">
                <a:solidFill>
                  <a:srgbClr val="0069B3"/>
                </a:solidFill>
                <a:latin typeface="Arial" panose="020B0604020202020204" pitchFamily="34" charset="0"/>
                <a:ea typeface="Segoe Script" charset="0"/>
                <a:cs typeface="Arial" panose="020B0604020202020204" pitchFamily="34" charset="0"/>
              </a:rPr>
            </a:br>
            <a:br>
              <a:rPr lang="en-US" sz="1400" b="1" dirty="0">
                <a:solidFill>
                  <a:srgbClr val="0069B3"/>
                </a:solidFill>
                <a:latin typeface="Arial" panose="020B0604020202020204" pitchFamily="34" charset="0"/>
                <a:ea typeface="Segoe Script" charset="0"/>
                <a:cs typeface="Arial" panose="020B0604020202020204" pitchFamily="34" charset="0"/>
              </a:rPr>
            </a:br>
            <a:r>
              <a:rPr lang="en-US" sz="1400" b="1" dirty="0">
                <a:solidFill>
                  <a:srgbClr val="0069B3"/>
                </a:solidFill>
                <a:latin typeface="Arial" panose="020B0604020202020204" pitchFamily="34" charset="0"/>
                <a:ea typeface="Segoe Script" charset="0"/>
                <a:cs typeface="Arial" panose="020B0604020202020204" pitchFamily="34" charset="0"/>
              </a:rPr>
              <a:t>Volunteers: </a:t>
            </a:r>
            <a:r>
              <a:rPr lang="en-US" sz="1400" dirty="0">
                <a:solidFill>
                  <a:srgbClr val="0069B3"/>
                </a:solidFill>
                <a:latin typeface="Arial" panose="020B0604020202020204" pitchFamily="34" charset="0"/>
                <a:ea typeface="Segoe Script" charset="0"/>
                <a:cs typeface="Arial" panose="020B0604020202020204" pitchFamily="34" charset="0"/>
              </a:rPr>
              <a:t>https://</a:t>
            </a:r>
            <a:r>
              <a:rPr lang="en-US" sz="1400" dirty="0" err="1">
                <a:solidFill>
                  <a:srgbClr val="0069B3"/>
                </a:solidFill>
                <a:latin typeface="Arial" panose="020B0604020202020204" pitchFamily="34" charset="0"/>
                <a:ea typeface="Segoe Script" charset="0"/>
                <a:cs typeface="Arial" panose="020B0604020202020204" pitchFamily="34" charset="0"/>
              </a:rPr>
              <a:t>forms.office.com</a:t>
            </a:r>
            <a:r>
              <a:rPr lang="en-US" sz="1400" dirty="0">
                <a:solidFill>
                  <a:srgbClr val="0069B3"/>
                </a:solidFill>
                <a:latin typeface="Arial" panose="020B0604020202020204" pitchFamily="34" charset="0"/>
                <a:ea typeface="Segoe Script" charset="0"/>
                <a:cs typeface="Arial" panose="020B0604020202020204" pitchFamily="34" charset="0"/>
              </a:rPr>
              <a:t>/e/g5HgFb4WMp</a:t>
            </a:r>
            <a:br>
              <a:rPr lang="en-US" sz="1400" b="1" dirty="0">
                <a:solidFill>
                  <a:srgbClr val="0069B3"/>
                </a:solidFill>
                <a:latin typeface="Arial" panose="020B0604020202020204" pitchFamily="34" charset="0"/>
                <a:ea typeface="Segoe Script" charset="0"/>
                <a:cs typeface="Arial" panose="020B0604020202020204" pitchFamily="34" charset="0"/>
              </a:rPr>
            </a:br>
            <a:br>
              <a:rPr lang="en-US" sz="1400" b="1" dirty="0">
                <a:solidFill>
                  <a:srgbClr val="0069B3"/>
                </a:solidFill>
                <a:latin typeface="Arial" panose="020B0604020202020204" pitchFamily="34" charset="0"/>
                <a:ea typeface="Segoe Script" charset="0"/>
                <a:cs typeface="Arial" panose="020B0604020202020204" pitchFamily="34" charset="0"/>
              </a:rPr>
            </a:br>
            <a:r>
              <a:rPr lang="en-US" sz="1400" b="1" dirty="0">
                <a:solidFill>
                  <a:srgbClr val="0069B3"/>
                </a:solidFill>
                <a:latin typeface="Arial" panose="020B0604020202020204" pitchFamily="34" charset="0"/>
                <a:ea typeface="Segoe Script" charset="0"/>
                <a:cs typeface="Arial" panose="020B0604020202020204" pitchFamily="34" charset="0"/>
              </a:rPr>
              <a:t>Staff: </a:t>
            </a:r>
            <a:r>
              <a:rPr lang="en-US" sz="1400" dirty="0">
                <a:solidFill>
                  <a:srgbClr val="0069B3"/>
                </a:solidFill>
                <a:latin typeface="Arial" panose="020B0604020202020204" pitchFamily="34" charset="0"/>
                <a:ea typeface="Segoe Script" charset="0"/>
                <a:cs typeface="Arial" panose="020B0604020202020204" pitchFamily="34" charset="0"/>
              </a:rPr>
              <a:t>https://</a:t>
            </a:r>
            <a:r>
              <a:rPr lang="en-US" sz="1400" dirty="0" err="1">
                <a:solidFill>
                  <a:srgbClr val="0069B3"/>
                </a:solidFill>
                <a:latin typeface="Arial" panose="020B0604020202020204" pitchFamily="34" charset="0"/>
                <a:ea typeface="Segoe Script" charset="0"/>
                <a:cs typeface="Arial" panose="020B0604020202020204" pitchFamily="34" charset="0"/>
              </a:rPr>
              <a:t>forms.office.com</a:t>
            </a:r>
            <a:r>
              <a:rPr lang="en-US" sz="1400" dirty="0">
                <a:solidFill>
                  <a:srgbClr val="0069B3"/>
                </a:solidFill>
                <a:latin typeface="Arial" panose="020B0604020202020204" pitchFamily="34" charset="0"/>
                <a:ea typeface="Segoe Script" charset="0"/>
                <a:cs typeface="Arial" panose="020B0604020202020204" pitchFamily="34" charset="0"/>
              </a:rPr>
              <a:t>/e/3TaQUd5C7L </a:t>
            </a:r>
            <a:endParaRPr lang="en-US" dirty="0"/>
          </a:p>
        </p:txBody>
      </p:sp>
      <p:sp>
        <p:nvSpPr>
          <p:cNvPr id="4" name="Slide Number Placeholder 3">
            <a:extLst>
              <a:ext uri="{FF2B5EF4-FFF2-40B4-BE49-F238E27FC236}">
                <a16:creationId xmlns:a16="http://schemas.microsoft.com/office/drawing/2014/main" id="{E8FB59FC-9EFA-B829-9BE1-6F6064F263BC}"/>
              </a:ext>
            </a:extLst>
          </p:cNvPr>
          <p:cNvSpPr>
            <a:spLocks noGrp="1"/>
          </p:cNvSpPr>
          <p:nvPr>
            <p:ph type="sldNum" sz="quarter" idx="5"/>
          </p:nvPr>
        </p:nvSpPr>
        <p:spPr/>
        <p:txBody>
          <a:bodyPr/>
          <a:lstStyle/>
          <a:p>
            <a:fld id="{92F6D107-4828-FC4A-A07D-6580C02B5884}" type="slidenum">
              <a:rPr lang="en-US" smtClean="0"/>
              <a:t>27</a:t>
            </a:fld>
            <a:endParaRPr lang="en-US"/>
          </a:p>
        </p:txBody>
      </p:sp>
    </p:spTree>
    <p:extLst>
      <p:ext uri="{BB962C8B-B14F-4D97-AF65-F5344CB8AC3E}">
        <p14:creationId xmlns:p14="http://schemas.microsoft.com/office/powerpoint/2010/main" val="1935850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7A0BC-CF6F-274B-ACBD-39A9B788F63D}" type="slidenum">
              <a:rPr lang="en-US" smtClean="0"/>
              <a:t>28</a:t>
            </a:fld>
            <a:endParaRPr lang="en-US" dirty="0"/>
          </a:p>
        </p:txBody>
      </p:sp>
    </p:spTree>
    <p:extLst>
      <p:ext uri="{BB962C8B-B14F-4D97-AF65-F5344CB8AC3E}">
        <p14:creationId xmlns:p14="http://schemas.microsoft.com/office/powerpoint/2010/main" val="410800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4902-0DF8-7F7A-7FEB-12A826305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87BFB-549B-DCBC-1445-5363E1F97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B2F27-4F9C-B8F1-5606-F93688D82F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Arial" panose="020B0604020202020204" pitchFamily="34" charset="0"/>
                <a:ea typeface="+mn-ea"/>
                <a:cs typeface="Arial" panose="020B0604020202020204" pitchFamily="34" charset="0"/>
              </a:rPr>
              <a:t>Welcome to this third induction module in Safeguarding at The Hope Hub. </a:t>
            </a:r>
          </a:p>
          <a:p>
            <a:endParaRPr lang="en-US" sz="14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Safeguarding is everyone’s responsibility at The Hope Hub </a:t>
            </a:r>
            <a:r>
              <a:rPr lang="en-US" sz="1100" dirty="0">
                <a:latin typeface="Arial" panose="020B0604020202020204" pitchFamily="34" charset="0"/>
                <a:cs typeface="Arial" panose="020B0604020202020204" pitchFamily="34" charset="0"/>
              </a:rPr>
              <a:t>and consequently everyone needs a level of understanding about what this means in practice.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Volunteers, Staff, Designated Leads for Safeguarding and Trustees all undertake training in safeguarding that reflect their roles and responsibilities with vulnerable adults and the team at The Hope Hub.</a:t>
            </a:r>
          </a:p>
          <a:p>
            <a:endParaRPr lang="en-US"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Volunteers:</a:t>
            </a:r>
            <a:r>
              <a:rPr lang="en-GB" sz="1100" dirty="0">
                <a:latin typeface="Arial" panose="020B0604020202020204" pitchFamily="34" charset="0"/>
                <a:cs typeface="Arial" panose="020B0604020202020204" pitchFamily="34" charset="0"/>
              </a:rPr>
              <a:t> Please focus on the slides – any information on the notes page is primarily aimed at staff and not included in your quiz.</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Staff: </a:t>
            </a:r>
            <a:r>
              <a:rPr lang="en-GB" sz="1100" dirty="0">
                <a:latin typeface="Arial" panose="020B0604020202020204" pitchFamily="34" charset="0"/>
                <a:cs typeface="Arial" panose="020B0604020202020204" pitchFamily="34" charset="0"/>
              </a:rPr>
              <a:t>Please scan the notes pages for any gaps in your knowledge. You will be expected to score 15/15 to achieve the THH Certificate Introduction to Safeguarding Vulnerable Adults and questions will be more challenging than those designed for the Volunteers.</a:t>
            </a:r>
          </a:p>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5515C01-6A5D-4FB4-60EA-32AA375CB062}"/>
              </a:ext>
            </a:extLst>
          </p:cNvPr>
          <p:cNvSpPr>
            <a:spLocks noGrp="1"/>
          </p:cNvSpPr>
          <p:nvPr>
            <p:ph type="sldNum" sz="quarter" idx="5"/>
          </p:nvPr>
        </p:nvSpPr>
        <p:spPr/>
        <p:txBody>
          <a:bodyPr/>
          <a:lstStyle/>
          <a:p>
            <a:fld id="{C6C7A0BC-CF6F-274B-ACBD-39A9B788F63D}" type="slidenum">
              <a:rPr lang="en-US" smtClean="0"/>
              <a:t>3</a:t>
            </a:fld>
            <a:endParaRPr lang="en-US" dirty="0"/>
          </a:p>
        </p:txBody>
      </p:sp>
    </p:spTree>
    <p:extLst>
      <p:ext uri="{BB962C8B-B14F-4D97-AF65-F5344CB8AC3E}">
        <p14:creationId xmlns:p14="http://schemas.microsoft.com/office/powerpoint/2010/main" val="224951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When a person tells someone directly about their experience of abuse, or comes to them for help, this is called making a disclosure. The initial response to a disclosure of abuse can have a lasting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0" dirty="0">
                <a:solidFill>
                  <a:schemeClr val="bg1"/>
                </a:solidFill>
                <a:latin typeface="Arial" panose="020B0604020202020204" pitchFamily="34" charset="0"/>
                <a:cs typeface="Times New Roman" panose="02020603050405020304" pitchFamily="18" charset="0"/>
              </a:rPr>
              <a:t>This guide will equip you with what steps you need to follow and who, at The Hope Hub, are the appropriate people (Safeguarding Lead/Officers) to help you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Arial" panose="020B0604020202020204" pitchFamily="34" charset="0"/>
              <a:ea typeface="Arial"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6C7A0BC-CF6F-274B-ACBD-39A9B788F63D}" type="slidenum">
              <a:rPr lang="en-US" smtClean="0"/>
              <a:t>4</a:t>
            </a:fld>
            <a:endParaRPr lang="en-US" dirty="0"/>
          </a:p>
        </p:txBody>
      </p:sp>
    </p:spTree>
    <p:extLst>
      <p:ext uri="{BB962C8B-B14F-4D97-AF65-F5344CB8AC3E}">
        <p14:creationId xmlns:p14="http://schemas.microsoft.com/office/powerpoint/2010/main" val="170986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sz="1000" dirty="0">
              <a:latin typeface="Arial" panose="020B0604020202020204" pitchFamily="34" charset="0"/>
              <a:cs typeface="Arial" panose="020B0604020202020204" pitchFamily="34" charset="0"/>
            </a:endParaRPr>
          </a:p>
          <a:p>
            <a:pPr lvl="0" rtl="0"/>
            <a:r>
              <a:rPr lang="en-US" sz="1000" dirty="0">
                <a:latin typeface="Arial" panose="020B0604020202020204" pitchFamily="34" charset="0"/>
                <a:cs typeface="Arial" panose="020B0604020202020204" pitchFamily="34" charset="0"/>
              </a:rPr>
              <a:t>The first step to responding well to concerns is to </a:t>
            </a:r>
            <a:r>
              <a:rPr lang="en-US" sz="1000" dirty="0" err="1">
                <a:latin typeface="Arial" panose="020B0604020202020204" pitchFamily="34" charset="0"/>
                <a:cs typeface="Arial" panose="020B0604020202020204" pitchFamily="34" charset="0"/>
              </a:rPr>
              <a:t>recognise</a:t>
            </a:r>
            <a:r>
              <a:rPr lang="en-US" sz="1000" dirty="0">
                <a:latin typeface="Arial" panose="020B0604020202020204" pitchFamily="34" charset="0"/>
                <a:cs typeface="Arial" panose="020B0604020202020204" pitchFamily="34" charset="0"/>
              </a:rPr>
              <a:t> that a person may be at risk of harm or abuse.</a:t>
            </a:r>
          </a:p>
          <a:p>
            <a:pPr lvl="0" rtl="0"/>
            <a:r>
              <a:rPr lang="en-US" sz="1000" dirty="0">
                <a:latin typeface="Arial" panose="020B0604020202020204" pitchFamily="34" charset="0"/>
                <a:cs typeface="Arial" panose="020B0604020202020204" pitchFamily="34" charset="0"/>
              </a:rPr>
              <a:t> </a:t>
            </a:r>
          </a:p>
          <a:p>
            <a:pPr lvl="0" rtl="0"/>
            <a:r>
              <a:rPr lang="en-US" sz="1000" dirty="0">
                <a:latin typeface="Arial" panose="020B0604020202020204" pitchFamily="34" charset="0"/>
                <a:cs typeface="Arial" panose="020B0604020202020204" pitchFamily="34" charset="0"/>
              </a:rPr>
              <a:t>Please </a:t>
            </a:r>
            <a:r>
              <a:rPr lang="en-US" sz="1000" dirty="0" err="1">
                <a:latin typeface="Arial" panose="020B0604020202020204" pitchFamily="34" charset="0"/>
                <a:cs typeface="Arial" panose="020B0604020202020204" pitchFamily="34" charset="0"/>
              </a:rPr>
              <a:t>familiarise</a:t>
            </a:r>
            <a:r>
              <a:rPr lang="en-US" sz="1000" dirty="0">
                <a:latin typeface="Arial" panose="020B0604020202020204" pitchFamily="34" charset="0"/>
                <a:cs typeface="Arial" panose="020B0604020202020204" pitchFamily="34" charset="0"/>
              </a:rPr>
              <a:t> yourself </a:t>
            </a:r>
            <a:r>
              <a:rPr lang="en-US" sz="1000" b="1" dirty="0">
                <a:latin typeface="Arial" panose="020B0604020202020204" pitchFamily="34" charset="0"/>
                <a:cs typeface="Arial" panose="020B0604020202020204" pitchFamily="34" charset="0"/>
              </a:rPr>
              <a:t>with </a:t>
            </a:r>
            <a:r>
              <a:rPr lang="en-US" sz="1000" b="1" i="0" u="none" baseline="0" dirty="0">
                <a:latin typeface="Arial" charset="0"/>
                <a:ea typeface="Arial" charset="0"/>
                <a:cs typeface="Arial" charset="0"/>
              </a:rPr>
              <a:t>The Hope Hub presentation for Staff and Volunteers: Safeguarding Vulnerable Adults</a:t>
            </a:r>
            <a:r>
              <a:rPr lang="en-US" sz="1000" b="1" dirty="0">
                <a:solidFill>
                  <a:srgbClr val="0069B3"/>
                </a:solidFill>
                <a:latin typeface="Arial" charset="0"/>
                <a:ea typeface="Arial" charset="0"/>
                <a:cs typeface="Arial" charset="0"/>
              </a:rPr>
              <a:t> </a:t>
            </a:r>
            <a:r>
              <a:rPr lang="en-US" sz="1000" dirty="0">
                <a:latin typeface="Arial" charset="0"/>
                <a:ea typeface="Arial" charset="0"/>
                <a:cs typeface="Arial" charset="0"/>
              </a:rPr>
              <a:t>which includes guidance on </a:t>
            </a:r>
            <a:r>
              <a:rPr lang="en-US" sz="1000" b="1" dirty="0" err="1">
                <a:solidFill>
                  <a:srgbClr val="0069B3"/>
                </a:solidFill>
                <a:latin typeface="Arial" panose="020B0604020202020204" pitchFamily="34" charset="0"/>
                <a:ea typeface="Arial" charset="0"/>
                <a:cs typeface="Arial" panose="020B0604020202020204" pitchFamily="34" charset="0"/>
              </a:rPr>
              <a:t>r</a:t>
            </a:r>
            <a:r>
              <a:rPr lang="en-US" sz="1000" b="1" dirty="0" err="1">
                <a:solidFill>
                  <a:srgbClr val="0069B3"/>
                </a:solidFill>
                <a:latin typeface="Arial" panose="020B0604020202020204" pitchFamily="34" charset="0"/>
                <a:cs typeface="Arial" panose="020B0604020202020204" pitchFamily="34" charset="0"/>
              </a:rPr>
              <a:t>ecognising</a:t>
            </a:r>
            <a:r>
              <a:rPr lang="en-US" sz="1000" dirty="0">
                <a:latin typeface="Arial" panose="020B0604020202020204" pitchFamily="34" charset="0"/>
                <a:cs typeface="Arial" panose="020B0604020202020204" pitchFamily="34" charset="0"/>
              </a:rPr>
              <a:t> potential signs of abuse and neglect. This can be found on the Volunteers Webpages at The Hope Hub. </a:t>
            </a:r>
          </a:p>
          <a:p>
            <a:endParaRPr lang="en-GB" dirty="0"/>
          </a:p>
        </p:txBody>
      </p:sp>
      <p:sp>
        <p:nvSpPr>
          <p:cNvPr id="4" name="Slide Number Placeholder 3"/>
          <p:cNvSpPr>
            <a:spLocks noGrp="1"/>
          </p:cNvSpPr>
          <p:nvPr>
            <p:ph type="sldNum" sz="quarter" idx="5"/>
          </p:nvPr>
        </p:nvSpPr>
        <p:spPr/>
        <p:txBody>
          <a:bodyPr/>
          <a:lstStyle/>
          <a:p>
            <a:fld id="{C6C7A0BC-CF6F-274B-ACBD-39A9B788F63D}" type="slidenum">
              <a:rPr lang="en-US" smtClean="0"/>
              <a:t>5</a:t>
            </a:fld>
            <a:endParaRPr lang="en-US" dirty="0"/>
          </a:p>
        </p:txBody>
      </p:sp>
    </p:spTree>
    <p:extLst>
      <p:ext uri="{BB962C8B-B14F-4D97-AF65-F5344CB8AC3E}">
        <p14:creationId xmlns:p14="http://schemas.microsoft.com/office/powerpoint/2010/main" val="314763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This presentation is about </a:t>
            </a:r>
            <a:r>
              <a:rPr lang="en-US" sz="1000" b="1" dirty="0">
                <a:solidFill>
                  <a:srgbClr val="0069B3"/>
                </a:solidFill>
                <a:latin typeface="Arial" panose="020B0604020202020204" pitchFamily="34" charset="0"/>
                <a:cs typeface="Arial" panose="020B0604020202020204" pitchFamily="34" charset="0"/>
              </a:rPr>
              <a:t>responding</a:t>
            </a:r>
            <a:r>
              <a:rPr lang="en-US" sz="1000" dirty="0">
                <a:latin typeface="Arial" panose="020B0604020202020204" pitchFamily="34" charset="0"/>
                <a:cs typeface="Arial" panose="020B0604020202020204" pitchFamily="34" charset="0"/>
              </a:rPr>
              <a:t> well to a safeguarding incident or concern and how you </a:t>
            </a:r>
            <a:r>
              <a:rPr lang="en-US" sz="1000" b="1" dirty="0">
                <a:solidFill>
                  <a:srgbClr val="0069B3"/>
                </a:solidFill>
                <a:latin typeface="Arial" panose="020B0604020202020204" pitchFamily="34" charset="0"/>
                <a:cs typeface="Arial" panose="020B0604020202020204" pitchFamily="34" charset="0"/>
              </a:rPr>
              <a:t>record</a:t>
            </a:r>
            <a:r>
              <a:rPr lang="en-US" sz="1000" dirty="0">
                <a:latin typeface="Arial" panose="020B0604020202020204" pitchFamily="34" charset="0"/>
                <a:cs typeface="Arial" panose="020B0604020202020204" pitchFamily="34" charset="0"/>
              </a:rPr>
              <a:t> and </a:t>
            </a:r>
            <a:r>
              <a:rPr lang="en-US" sz="1000" b="1" dirty="0">
                <a:solidFill>
                  <a:srgbClr val="0069B3"/>
                </a:solidFill>
                <a:latin typeface="Arial" panose="020B0604020202020204" pitchFamily="34" charset="0"/>
                <a:cs typeface="Arial" panose="020B0604020202020204" pitchFamily="34" charset="0"/>
              </a:rPr>
              <a:t>report </a:t>
            </a:r>
            <a:r>
              <a:rPr lang="en-US" sz="1000" dirty="0">
                <a:latin typeface="Arial" panose="020B0604020202020204" pitchFamily="34" charset="0"/>
                <a:cs typeface="Arial" panose="020B0604020202020204" pitchFamily="34" charset="0"/>
              </a:rPr>
              <a:t>safeguarding incidents, concerns, allegations or disclosures.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Hope Hub CEO, Senior Managers and Trustees routinely </a:t>
            </a:r>
            <a:r>
              <a:rPr lang="en-US" sz="1000" b="1" dirty="0">
                <a:solidFill>
                  <a:srgbClr val="0069B3"/>
                </a:solidFill>
                <a:latin typeface="Arial" panose="020B0604020202020204" pitchFamily="34" charset="0"/>
                <a:cs typeface="Arial" panose="020B0604020202020204" pitchFamily="34" charset="0"/>
              </a:rPr>
              <a:t>review </a:t>
            </a:r>
            <a:r>
              <a:rPr lang="en-US" sz="1000" dirty="0">
                <a:latin typeface="Arial" panose="020B0604020202020204" pitchFamily="34" charset="0"/>
                <a:cs typeface="Arial" panose="020B0604020202020204" pitchFamily="34" charset="0"/>
              </a:rPr>
              <a:t>and </a:t>
            </a:r>
            <a:r>
              <a:rPr lang="en-US" sz="1000" b="1" dirty="0">
                <a:solidFill>
                  <a:srgbClr val="0069B3"/>
                </a:solidFill>
                <a:latin typeface="Arial" panose="020B0604020202020204" pitchFamily="34" charset="0"/>
                <a:cs typeface="Arial" panose="020B0604020202020204" pitchFamily="34" charset="0"/>
              </a:rPr>
              <a:t>reflect</a:t>
            </a:r>
            <a:r>
              <a:rPr lang="en-US" sz="1000" dirty="0">
                <a:latin typeface="Arial" panose="020B0604020202020204" pitchFamily="34" charset="0"/>
                <a:cs typeface="Arial" panose="020B0604020202020204" pitchFamily="34" charset="0"/>
              </a:rPr>
              <a:t> upon how safeguarding concerns are handled as this </a:t>
            </a:r>
            <a:r>
              <a:rPr lang="en-US" sz="1000" b="1" dirty="0">
                <a:solidFill>
                  <a:srgbClr val="0069B3"/>
                </a:solidFill>
                <a:latin typeface="Arial" panose="020B0604020202020204" pitchFamily="34" charset="0"/>
                <a:cs typeface="Arial" panose="020B0604020202020204" pitchFamily="34" charset="0"/>
              </a:rPr>
              <a:t>informs improvements in policies and practice </a:t>
            </a:r>
            <a:r>
              <a:rPr lang="en-US" sz="1000" dirty="0">
                <a:latin typeface="Arial" panose="020B0604020202020204" pitchFamily="34" charset="0"/>
                <a:cs typeface="Arial" panose="020B0604020202020204" pitchFamily="34" charset="0"/>
              </a:rPr>
              <a:t>at THH.</a:t>
            </a:r>
          </a:p>
          <a:p>
            <a:endParaRPr lang="en-GB" dirty="0"/>
          </a:p>
        </p:txBody>
      </p:sp>
      <p:sp>
        <p:nvSpPr>
          <p:cNvPr id="4" name="Slide Number Placeholder 3"/>
          <p:cNvSpPr>
            <a:spLocks noGrp="1"/>
          </p:cNvSpPr>
          <p:nvPr>
            <p:ph type="sldNum" sz="quarter" idx="5"/>
          </p:nvPr>
        </p:nvSpPr>
        <p:spPr/>
        <p:txBody>
          <a:bodyPr/>
          <a:lstStyle/>
          <a:p>
            <a:fld id="{C6C7A0BC-CF6F-274B-ACBD-39A9B788F63D}" type="slidenum">
              <a:rPr lang="en-US" smtClean="0"/>
              <a:t>6</a:t>
            </a:fld>
            <a:endParaRPr lang="en-US" dirty="0"/>
          </a:p>
        </p:txBody>
      </p:sp>
    </p:spTree>
    <p:extLst>
      <p:ext uri="{BB962C8B-B14F-4D97-AF65-F5344CB8AC3E}">
        <p14:creationId xmlns:p14="http://schemas.microsoft.com/office/powerpoint/2010/main" val="293895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DD16-6080-C4E9-6110-C1DD82068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5D16B-D519-9B99-5908-CD7A989E5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39C4A-9AF3-16DD-D2A9-AF281BE6FD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r>
              <a:rPr lang="en-GB" sz="1000" b="1" kern="1200" dirty="0">
                <a:solidFill>
                  <a:schemeClr val="tx1"/>
                </a:solidFill>
                <a:effectLst/>
                <a:latin typeface="Arial" panose="020B0604020202020204" pitchFamily="34" charset="0"/>
                <a:cs typeface="Arial" panose="020B0604020202020204" pitchFamily="34" charset="0"/>
              </a:rPr>
              <a:t>Serious Incidents</a:t>
            </a:r>
            <a:endParaRPr lang="en-GB" sz="1000" kern="1200" dirty="0">
              <a:solidFill>
                <a:schemeClr val="tx1"/>
              </a:solidFill>
              <a:effectLst/>
              <a:latin typeface="Arial" panose="020B0604020202020204" pitchFamily="34" charset="0"/>
              <a:cs typeface="Arial" panose="020B0604020202020204" pitchFamily="34" charset="0"/>
            </a:endParaRPr>
          </a:p>
          <a:p>
            <a:r>
              <a:rPr lang="en-GB" sz="1000" kern="1200" dirty="0">
                <a:solidFill>
                  <a:schemeClr val="tx1"/>
                </a:solidFill>
                <a:effectLst/>
                <a:latin typeface="Arial" panose="020B0604020202020204" pitchFamily="34" charset="0"/>
                <a:cs typeface="Arial" panose="020B0604020202020204" pitchFamily="34" charset="0"/>
              </a:rPr>
              <a:t>A serious or untoward incident (SUI) is an unexpected event leading to or potentially leading to a level of harm to Service Users, volunteers and/or staff, and/or detriment to The Hope Hub (THH). </a:t>
            </a:r>
          </a:p>
          <a:p>
            <a:r>
              <a:rPr lang="en-GB" sz="1000" kern="1200" dirty="0">
                <a:solidFill>
                  <a:schemeClr val="tx1"/>
                </a:solidFill>
                <a:effectLst/>
                <a:latin typeface="Arial" panose="020B0604020202020204" pitchFamily="34" charset="0"/>
                <a:cs typeface="Arial" panose="020B0604020202020204" pitchFamily="34" charset="0"/>
              </a:rPr>
              <a:t>The Hope Hub Serious and untoward incident policy (40) provides more detail on what might be considered as an SUI.</a:t>
            </a:r>
          </a:p>
          <a:p>
            <a:r>
              <a:rPr lang="en-GB" sz="1000" kern="1200" dirty="0">
                <a:solidFill>
                  <a:schemeClr val="tx1"/>
                </a:solidFill>
                <a:effectLst/>
                <a:latin typeface="Arial" panose="020B0604020202020204" pitchFamily="34" charset="0"/>
                <a:cs typeface="Arial" panose="020B0604020202020204" pitchFamily="34" charset="0"/>
              </a:rPr>
              <a:t>THH recognises that as a service working with vulnerable people with complex needs and backgrounds, SUIs will occur. What matters is that we identify risks and try to prevent them and learn from them when they do happen. This is not a time for blame, but for learning how to improve.</a:t>
            </a:r>
          </a:p>
          <a:p>
            <a:endParaRPr lang="en-GB" sz="1000" kern="1200" dirty="0">
              <a:solidFill>
                <a:schemeClr val="tx1"/>
              </a:solidFill>
              <a:effectLst/>
              <a:latin typeface="Arial" panose="020B0604020202020204" pitchFamily="34" charset="0"/>
              <a:cs typeface="Arial" panose="020B0604020202020204" pitchFamily="34" charset="0"/>
            </a:endParaRPr>
          </a:p>
          <a:p>
            <a:r>
              <a:rPr lang="en-GB" sz="1000" kern="1200" dirty="0">
                <a:solidFill>
                  <a:schemeClr val="tx1"/>
                </a:solidFill>
                <a:effectLst/>
                <a:latin typeface="Arial" panose="020B0604020202020204" pitchFamily="34" charset="0"/>
                <a:cs typeface="Arial" panose="020B0604020202020204" pitchFamily="34" charset="0"/>
              </a:rPr>
              <a:t>Should you witness an SUI, you must:</a:t>
            </a:r>
          </a:p>
          <a:p>
            <a:r>
              <a:rPr lang="en-GB" sz="1000" kern="1200" dirty="0">
                <a:solidFill>
                  <a:schemeClr val="tx1"/>
                </a:solidFill>
                <a:effectLst/>
                <a:latin typeface="Arial" panose="020B0604020202020204" pitchFamily="34" charset="0"/>
                <a:cs typeface="Arial" panose="020B0604020202020204" pitchFamily="34" charset="0"/>
              </a:rPr>
              <a:t>• Prioritise your own personal safety.</a:t>
            </a:r>
          </a:p>
          <a:p>
            <a:r>
              <a:rPr lang="en-GB" sz="1000" kern="1200" dirty="0">
                <a:solidFill>
                  <a:schemeClr val="tx1"/>
                </a:solidFill>
                <a:effectLst/>
                <a:latin typeface="Arial" panose="020B0604020202020204" pitchFamily="34" charset="0"/>
                <a:cs typeface="Arial" panose="020B0604020202020204" pitchFamily="34" charset="0"/>
              </a:rPr>
              <a:t>• Where possible, take steps to ensure the immediate safety of those directly affected by the SUI. Shout out the watchword to bring support from the rest of the team.</a:t>
            </a:r>
          </a:p>
          <a:p>
            <a:r>
              <a:rPr lang="en-GB" sz="1000" kern="1200" dirty="0">
                <a:solidFill>
                  <a:schemeClr val="tx1"/>
                </a:solidFill>
                <a:effectLst/>
                <a:latin typeface="Arial" panose="020B0604020202020204" pitchFamily="34" charset="0"/>
                <a:cs typeface="Arial" panose="020B0604020202020204" pitchFamily="34" charset="0"/>
              </a:rPr>
              <a:t>• Inform the appropriate member of staff/line manager within 1 hour.</a:t>
            </a:r>
          </a:p>
          <a:p>
            <a:endParaRPr lang="en-GB" sz="1000" kern="1200" dirty="0">
              <a:solidFill>
                <a:schemeClr val="tx1"/>
              </a:solidFill>
              <a:effectLst/>
              <a:latin typeface="Arial" panose="020B0604020202020204" pitchFamily="34" charset="0"/>
              <a:cs typeface="Arial" panose="020B0604020202020204" pitchFamily="34" charset="0"/>
            </a:endParaRPr>
          </a:p>
          <a:p>
            <a:r>
              <a:rPr lang="en-GB" sz="1000" kern="1200" dirty="0">
                <a:solidFill>
                  <a:schemeClr val="tx1"/>
                </a:solidFill>
                <a:effectLst/>
                <a:latin typeface="Arial" panose="020B0604020202020204" pitchFamily="34" charset="0"/>
                <a:cs typeface="Arial" panose="020B0604020202020204" pitchFamily="34" charset="0"/>
              </a:rPr>
              <a:t>The Responsible Officer will:</a:t>
            </a:r>
          </a:p>
          <a:p>
            <a:r>
              <a:rPr lang="en-GB" sz="1000" kern="1200" dirty="0">
                <a:solidFill>
                  <a:schemeClr val="tx1"/>
                </a:solidFill>
                <a:effectLst/>
                <a:latin typeface="Arial" panose="020B0604020202020204" pitchFamily="34" charset="0"/>
                <a:cs typeface="Arial" panose="020B0604020202020204" pitchFamily="34" charset="0"/>
              </a:rPr>
              <a:t>• Ensure the appropriate support is provided to THH staff, volunteers and Service Users.</a:t>
            </a:r>
          </a:p>
          <a:p>
            <a:r>
              <a:rPr lang="en-GB" sz="1000" kern="1200" dirty="0">
                <a:solidFill>
                  <a:schemeClr val="tx1"/>
                </a:solidFill>
                <a:effectLst/>
                <a:latin typeface="Arial" panose="020B0604020202020204" pitchFamily="34" charset="0"/>
                <a:cs typeface="Arial" panose="020B0604020202020204" pitchFamily="34" charset="0"/>
              </a:rPr>
              <a:t>• Preserve the scene of the incident, if necessary (</a:t>
            </a:r>
            <a:r>
              <a:rPr lang="en-GB" sz="1000" kern="1200" dirty="0" err="1">
                <a:solidFill>
                  <a:schemeClr val="tx1"/>
                </a:solidFill>
                <a:effectLst/>
                <a:latin typeface="Arial" panose="020B0604020202020204" pitchFamily="34" charset="0"/>
                <a:cs typeface="Arial" panose="020B0604020202020204" pitchFamily="34" charset="0"/>
              </a:rPr>
              <a:t>ie</a:t>
            </a:r>
            <a:r>
              <a:rPr lang="en-GB" sz="1000" kern="1200" dirty="0">
                <a:solidFill>
                  <a:schemeClr val="tx1"/>
                </a:solidFill>
                <a:effectLst/>
                <a:latin typeface="Arial" panose="020B0604020202020204" pitchFamily="34" charset="0"/>
                <a:cs typeface="Arial" panose="020B0604020202020204" pitchFamily="34" charset="0"/>
              </a:rPr>
              <a:t> for police investigation).</a:t>
            </a:r>
          </a:p>
          <a:p>
            <a:r>
              <a:rPr lang="en-GB" sz="1000" kern="1200" dirty="0">
                <a:solidFill>
                  <a:schemeClr val="tx1"/>
                </a:solidFill>
                <a:effectLst/>
                <a:latin typeface="Arial" panose="020B0604020202020204" pitchFamily="34" charset="0"/>
                <a:cs typeface="Arial" panose="020B0604020202020204" pitchFamily="34" charset="0"/>
              </a:rPr>
              <a:t>• Request completion of form SUI1 from witnesses </a:t>
            </a:r>
          </a:p>
          <a:p>
            <a:r>
              <a:rPr lang="en-GB" sz="1000" kern="1200" dirty="0">
                <a:solidFill>
                  <a:schemeClr val="tx1"/>
                </a:solidFill>
                <a:effectLst/>
                <a:latin typeface="Arial" panose="020B0604020202020204" pitchFamily="34" charset="0"/>
                <a:cs typeface="Arial" panose="020B0604020202020204" pitchFamily="34" charset="0"/>
              </a:rPr>
              <a:t>• Report to THH CEO</a:t>
            </a:r>
          </a:p>
          <a:p>
            <a:endParaRPr lang="en-GB"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FD8D0E26-5560-676D-A7A7-AB2FBD51F851}"/>
              </a:ext>
            </a:extLst>
          </p:cNvPr>
          <p:cNvSpPr>
            <a:spLocks noGrp="1"/>
          </p:cNvSpPr>
          <p:nvPr>
            <p:ph type="sldNum" sz="quarter" idx="5"/>
          </p:nvPr>
        </p:nvSpPr>
        <p:spPr/>
        <p:txBody>
          <a:bodyPr/>
          <a:lstStyle/>
          <a:p>
            <a:fld id="{C6C7A0BC-CF6F-274B-ACBD-39A9B788F63D}" type="slidenum">
              <a:rPr lang="en-US" smtClean="0"/>
              <a:t>7</a:t>
            </a:fld>
            <a:endParaRPr lang="en-US" dirty="0"/>
          </a:p>
        </p:txBody>
      </p:sp>
    </p:spTree>
    <p:extLst>
      <p:ext uri="{BB962C8B-B14F-4D97-AF65-F5344CB8AC3E}">
        <p14:creationId xmlns:p14="http://schemas.microsoft.com/office/powerpoint/2010/main" val="289728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When a person tells someone directly about their experience of abuse, or comes to them for help, this is called making a disclosure.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kern="0" dirty="0">
              <a:effectLst/>
              <a:latin typeface="Arial" panose="020B0604020202020204" pitchFamily="34" charset="0"/>
              <a:ea typeface="Times New Roman" panose="02020603050405020304" pitchFamily="18" charset="0"/>
              <a:cs typeface="Arial" panose="020B0604020202020204" pitchFamily="34" charset="0"/>
            </a:endParaRPr>
          </a:p>
          <a:p>
            <a:r>
              <a:rPr lang="en-GB" sz="1000" b="1" kern="0" dirty="0">
                <a:effectLst/>
                <a:latin typeface="Arial" panose="020B0604020202020204" pitchFamily="34" charset="0"/>
                <a:ea typeface="Times New Roman" panose="02020603050405020304" pitchFamily="18" charset="0"/>
                <a:cs typeface="Arial" panose="020B0604020202020204" pitchFamily="34" charset="0"/>
              </a:rPr>
              <a:t>When someone tells us about the harm or abuse they have experienced we might worry that we don’t know what to do, or that we might make things worse. </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kern="0" dirty="0">
                <a:effectLst/>
                <a:latin typeface="Arial" panose="020B0604020202020204" pitchFamily="34" charset="0"/>
                <a:ea typeface="Times New Roman" panose="02020603050405020304" pitchFamily="18" charset="0"/>
                <a:cs typeface="Arial" panose="020B0604020202020204" pitchFamily="34" charset="0"/>
              </a:rPr>
              <a:t>Depending on your role, your responsibility for reporting concerns may vary, but whatever your role, this presentation will help you know what it is and is not appropriate to do at the time, and what you will need to share with one of THH safeguarding officers.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6C7A0BC-CF6F-274B-ACBD-39A9B788F63D}" type="slidenum">
              <a:rPr lang="en-US" smtClean="0"/>
              <a:t>8</a:t>
            </a:fld>
            <a:endParaRPr lang="en-US" dirty="0"/>
          </a:p>
        </p:txBody>
      </p:sp>
    </p:spTree>
    <p:extLst>
      <p:ext uri="{BB962C8B-B14F-4D97-AF65-F5344CB8AC3E}">
        <p14:creationId xmlns:p14="http://schemas.microsoft.com/office/powerpoint/2010/main" val="385918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86201"/>
          </a:xfrm>
        </p:spPr>
        <p:txBody>
          <a:bodyPr/>
          <a:lstStyle/>
          <a:p>
            <a:endParaRPr lang="en-GB" sz="1000" kern="0" dirty="0">
              <a:latin typeface="Arial" panose="020B0604020202020204" pitchFamily="34" charset="0"/>
              <a:ea typeface="Times New Roman" panose="02020603050405020304" pitchFamily="18" charset="0"/>
              <a:cs typeface="Times New Roman" panose="02020603050405020304" pitchFamily="18" charset="0"/>
            </a:endParaRPr>
          </a:p>
          <a:p>
            <a:r>
              <a:rPr lang="en-GB" sz="1000" kern="0" dirty="0">
                <a:latin typeface="Arial" panose="020B0604020202020204" pitchFamily="34" charset="0"/>
                <a:ea typeface="Times New Roman" panose="02020603050405020304" pitchFamily="18" charset="0"/>
                <a:cs typeface="Times New Roman" panose="02020603050405020304" pitchFamily="18" charset="0"/>
              </a:rPr>
              <a:t>Some of The Hope Hub Service Users can be very vocal in sharing their life stories with relative strangers in the Crisis Area, around the meal table at the EAS or during other THH activities.</a:t>
            </a:r>
          </a:p>
          <a:p>
            <a:endParaRPr lang="en-GB" sz="1000" kern="0" dirty="0">
              <a:latin typeface="Arial" panose="020B0604020202020204" pitchFamily="34" charset="0"/>
              <a:ea typeface="Times New Roman" panose="02020603050405020304" pitchFamily="18" charset="0"/>
              <a:cs typeface="Times New Roman" panose="02020603050405020304" pitchFamily="18" charset="0"/>
            </a:endParaRPr>
          </a:p>
          <a:p>
            <a:r>
              <a:rPr lang="en-GB" sz="1000" kern="0" dirty="0">
                <a:latin typeface="Arial" panose="020B0604020202020204" pitchFamily="34" charset="0"/>
                <a:cs typeface="Times New Roman" panose="02020603050405020304" pitchFamily="18" charset="0"/>
              </a:rPr>
              <a:t>Generally, our Head of Service Delivery (Camilla), the Day Service Manager (Clare), and Tristan over at the EAS know the Service Users’ background, the partner support services they engage with and longer-term goals for their empowerment. As a volunteer or member of staff you are unlikely to hold every piece of the jigsaw, but you may hold a very significant piece of the puzzle. Your role is to respond well and share/report the piece of the jigsaw that is disclosed to you with a suitable person and initially this means one of The Hope Hub Safeguarding Team. </a:t>
            </a:r>
          </a:p>
          <a:p>
            <a:endParaRPr lang="en-US" sz="1000" dirty="0">
              <a:latin typeface="Arial" charset="0"/>
              <a:ea typeface="Arial" charset="0"/>
              <a:cs typeface="Arial" charset="0"/>
            </a:endParaRPr>
          </a:p>
          <a:p>
            <a:r>
              <a:rPr lang="en-US" sz="1000" dirty="0">
                <a:latin typeface="Arial" charset="0"/>
                <a:ea typeface="Arial" charset="0"/>
                <a:cs typeface="Arial" charset="0"/>
              </a:rPr>
              <a:t>Camilla Spicer, Head of Service Delivery  07543 429823 / 01276 581174 </a:t>
            </a:r>
            <a:r>
              <a:rPr lang="en-US" sz="1000" dirty="0" err="1">
                <a:latin typeface="Arial" charset="0"/>
                <a:ea typeface="Arial" charset="0"/>
                <a:cs typeface="Arial" charset="0"/>
              </a:rPr>
              <a:t>camilla.spicer@thehopehub.org.uk</a:t>
            </a:r>
            <a:endParaRPr lang="en-US" sz="1000" dirty="0">
              <a:latin typeface="Arial" charset="0"/>
              <a:ea typeface="Arial" charset="0"/>
              <a:cs typeface="Arial" charset="0"/>
            </a:endParaRPr>
          </a:p>
          <a:p>
            <a:r>
              <a:rPr lang="en-US" sz="1000" dirty="0">
                <a:latin typeface="Arial" charset="0"/>
                <a:ea typeface="Arial" charset="0"/>
                <a:cs typeface="Arial" charset="0"/>
              </a:rPr>
              <a:t>Clare McCord, Day Services Manager 07543 429823 / 01276 743053 </a:t>
            </a:r>
            <a:r>
              <a:rPr lang="en-US" sz="1000" dirty="0" err="1">
                <a:latin typeface="Arial" charset="0"/>
                <a:ea typeface="Arial" charset="0"/>
                <a:cs typeface="Arial" charset="0"/>
              </a:rPr>
              <a:t>clare.mccord@thehopehub.org.uk</a:t>
            </a:r>
            <a:endParaRPr lang="en-US" sz="1000" dirty="0">
              <a:latin typeface="Arial" charset="0"/>
              <a:ea typeface="Arial" charset="0"/>
              <a:cs typeface="Arial" charset="0"/>
            </a:endParaRPr>
          </a:p>
          <a:p>
            <a:r>
              <a:rPr lang="en-US" sz="1000" dirty="0">
                <a:latin typeface="Arial" charset="0"/>
                <a:ea typeface="Arial" charset="0"/>
                <a:cs typeface="Arial" charset="0"/>
              </a:rPr>
              <a:t>Gemma Johnston, Head of Grants/Fundraising and Marketing 07359 532731 / 01276 581174  </a:t>
            </a:r>
            <a:r>
              <a:rPr lang="en-US" sz="1000" dirty="0" err="1">
                <a:latin typeface="Arial" charset="0"/>
                <a:ea typeface="Arial" charset="0"/>
                <a:cs typeface="Arial" charset="0"/>
              </a:rPr>
              <a:t>gemma.Johnston@thehopehub.org.uk</a:t>
            </a:r>
            <a:endParaRPr lang="en-US" sz="1000" dirty="0">
              <a:latin typeface="Arial" charset="0"/>
              <a:ea typeface="Arial" charset="0"/>
              <a:cs typeface="Arial" charset="0"/>
            </a:endParaRPr>
          </a:p>
          <a:p>
            <a:r>
              <a:rPr lang="en-US" sz="1000" dirty="0">
                <a:latin typeface="Arial" charset="0"/>
                <a:ea typeface="Arial" charset="0"/>
                <a:cs typeface="Arial" charset="0"/>
              </a:rPr>
              <a:t>Tristan Barrington-Waite, EAS Manager 07926 427235 / 01276 581174 </a:t>
            </a:r>
          </a:p>
          <a:p>
            <a:pPr marL="0" marR="0" lvl="0" indent="0" algn="l" defTabSz="914400" rtl="0" eaLnBrk="1" fontAlgn="auto" latinLnBrk="0" hangingPunct="1">
              <a:spcAft>
                <a:spcPts val="0"/>
              </a:spcAft>
              <a:buClrTx/>
              <a:buSzTx/>
              <a:buFontTx/>
              <a:buNone/>
              <a:tabLst/>
              <a:defRPr/>
            </a:pPr>
            <a:endParaRPr lang="en-US" sz="1000" dirty="0">
              <a:latin typeface="Arial" charset="0"/>
              <a:ea typeface="Arial" charset="0"/>
              <a:cs typeface="Arial" charset="0"/>
            </a:endParaRPr>
          </a:p>
          <a:p>
            <a:pPr marL="0" marR="0" lvl="0" indent="0" algn="l" defTabSz="914400" rtl="0" eaLnBrk="1" fontAlgn="auto" latinLnBrk="0" hangingPunct="1">
              <a:spcAft>
                <a:spcPts val="0"/>
              </a:spcAft>
              <a:buClrTx/>
              <a:buSzTx/>
              <a:buFontTx/>
              <a:buNone/>
              <a:tabLst/>
              <a:defRPr/>
            </a:pPr>
            <a:r>
              <a:rPr lang="en-US" sz="1000" dirty="0">
                <a:latin typeface="Arial" charset="0"/>
                <a:ea typeface="Arial" charset="0"/>
                <a:cs typeface="Arial" charset="0"/>
              </a:rPr>
              <a:t>Designated Leads for Safeguarding at The Hope Hub Mags Mercer, CEO and David Reed, Trustee </a:t>
            </a:r>
          </a:p>
          <a:p>
            <a:endParaRPr lang="en-US" dirty="0"/>
          </a:p>
        </p:txBody>
      </p:sp>
      <p:sp>
        <p:nvSpPr>
          <p:cNvPr id="4" name="Slide Number Placeholder 3"/>
          <p:cNvSpPr>
            <a:spLocks noGrp="1"/>
          </p:cNvSpPr>
          <p:nvPr>
            <p:ph type="sldNum" sz="quarter" idx="5"/>
          </p:nvPr>
        </p:nvSpPr>
        <p:spPr/>
        <p:txBody>
          <a:bodyPr/>
          <a:lstStyle/>
          <a:p>
            <a:fld id="{C6C7A0BC-CF6F-274B-ACBD-39A9B788F63D}" type="slidenum">
              <a:rPr lang="en-US" smtClean="0"/>
              <a:t>9</a:t>
            </a:fld>
            <a:endParaRPr lang="en-US" dirty="0"/>
          </a:p>
        </p:txBody>
      </p:sp>
    </p:spTree>
    <p:extLst>
      <p:ext uri="{BB962C8B-B14F-4D97-AF65-F5344CB8AC3E}">
        <p14:creationId xmlns:p14="http://schemas.microsoft.com/office/powerpoint/2010/main" val="255410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206169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27244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62354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endParaRPr lang="en-US" dirty="0"/>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endParaRPr lang="en-US" dirty="0"/>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endParaRPr lang="en-US" dirty="0"/>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728478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endParaRPr lang="en-US" dirty="0"/>
          </a:p>
        </p:txBody>
      </p:sp>
    </p:spTree>
    <p:extLst>
      <p:ext uri="{BB962C8B-B14F-4D97-AF65-F5344CB8AC3E}">
        <p14:creationId xmlns:p14="http://schemas.microsoft.com/office/powerpoint/2010/main" val="671832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858762-F5B2-42DA-A262-7D7C3AD60622}"/>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endParaRPr lang="en-US" dirty="0"/>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002515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783F4E-1082-419B-80D8-C7EAE84467CA}"/>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266070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97420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107194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9E4192-176A-9343-B667-C321E00C941D}" type="datetimeFigureOut">
              <a:rPr lang="en-US" smtClean="0"/>
              <a:t>9/8/25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89892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9E4192-176A-9343-B667-C321E00C941D}" type="datetimeFigureOut">
              <a:rPr lang="en-US" smtClean="0"/>
              <a:t>9/8/25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76742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9E4192-176A-9343-B667-C321E00C941D}" type="datetimeFigureOut">
              <a:rPr lang="en-US" smtClean="0"/>
              <a:t>9/8/25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29285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E4192-176A-9343-B667-C321E00C941D}" type="datetimeFigureOut">
              <a:rPr lang="en-US" smtClean="0"/>
              <a:t>9/8/25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211970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9E4192-176A-9343-B667-C321E00C941D}" type="datetimeFigureOut">
              <a:rPr lang="en-US" smtClean="0"/>
              <a:t>9/8/25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129038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9E4192-176A-9343-B667-C321E00C941D}" type="datetimeFigureOut">
              <a:rPr lang="en-US" smtClean="0"/>
              <a:t>9/8/25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7874EF-D428-C549-90BA-796EE3749014}" type="slidenum">
              <a:rPr lang="en-US" smtClean="0"/>
              <a:t>‹#›</a:t>
            </a:fld>
            <a:endParaRPr lang="en-US" dirty="0"/>
          </a:p>
        </p:txBody>
      </p:sp>
    </p:spTree>
    <p:extLst>
      <p:ext uri="{BB962C8B-B14F-4D97-AF65-F5344CB8AC3E}">
        <p14:creationId xmlns:p14="http://schemas.microsoft.com/office/powerpoint/2010/main" val="10415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E4192-176A-9343-B667-C321E00C941D}" type="datetimeFigureOut">
              <a:rPr lang="en-US" smtClean="0"/>
              <a:t>9/8/25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874EF-D428-C549-90BA-796EE3749014}" type="slidenum">
              <a:rPr lang="en-US" smtClean="0"/>
              <a:t>‹#›</a:t>
            </a:fld>
            <a:endParaRPr lang="en-US" dirty="0"/>
          </a:p>
        </p:txBody>
      </p:sp>
    </p:spTree>
    <p:extLst>
      <p:ext uri="{BB962C8B-B14F-4D97-AF65-F5344CB8AC3E}">
        <p14:creationId xmlns:p14="http://schemas.microsoft.com/office/powerpoint/2010/main" val="82400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5" name="Straight Connector 1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20">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633999" y="4550230"/>
            <a:ext cx="10909073" cy="957902"/>
          </a:xfrm>
        </p:spPr>
        <p:txBody>
          <a:bodyPr vert="horz" lIns="91440" tIns="45720" rIns="91440" bIns="45720" rtlCol="0" anchor="b">
            <a:normAutofit/>
          </a:bodyPr>
          <a:lstStyle/>
          <a:p>
            <a:r>
              <a:rPr lang="en-US" sz="5400" b="1" dirty="0">
                <a:solidFill>
                  <a:srgbClr val="0069B3"/>
                </a:solidFill>
                <a:latin typeface="Arial" charset="0"/>
                <a:ea typeface="Arial" charset="0"/>
                <a:cs typeface="Arial" charset="0"/>
              </a:rPr>
              <a:t>Safeguarding</a:t>
            </a:r>
          </a:p>
        </p:txBody>
      </p:sp>
      <p:sp>
        <p:nvSpPr>
          <p:cNvPr id="3" name="Subtitle 2">
            <a:extLst>
              <a:ext uri="{FF2B5EF4-FFF2-40B4-BE49-F238E27FC236}">
                <a16:creationId xmlns:a16="http://schemas.microsoft.com/office/drawing/2014/main" id="{CC640DA6-8ED2-417B-AF45-F0A81358F118}"/>
              </a:ext>
            </a:extLst>
          </p:cNvPr>
          <p:cNvSpPr>
            <a:spLocks noGrp="1"/>
          </p:cNvSpPr>
          <p:nvPr>
            <p:ph type="subTitle" idx="1"/>
          </p:nvPr>
        </p:nvSpPr>
        <p:spPr>
          <a:xfrm>
            <a:off x="633999" y="5782457"/>
            <a:ext cx="10925101" cy="460536"/>
          </a:xfrm>
        </p:spPr>
        <p:txBody>
          <a:bodyPr vert="horz" lIns="91440" tIns="45720" rIns="91440" bIns="45720" rtlCol="0">
            <a:normAutofit/>
          </a:bodyPr>
          <a:lstStyle/>
          <a:p>
            <a:pPr marL="0" indent="0">
              <a:buNone/>
            </a:pPr>
            <a:r>
              <a:rPr lang="en-US" sz="2600" spc="200" dirty="0">
                <a:solidFill>
                  <a:schemeClr val="tx1">
                    <a:lumMod val="85000"/>
                    <a:lumOff val="15000"/>
                  </a:schemeClr>
                </a:solidFill>
                <a:latin typeface="Arial" charset="0"/>
                <a:ea typeface="Arial" charset="0"/>
                <a:cs typeface="Arial" charset="0"/>
              </a:rPr>
              <a:t>3. Responding to a Concern</a:t>
            </a:r>
          </a:p>
        </p:txBody>
      </p:sp>
      <p:cxnSp>
        <p:nvCxnSpPr>
          <p:cNvPr id="18" name="Straight Connector 22">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24">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Rectangle 4">
            <a:extLst>
              <a:ext uri="{FF2B5EF4-FFF2-40B4-BE49-F238E27FC236}">
                <a16:creationId xmlns:a16="http://schemas.microsoft.com/office/drawing/2014/main" id="{87F5B510-1ED5-5BED-18BE-EE8E9A39C11A}"/>
              </a:ext>
            </a:extLst>
          </p:cNvPr>
          <p:cNvSpPr/>
          <p:nvPr/>
        </p:nvSpPr>
        <p:spPr>
          <a:xfrm>
            <a:off x="2087" y="6406017"/>
            <a:ext cx="12181560" cy="459287"/>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90000"/>
              </a:lnSpc>
              <a:spcAft>
                <a:spcPts val="600"/>
              </a:spcAft>
            </a:pPr>
            <a:endParaRPr lang="en-US" dirty="0">
              <a:solidFill>
                <a:schemeClr val="bg1"/>
              </a:solidFill>
              <a:latin typeface="Verdana Pro"/>
            </a:endParaRPr>
          </a:p>
          <a:p>
            <a:pPr algn="r">
              <a:lnSpc>
                <a:spcPct val="90000"/>
              </a:lnSpc>
              <a:spcAft>
                <a:spcPts val="600"/>
              </a:spcAft>
            </a:pPr>
            <a:endParaRPr lang="en-US" dirty="0">
              <a:solidFill>
                <a:schemeClr val="bg1"/>
              </a:solidFill>
              <a:latin typeface="Calibri"/>
              <a:ea typeface="+mn-lt"/>
              <a:cs typeface="+mn-lt"/>
            </a:endParaRPr>
          </a:p>
          <a:p>
            <a:pPr algn="ctr"/>
            <a:endParaRPr lang="en-US" sz="900" dirty="0">
              <a:latin typeface="Verdana Pro"/>
              <a:cs typeface="Calibri"/>
            </a:endParaRPr>
          </a:p>
        </p:txBody>
      </p:sp>
      <p:sp>
        <p:nvSpPr>
          <p:cNvPr id="7" name="Footer Placeholder 16">
            <a:extLst>
              <a:ext uri="{FF2B5EF4-FFF2-40B4-BE49-F238E27FC236}">
                <a16:creationId xmlns:a16="http://schemas.microsoft.com/office/drawing/2014/main" id="{588F1092-7A4D-D7F7-40A3-B0F8E5B68CCA}"/>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pic>
        <p:nvPicPr>
          <p:cNvPr id="11" name="Picture 7" descr="Logo&#10;&#10;Description automatically generated">
            <a:extLst>
              <a:ext uri="{FF2B5EF4-FFF2-40B4-BE49-F238E27FC236}">
                <a16:creationId xmlns:a16="http://schemas.microsoft.com/office/drawing/2014/main" id="{D231FA3F-BCB0-79D3-A382-2D3FABD3904F}"/>
              </a:ext>
            </a:extLst>
          </p:cNvPr>
          <p:cNvPicPr>
            <a:picLocks noChangeAspect="1"/>
          </p:cNvPicPr>
          <p:nvPr/>
        </p:nvPicPr>
        <p:blipFill>
          <a:blip r:embed="rId3"/>
          <a:stretch>
            <a:fillRect/>
          </a:stretch>
        </p:blipFill>
        <p:spPr>
          <a:xfrm>
            <a:off x="1207658" y="673169"/>
            <a:ext cx="3284123" cy="3527247"/>
          </a:xfrm>
          <a:prstGeom prst="rect">
            <a:avLst/>
          </a:prstGeom>
        </p:spPr>
      </p:pic>
      <p:sp>
        <p:nvSpPr>
          <p:cNvPr id="6" name="Freeform 6">
            <a:extLst>
              <a:ext uri="{FF2B5EF4-FFF2-40B4-BE49-F238E27FC236}">
                <a16:creationId xmlns:a16="http://schemas.microsoft.com/office/drawing/2014/main" id="{4C0E6F1F-CCA4-BA65-90AB-059CA8F0416D}"/>
              </a:ext>
            </a:extLst>
          </p:cNvPr>
          <p:cNvSpPr/>
          <p:nvPr/>
        </p:nvSpPr>
        <p:spPr>
          <a:xfrm>
            <a:off x="5952565" y="814479"/>
            <a:ext cx="5284120" cy="3385931"/>
          </a:xfrm>
          <a:custGeom>
            <a:avLst/>
            <a:gdLst/>
            <a:ahLst/>
            <a:cxnLst/>
            <a:rect l="l" t="t" r="r" b="b"/>
            <a:pathLst>
              <a:path w="5816950" h="3879179">
                <a:moveTo>
                  <a:pt x="0" y="0"/>
                </a:moveTo>
                <a:lnTo>
                  <a:pt x="5816950" y="0"/>
                </a:lnTo>
                <a:lnTo>
                  <a:pt x="5816950" y="3879178"/>
                </a:lnTo>
                <a:lnTo>
                  <a:pt x="0" y="3879178"/>
                </a:lnTo>
                <a:lnTo>
                  <a:pt x="0" y="0"/>
                </a:lnTo>
                <a:close/>
              </a:path>
            </a:pathLst>
          </a:custGeom>
          <a:blipFill>
            <a:blip r:embed="rId4"/>
            <a:stretch>
              <a:fillRect l="-23308" b="-21748"/>
            </a:stretch>
          </a:blipFill>
        </p:spPr>
        <p:txBody>
          <a:bodyPr/>
          <a:lstStyle/>
          <a:p>
            <a:endParaRPr lang="en-GB"/>
          </a:p>
        </p:txBody>
      </p:sp>
    </p:spTree>
    <p:extLst>
      <p:ext uri="{BB962C8B-B14F-4D97-AF65-F5344CB8AC3E}">
        <p14:creationId xmlns:p14="http://schemas.microsoft.com/office/powerpoint/2010/main" val="17207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56DAF-0CEA-7071-E6F8-D7899E794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F8C85-95D6-E3BA-56D0-8F8C03B09DA2}"/>
              </a:ext>
            </a:extLst>
          </p:cNvPr>
          <p:cNvSpPr>
            <a:spLocks noGrp="1"/>
          </p:cNvSpPr>
          <p:nvPr>
            <p:ph type="title"/>
          </p:nvPr>
        </p:nvSpPr>
        <p:spPr>
          <a:xfrm>
            <a:off x="1097279" y="367625"/>
            <a:ext cx="10058400" cy="1450757"/>
          </a:xfrm>
        </p:spPr>
        <p:txBody>
          <a:bodyPr>
            <a:normAutofit/>
          </a:bodyPr>
          <a:lstStyle/>
          <a:p>
            <a:pPr>
              <a:lnSpc>
                <a:spcPct val="150000"/>
              </a:lnSpc>
            </a:pPr>
            <a:r>
              <a:rPr lang="en-US" sz="3200" b="1" dirty="0">
                <a:solidFill>
                  <a:srgbClr val="0069B3"/>
                </a:solidFill>
                <a:latin typeface="Arial" charset="0"/>
                <a:ea typeface="Arial" charset="0"/>
                <a:cs typeface="Arial" charset="0"/>
              </a:rPr>
              <a:t>Responding to Disclosures</a:t>
            </a:r>
            <a:br>
              <a:rPr lang="en-US" sz="2000" b="1" dirty="0">
                <a:solidFill>
                  <a:srgbClr val="0069B3"/>
                </a:solidFill>
                <a:latin typeface="Arial" charset="0"/>
                <a:ea typeface="Arial" charset="0"/>
                <a:cs typeface="Arial" charset="0"/>
              </a:rPr>
            </a:br>
            <a:r>
              <a:rPr lang="en-US" sz="2400" b="1" dirty="0">
                <a:latin typeface="Arial" charset="0"/>
                <a:ea typeface="Arial" charset="0"/>
                <a:cs typeface="Arial" charset="0"/>
              </a:rPr>
              <a:t>1. Listen Carefully and Calmly</a:t>
            </a:r>
          </a:p>
        </p:txBody>
      </p:sp>
      <p:sp>
        <p:nvSpPr>
          <p:cNvPr id="5" name="Footer Placeholder 4">
            <a:extLst>
              <a:ext uri="{FF2B5EF4-FFF2-40B4-BE49-F238E27FC236}">
                <a16:creationId xmlns:a16="http://schemas.microsoft.com/office/drawing/2014/main" id="{740F093A-76F4-A857-1D48-9210B116F6F4}"/>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ABE25D69-A669-60E8-F4C0-21C34B7814F5}"/>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10</a:t>
            </a:fld>
            <a:endParaRPr lang="en-US" dirty="0"/>
          </a:p>
        </p:txBody>
      </p:sp>
      <p:sp>
        <p:nvSpPr>
          <p:cNvPr id="134" name="Rectangle 133">
            <a:extLst>
              <a:ext uri="{FF2B5EF4-FFF2-40B4-BE49-F238E27FC236}">
                <a16:creationId xmlns:a16="http://schemas.microsoft.com/office/drawing/2014/main" id="{D3EA126B-4B91-F82D-45DD-9C12149F7737}"/>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09CAACB2-3D82-FF80-3336-7D929731B842}"/>
              </a:ext>
            </a:extLst>
          </p:cNvPr>
          <p:cNvSpPr txBox="1">
            <a:spLocks/>
          </p:cNvSpPr>
          <p:nvPr/>
        </p:nvSpPr>
        <p:spPr>
          <a:xfrm>
            <a:off x="6886937" y="6446838"/>
            <a:ext cx="499362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DEFB3E03-7845-017D-9583-BB4B9EF5156E}"/>
              </a:ext>
            </a:extLst>
          </p:cNvPr>
          <p:cNvPicPr>
            <a:picLocks noChangeAspect="1"/>
          </p:cNvPicPr>
          <p:nvPr/>
        </p:nvPicPr>
        <p:blipFill>
          <a:blip r:embed="rId3"/>
          <a:stretch>
            <a:fillRect/>
          </a:stretch>
        </p:blipFill>
        <p:spPr>
          <a:xfrm>
            <a:off x="10338782" y="522749"/>
            <a:ext cx="816897" cy="877372"/>
          </a:xfrm>
          <a:prstGeom prst="rect">
            <a:avLst/>
          </a:prstGeom>
        </p:spPr>
      </p:pic>
      <p:graphicFrame>
        <p:nvGraphicFramePr>
          <p:cNvPr id="8" name="Content Placeholder 3" descr="Timeline placeholder ">
            <a:extLst>
              <a:ext uri="{FF2B5EF4-FFF2-40B4-BE49-F238E27FC236}">
                <a16:creationId xmlns:a16="http://schemas.microsoft.com/office/drawing/2014/main" id="{B16B38F4-7179-D035-20F1-DB3996BC8034}"/>
              </a:ext>
            </a:extLst>
          </p:cNvPr>
          <p:cNvGraphicFramePr>
            <a:graphicFrameLocks/>
          </p:cNvGraphicFramePr>
          <p:nvPr>
            <p:extLst>
              <p:ext uri="{D42A27DB-BD31-4B8C-83A1-F6EECF244321}">
                <p14:modId xmlns:p14="http://schemas.microsoft.com/office/powerpoint/2010/main" val="2872795090"/>
              </p:ext>
            </p:extLst>
          </p:nvPr>
        </p:nvGraphicFramePr>
        <p:xfrm>
          <a:off x="1189039" y="2137558"/>
          <a:ext cx="6507162" cy="3800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7AC7BB75-9FED-F45F-0DD1-FC6F36E0F989}"/>
              </a:ext>
            </a:extLst>
          </p:cNvPr>
          <p:cNvPicPr>
            <a:picLocks noChangeAspect="1"/>
          </p:cNvPicPr>
          <p:nvPr/>
        </p:nvPicPr>
        <p:blipFill>
          <a:blip r:embed="rId9"/>
          <a:stretch>
            <a:fillRect/>
          </a:stretch>
        </p:blipFill>
        <p:spPr>
          <a:xfrm>
            <a:off x="8037945" y="2137558"/>
            <a:ext cx="2955637" cy="3800104"/>
          </a:xfrm>
          <a:prstGeom prst="rect">
            <a:avLst/>
          </a:prstGeom>
        </p:spPr>
      </p:pic>
      <p:sp>
        <p:nvSpPr>
          <p:cNvPr id="3" name="Footer Placeholder 16">
            <a:extLst>
              <a:ext uri="{FF2B5EF4-FFF2-40B4-BE49-F238E27FC236}">
                <a16:creationId xmlns:a16="http://schemas.microsoft.com/office/drawing/2014/main" id="{E5D1FFFD-5D44-D480-B08C-3E1BC598630C}"/>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93827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8F6D0-D6A6-39B4-0B8B-EB96D4C02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06D14-C2C8-F5EE-81DF-EFF1B5312876}"/>
              </a:ext>
            </a:extLst>
          </p:cNvPr>
          <p:cNvSpPr>
            <a:spLocks noGrp="1"/>
          </p:cNvSpPr>
          <p:nvPr>
            <p:ph type="title"/>
          </p:nvPr>
        </p:nvSpPr>
        <p:spPr>
          <a:xfrm>
            <a:off x="1097279" y="367625"/>
            <a:ext cx="10058400" cy="1450757"/>
          </a:xfrm>
        </p:spPr>
        <p:txBody>
          <a:bodyPr>
            <a:normAutofit/>
          </a:bodyPr>
          <a:lstStyle/>
          <a:p>
            <a:pPr>
              <a:lnSpc>
                <a:spcPct val="150000"/>
              </a:lnSpc>
            </a:pPr>
            <a:r>
              <a:rPr lang="en-US" sz="3200" b="1" dirty="0">
                <a:solidFill>
                  <a:srgbClr val="0069B3"/>
                </a:solidFill>
                <a:latin typeface="Arial" charset="0"/>
                <a:ea typeface="Arial" charset="0"/>
                <a:cs typeface="Arial" charset="0"/>
              </a:rPr>
              <a:t>Responding to Disclosures</a:t>
            </a:r>
            <a:br>
              <a:rPr lang="en-US" sz="2000" b="1" dirty="0">
                <a:solidFill>
                  <a:srgbClr val="0069B3"/>
                </a:solidFill>
                <a:latin typeface="Arial" charset="0"/>
                <a:ea typeface="Arial" charset="0"/>
                <a:cs typeface="Arial" charset="0"/>
              </a:rPr>
            </a:br>
            <a:r>
              <a:rPr lang="en-US" sz="2400" b="1" dirty="0">
                <a:latin typeface="Arial" charset="0"/>
                <a:ea typeface="Arial" charset="0"/>
                <a:cs typeface="Arial" charset="0"/>
              </a:rPr>
              <a:t>2. Reassure the Person</a:t>
            </a:r>
          </a:p>
        </p:txBody>
      </p:sp>
      <p:sp>
        <p:nvSpPr>
          <p:cNvPr id="5" name="Footer Placeholder 4">
            <a:extLst>
              <a:ext uri="{FF2B5EF4-FFF2-40B4-BE49-F238E27FC236}">
                <a16:creationId xmlns:a16="http://schemas.microsoft.com/office/drawing/2014/main" id="{CCBB4D74-4FEB-FE5E-4CA9-FCB529961334}"/>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C4131D3A-B527-93FC-257E-1533872BD0E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11</a:t>
            </a:fld>
            <a:endParaRPr lang="en-US" dirty="0"/>
          </a:p>
        </p:txBody>
      </p:sp>
      <p:sp>
        <p:nvSpPr>
          <p:cNvPr id="134" name="Rectangle 133">
            <a:extLst>
              <a:ext uri="{FF2B5EF4-FFF2-40B4-BE49-F238E27FC236}">
                <a16:creationId xmlns:a16="http://schemas.microsoft.com/office/drawing/2014/main" id="{070E5098-5BBC-57AB-D523-71E033673612}"/>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009621C6-6C0D-5310-1EA0-5410649AB447}"/>
              </a:ext>
            </a:extLst>
          </p:cNvPr>
          <p:cNvSpPr txBox="1">
            <a:spLocks/>
          </p:cNvSpPr>
          <p:nvPr/>
        </p:nvSpPr>
        <p:spPr>
          <a:xfrm>
            <a:off x="6886937" y="6446838"/>
            <a:ext cx="499362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64DF2DB0-5F1C-4A17-2557-C66F0FCE9587}"/>
              </a:ext>
            </a:extLst>
          </p:cNvPr>
          <p:cNvPicPr>
            <a:picLocks noChangeAspect="1"/>
          </p:cNvPicPr>
          <p:nvPr/>
        </p:nvPicPr>
        <p:blipFill>
          <a:blip r:embed="rId3"/>
          <a:stretch>
            <a:fillRect/>
          </a:stretch>
        </p:blipFill>
        <p:spPr>
          <a:xfrm>
            <a:off x="10338782" y="522749"/>
            <a:ext cx="816897" cy="877372"/>
          </a:xfrm>
          <a:prstGeom prst="rect">
            <a:avLst/>
          </a:prstGeom>
        </p:spPr>
      </p:pic>
      <p:graphicFrame>
        <p:nvGraphicFramePr>
          <p:cNvPr id="8" name="Content Placeholder 3" descr="Timeline placeholder ">
            <a:extLst>
              <a:ext uri="{FF2B5EF4-FFF2-40B4-BE49-F238E27FC236}">
                <a16:creationId xmlns:a16="http://schemas.microsoft.com/office/drawing/2014/main" id="{B09730B4-004D-4A04-EF22-B7EE88F3BDAC}"/>
              </a:ext>
            </a:extLst>
          </p:cNvPr>
          <p:cNvGraphicFramePr>
            <a:graphicFrameLocks/>
          </p:cNvGraphicFramePr>
          <p:nvPr>
            <p:extLst>
              <p:ext uri="{D42A27DB-BD31-4B8C-83A1-F6EECF244321}">
                <p14:modId xmlns:p14="http://schemas.microsoft.com/office/powerpoint/2010/main" val="310555643"/>
              </p:ext>
            </p:extLst>
          </p:nvPr>
        </p:nvGraphicFramePr>
        <p:xfrm>
          <a:off x="4368800" y="2205901"/>
          <a:ext cx="6786879" cy="3800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reeform 3">
            <a:extLst>
              <a:ext uri="{FF2B5EF4-FFF2-40B4-BE49-F238E27FC236}">
                <a16:creationId xmlns:a16="http://schemas.microsoft.com/office/drawing/2014/main" id="{ADC873D4-3F4A-ED8A-C48A-F3262B4625D8}"/>
              </a:ext>
            </a:extLst>
          </p:cNvPr>
          <p:cNvSpPr/>
          <p:nvPr/>
        </p:nvSpPr>
        <p:spPr>
          <a:xfrm>
            <a:off x="1097279" y="2622660"/>
            <a:ext cx="3020509" cy="2833718"/>
          </a:xfrm>
          <a:custGeom>
            <a:avLst/>
            <a:gdLst/>
            <a:ahLst/>
            <a:cxnLst/>
            <a:rect l="l" t="t" r="r" b="b"/>
            <a:pathLst>
              <a:path w="6266385" h="3935825">
                <a:moveTo>
                  <a:pt x="0" y="0"/>
                </a:moveTo>
                <a:lnTo>
                  <a:pt x="6266384" y="0"/>
                </a:lnTo>
                <a:lnTo>
                  <a:pt x="6266384" y="3935825"/>
                </a:lnTo>
                <a:lnTo>
                  <a:pt x="0" y="3935825"/>
                </a:lnTo>
                <a:lnTo>
                  <a:pt x="0" y="0"/>
                </a:lnTo>
                <a:close/>
              </a:path>
            </a:pathLst>
          </a:custGeom>
          <a:blipFill>
            <a:blip r:embed="rId9"/>
            <a:stretch>
              <a:fillRect l="-18129" r="-31257"/>
            </a:stretch>
          </a:blipFill>
        </p:spPr>
        <p:txBody>
          <a:bodyPr/>
          <a:lstStyle/>
          <a:p>
            <a:endParaRPr lang="en-GB"/>
          </a:p>
        </p:txBody>
      </p:sp>
      <p:sp>
        <p:nvSpPr>
          <p:cNvPr id="3" name="Footer Placeholder 16">
            <a:extLst>
              <a:ext uri="{FF2B5EF4-FFF2-40B4-BE49-F238E27FC236}">
                <a16:creationId xmlns:a16="http://schemas.microsoft.com/office/drawing/2014/main" id="{46315EFC-97F1-0575-E07D-26DD7D38591A}"/>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75806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CBCD-E664-B1C3-79C0-008B530C7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D00EC-188B-04B7-1DEF-AB666F6F9E80}"/>
              </a:ext>
            </a:extLst>
          </p:cNvPr>
          <p:cNvSpPr>
            <a:spLocks noGrp="1"/>
          </p:cNvSpPr>
          <p:nvPr>
            <p:ph type="title"/>
          </p:nvPr>
        </p:nvSpPr>
        <p:spPr>
          <a:xfrm>
            <a:off x="1097279" y="367625"/>
            <a:ext cx="10058400" cy="1450757"/>
          </a:xfrm>
        </p:spPr>
        <p:txBody>
          <a:bodyPr>
            <a:normAutofit/>
          </a:bodyPr>
          <a:lstStyle/>
          <a:p>
            <a:pPr>
              <a:lnSpc>
                <a:spcPct val="150000"/>
              </a:lnSpc>
            </a:pPr>
            <a:r>
              <a:rPr lang="en-US" sz="3200" b="1" dirty="0">
                <a:solidFill>
                  <a:srgbClr val="0069B3"/>
                </a:solidFill>
                <a:latin typeface="Arial" charset="0"/>
                <a:ea typeface="Arial" charset="0"/>
                <a:cs typeface="Arial" charset="0"/>
              </a:rPr>
              <a:t>Responding to Disclosures</a:t>
            </a:r>
            <a:br>
              <a:rPr lang="en-US" sz="2000" b="1" dirty="0">
                <a:solidFill>
                  <a:srgbClr val="0069B3"/>
                </a:solidFill>
                <a:latin typeface="Arial" charset="0"/>
                <a:ea typeface="Arial" charset="0"/>
                <a:cs typeface="Arial" charset="0"/>
              </a:rPr>
            </a:br>
            <a:r>
              <a:rPr lang="en-US" sz="2400" b="1" dirty="0">
                <a:latin typeface="Arial" charset="0"/>
                <a:ea typeface="Arial" charset="0"/>
                <a:cs typeface="Arial" charset="0"/>
              </a:rPr>
              <a:t>3. Ensure the Person’s Immediate Safety</a:t>
            </a:r>
          </a:p>
        </p:txBody>
      </p:sp>
      <p:sp>
        <p:nvSpPr>
          <p:cNvPr id="5" name="Footer Placeholder 4">
            <a:extLst>
              <a:ext uri="{FF2B5EF4-FFF2-40B4-BE49-F238E27FC236}">
                <a16:creationId xmlns:a16="http://schemas.microsoft.com/office/drawing/2014/main" id="{D8BAF5AC-D900-753C-46FC-01E3FE70D853}"/>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3F74D923-3EFC-78E7-FDDD-F0EBB31D2D44}"/>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12</a:t>
            </a:fld>
            <a:endParaRPr lang="en-US" dirty="0"/>
          </a:p>
        </p:txBody>
      </p:sp>
      <p:sp>
        <p:nvSpPr>
          <p:cNvPr id="134" name="Rectangle 133">
            <a:extLst>
              <a:ext uri="{FF2B5EF4-FFF2-40B4-BE49-F238E27FC236}">
                <a16:creationId xmlns:a16="http://schemas.microsoft.com/office/drawing/2014/main" id="{4CF9125A-80BC-AED8-9457-62C398B677E5}"/>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10A98813-FB4C-E956-291A-9166C7624885}"/>
              </a:ext>
            </a:extLst>
          </p:cNvPr>
          <p:cNvSpPr txBox="1">
            <a:spLocks/>
          </p:cNvSpPr>
          <p:nvPr/>
        </p:nvSpPr>
        <p:spPr>
          <a:xfrm>
            <a:off x="6886937" y="6446838"/>
            <a:ext cx="499362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847114AD-BBE2-72CB-B4EF-00D512CF4970}"/>
              </a:ext>
            </a:extLst>
          </p:cNvPr>
          <p:cNvPicPr>
            <a:picLocks noChangeAspect="1"/>
          </p:cNvPicPr>
          <p:nvPr/>
        </p:nvPicPr>
        <p:blipFill>
          <a:blip r:embed="rId3"/>
          <a:stretch>
            <a:fillRect/>
          </a:stretch>
        </p:blipFill>
        <p:spPr>
          <a:xfrm>
            <a:off x="10338782" y="522749"/>
            <a:ext cx="816897" cy="877372"/>
          </a:xfrm>
          <a:prstGeom prst="rect">
            <a:avLst/>
          </a:prstGeom>
        </p:spPr>
      </p:pic>
      <p:graphicFrame>
        <p:nvGraphicFramePr>
          <p:cNvPr id="8" name="Content Placeholder 3" descr="Timeline placeholder ">
            <a:extLst>
              <a:ext uri="{FF2B5EF4-FFF2-40B4-BE49-F238E27FC236}">
                <a16:creationId xmlns:a16="http://schemas.microsoft.com/office/drawing/2014/main" id="{5DD76E63-D526-51CB-B221-CB2CAC8BBA49}"/>
              </a:ext>
            </a:extLst>
          </p:cNvPr>
          <p:cNvGraphicFramePr>
            <a:graphicFrameLocks/>
          </p:cNvGraphicFramePr>
          <p:nvPr>
            <p:extLst>
              <p:ext uri="{D42A27DB-BD31-4B8C-83A1-F6EECF244321}">
                <p14:modId xmlns:p14="http://schemas.microsoft.com/office/powerpoint/2010/main" val="3123898528"/>
              </p:ext>
            </p:extLst>
          </p:nvPr>
        </p:nvGraphicFramePr>
        <p:xfrm>
          <a:off x="1189039" y="2137558"/>
          <a:ext cx="6507162" cy="3800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E9717473-45FB-DC55-77EC-B4FE1F02C042}"/>
              </a:ext>
            </a:extLst>
          </p:cNvPr>
          <p:cNvPicPr>
            <a:picLocks noChangeAspect="1"/>
          </p:cNvPicPr>
          <p:nvPr/>
        </p:nvPicPr>
        <p:blipFill>
          <a:blip r:embed="rId9"/>
          <a:srcRect l="11968" r="3644"/>
          <a:stretch/>
        </p:blipFill>
        <p:spPr>
          <a:xfrm>
            <a:off x="7915541" y="2137558"/>
            <a:ext cx="3318868" cy="3800104"/>
          </a:xfrm>
          <a:prstGeom prst="rect">
            <a:avLst/>
          </a:prstGeom>
        </p:spPr>
      </p:pic>
      <p:sp>
        <p:nvSpPr>
          <p:cNvPr id="4" name="Footer Placeholder 16">
            <a:extLst>
              <a:ext uri="{FF2B5EF4-FFF2-40B4-BE49-F238E27FC236}">
                <a16:creationId xmlns:a16="http://schemas.microsoft.com/office/drawing/2014/main" id="{94FF5C0B-D559-E8D7-0C8D-35661B34983C}"/>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56197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C190-6177-0F91-5D0C-88C17673F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414E2-6975-7411-AED5-95694E489C5F}"/>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Record the Disclosure</a:t>
            </a:r>
            <a:endParaRPr lang="en-US" sz="3600" dirty="0"/>
          </a:p>
        </p:txBody>
      </p:sp>
      <p:graphicFrame>
        <p:nvGraphicFramePr>
          <p:cNvPr id="7" name="Content Placeholder 3" descr="Timeline placeholder ">
            <a:extLst>
              <a:ext uri="{FF2B5EF4-FFF2-40B4-BE49-F238E27FC236}">
                <a16:creationId xmlns:a16="http://schemas.microsoft.com/office/drawing/2014/main" id="{5BEABE8C-DBBC-BAE8-B025-7D58CEB8442E}"/>
              </a:ext>
            </a:extLst>
          </p:cNvPr>
          <p:cNvGraphicFramePr>
            <a:graphicFrameLocks noGrp="1"/>
          </p:cNvGraphicFramePr>
          <p:nvPr>
            <p:ph idx="1"/>
            <p:extLst>
              <p:ext uri="{D42A27DB-BD31-4B8C-83A1-F6EECF244321}">
                <p14:modId xmlns:p14="http://schemas.microsoft.com/office/powerpoint/2010/main" val="1315309131"/>
              </p:ext>
            </p:extLst>
          </p:nvPr>
        </p:nvGraphicFramePr>
        <p:xfrm>
          <a:off x="1143159" y="199984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2F6F977-8D60-8AC3-BF1F-8ABA2DCA3CD7}"/>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983A3356-25D7-BE83-2C9C-CA55C86E91BE}"/>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13</a:t>
            </a:fld>
            <a:endParaRPr lang="en-US" dirty="0"/>
          </a:p>
        </p:txBody>
      </p:sp>
      <p:sp>
        <p:nvSpPr>
          <p:cNvPr id="134" name="Rectangle 133">
            <a:extLst>
              <a:ext uri="{FF2B5EF4-FFF2-40B4-BE49-F238E27FC236}">
                <a16:creationId xmlns:a16="http://schemas.microsoft.com/office/drawing/2014/main" id="{34752B13-2807-3844-94E0-72F9A291E56A}"/>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D3CE52DC-61CA-8C59-B393-D16918603088}"/>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Arial" charset="0"/>
              <a:ea typeface="Arial" charset="0"/>
              <a:cs typeface="Arial" charset="0"/>
            </a:endParaRPr>
          </a:p>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61" name="Picture 7" descr="Logo&#10;&#10;Description automatically generated">
            <a:extLst>
              <a:ext uri="{FF2B5EF4-FFF2-40B4-BE49-F238E27FC236}">
                <a16:creationId xmlns:a16="http://schemas.microsoft.com/office/drawing/2014/main" id="{6BF7CB22-37B8-BF24-ECC0-D828FCF834EC}"/>
              </a:ext>
            </a:extLst>
          </p:cNvPr>
          <p:cNvPicPr>
            <a:picLocks noChangeAspect="1"/>
          </p:cNvPicPr>
          <p:nvPr/>
        </p:nvPicPr>
        <p:blipFill>
          <a:blip r:embed="rId8"/>
          <a:stretch>
            <a:fillRect/>
          </a:stretch>
        </p:blipFill>
        <p:spPr>
          <a:xfrm>
            <a:off x="10338783" y="325046"/>
            <a:ext cx="816897" cy="877372"/>
          </a:xfrm>
          <a:prstGeom prst="rect">
            <a:avLst/>
          </a:prstGeom>
        </p:spPr>
      </p:pic>
      <p:sp>
        <p:nvSpPr>
          <p:cNvPr id="4" name="TextBox 3">
            <a:extLst>
              <a:ext uri="{FF2B5EF4-FFF2-40B4-BE49-F238E27FC236}">
                <a16:creationId xmlns:a16="http://schemas.microsoft.com/office/drawing/2014/main" id="{18659C56-3626-6565-F7E1-1BD489A5ACFC}"/>
              </a:ext>
            </a:extLst>
          </p:cNvPr>
          <p:cNvSpPr txBox="1"/>
          <p:nvPr/>
        </p:nvSpPr>
        <p:spPr>
          <a:xfrm>
            <a:off x="1143159" y="4326417"/>
            <a:ext cx="9437914" cy="89255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Now you understand more about how to </a:t>
            </a:r>
            <a:r>
              <a:rPr lang="en-US" b="1" dirty="0">
                <a:solidFill>
                  <a:srgbClr val="0069B3"/>
                </a:solidFill>
                <a:latin typeface="Arial" panose="020B0604020202020204" pitchFamily="34" charset="0"/>
                <a:cs typeface="Arial" panose="020B0604020202020204" pitchFamily="34" charset="0"/>
              </a:rPr>
              <a:t>respond</a:t>
            </a:r>
            <a:r>
              <a:rPr lang="en-US" dirty="0">
                <a:latin typeface="Arial" panose="020B0604020202020204" pitchFamily="34" charset="0"/>
                <a:cs typeface="Arial" panose="020B0604020202020204" pitchFamily="34" charset="0"/>
              </a:rPr>
              <a:t> well to a disclosure, concern or allegation of abuse we will consider how your </a:t>
            </a:r>
            <a:r>
              <a:rPr lang="en-US" b="1" dirty="0">
                <a:solidFill>
                  <a:srgbClr val="0069B3"/>
                </a:solidFill>
                <a:latin typeface="Arial" panose="020B0604020202020204" pitchFamily="34" charset="0"/>
                <a:cs typeface="Arial" panose="020B0604020202020204" pitchFamily="34" charset="0"/>
              </a:rPr>
              <a:t>record</a:t>
            </a:r>
            <a:r>
              <a:rPr lang="en-US" dirty="0">
                <a:latin typeface="Arial" panose="020B0604020202020204" pitchFamily="34" charset="0"/>
                <a:cs typeface="Arial" panose="020B0604020202020204" pitchFamily="34" charset="0"/>
              </a:rPr>
              <a:t> disclosures.</a:t>
            </a:r>
          </a:p>
          <a:p>
            <a:endParaRPr lang="en-US" sz="1600" dirty="0">
              <a:latin typeface="Arial" panose="020B0604020202020204" pitchFamily="34" charset="0"/>
              <a:cs typeface="Arial" panose="020B0604020202020204" pitchFamily="34" charset="0"/>
            </a:endParaRPr>
          </a:p>
        </p:txBody>
      </p:sp>
      <p:sp>
        <p:nvSpPr>
          <p:cNvPr id="8" name="Footer Placeholder 16">
            <a:extLst>
              <a:ext uri="{FF2B5EF4-FFF2-40B4-BE49-F238E27FC236}">
                <a16:creationId xmlns:a16="http://schemas.microsoft.com/office/drawing/2014/main" id="{EB97ECC3-1652-5B83-0699-01BC5BAEBDAD}"/>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76240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C72C8-F96A-F9CF-69AC-E6A5E7C11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516DC-45C3-8053-FC14-BC4AE48084D7}"/>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Recording a Disclosure</a:t>
            </a:r>
          </a:p>
        </p:txBody>
      </p:sp>
      <p:graphicFrame>
        <p:nvGraphicFramePr>
          <p:cNvPr id="7" name="Content Placeholder 3" descr="Timeline placeholder ">
            <a:extLst>
              <a:ext uri="{FF2B5EF4-FFF2-40B4-BE49-F238E27FC236}">
                <a16:creationId xmlns:a16="http://schemas.microsoft.com/office/drawing/2014/main" id="{AFEFE269-A39E-28BE-2D2A-1A36FB733134}"/>
              </a:ext>
            </a:extLst>
          </p:cNvPr>
          <p:cNvGraphicFramePr>
            <a:graphicFrameLocks noGrp="1"/>
          </p:cNvGraphicFramePr>
          <p:nvPr>
            <p:ph idx="1"/>
            <p:extLst>
              <p:ext uri="{D42A27DB-BD31-4B8C-83A1-F6EECF244321}">
                <p14:modId xmlns:p14="http://schemas.microsoft.com/office/powerpoint/2010/main" val="790192905"/>
              </p:ext>
            </p:extLst>
          </p:nvPr>
        </p:nvGraphicFramePr>
        <p:xfrm>
          <a:off x="1189038" y="2137558"/>
          <a:ext cx="6596062" cy="38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719247FD-90B4-C55C-1192-C67C167EE2AE}"/>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8D1093E5-9E1E-3DC1-AB7A-07E406CC4A9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14</a:t>
            </a:fld>
            <a:endParaRPr lang="en-US" dirty="0"/>
          </a:p>
        </p:txBody>
      </p:sp>
      <p:sp>
        <p:nvSpPr>
          <p:cNvPr id="134" name="Rectangle 133">
            <a:extLst>
              <a:ext uri="{FF2B5EF4-FFF2-40B4-BE49-F238E27FC236}">
                <a16:creationId xmlns:a16="http://schemas.microsoft.com/office/drawing/2014/main" id="{8688977F-E97B-F245-DD3F-EBFA30E0BC18}"/>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5591E461-A9A7-B107-B33D-E7C6D44BB10C}"/>
              </a:ext>
            </a:extLst>
          </p:cNvPr>
          <p:cNvSpPr txBox="1">
            <a:spLocks/>
          </p:cNvSpPr>
          <p:nvPr/>
        </p:nvSpPr>
        <p:spPr>
          <a:xfrm>
            <a:off x="6863787" y="6446838"/>
            <a:ext cx="501677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FDB57FF9-DFCA-9184-7E5D-C04C20AD118C}"/>
              </a:ext>
            </a:extLst>
          </p:cNvPr>
          <p:cNvPicPr>
            <a:picLocks noChangeAspect="1"/>
          </p:cNvPicPr>
          <p:nvPr/>
        </p:nvPicPr>
        <p:blipFill>
          <a:blip r:embed="rId8"/>
          <a:stretch>
            <a:fillRect/>
          </a:stretch>
        </p:blipFill>
        <p:spPr>
          <a:xfrm>
            <a:off x="10429731" y="441727"/>
            <a:ext cx="816897" cy="877372"/>
          </a:xfrm>
          <a:prstGeom prst="rect">
            <a:avLst/>
          </a:prstGeom>
        </p:spPr>
      </p:pic>
      <p:pic>
        <p:nvPicPr>
          <p:cNvPr id="4" name="Picture 3">
            <a:extLst>
              <a:ext uri="{FF2B5EF4-FFF2-40B4-BE49-F238E27FC236}">
                <a16:creationId xmlns:a16="http://schemas.microsoft.com/office/drawing/2014/main" id="{4FEDAE6A-51DD-F790-3F08-FE4A098B4B34}"/>
              </a:ext>
            </a:extLst>
          </p:cNvPr>
          <p:cNvPicPr>
            <a:picLocks noChangeAspect="1"/>
          </p:cNvPicPr>
          <p:nvPr/>
        </p:nvPicPr>
        <p:blipFill>
          <a:blip r:embed="rId9"/>
          <a:stretch>
            <a:fillRect/>
          </a:stretch>
        </p:blipFill>
        <p:spPr>
          <a:xfrm>
            <a:off x="8360718" y="2137557"/>
            <a:ext cx="2722607" cy="3800105"/>
          </a:xfrm>
          <a:prstGeom prst="rect">
            <a:avLst/>
          </a:prstGeom>
        </p:spPr>
      </p:pic>
      <p:sp>
        <p:nvSpPr>
          <p:cNvPr id="3" name="Footer Placeholder 16">
            <a:extLst>
              <a:ext uri="{FF2B5EF4-FFF2-40B4-BE49-F238E27FC236}">
                <a16:creationId xmlns:a16="http://schemas.microsoft.com/office/drawing/2014/main" id="{8EB00C22-D085-A591-D3E2-6F4D878ED24C}"/>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43402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0E4AE-E2C0-77F4-A464-318A322E48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F0C58-7D27-720B-28E3-C47FE17305B0}"/>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Report the Disclosure</a:t>
            </a:r>
            <a:endParaRPr lang="en-US" sz="3600" dirty="0"/>
          </a:p>
        </p:txBody>
      </p:sp>
      <p:graphicFrame>
        <p:nvGraphicFramePr>
          <p:cNvPr id="7" name="Content Placeholder 3" descr="Timeline placeholder ">
            <a:extLst>
              <a:ext uri="{FF2B5EF4-FFF2-40B4-BE49-F238E27FC236}">
                <a16:creationId xmlns:a16="http://schemas.microsoft.com/office/drawing/2014/main" id="{0D569837-747D-C5D9-55C8-275B7C3E8A01}"/>
              </a:ext>
            </a:extLst>
          </p:cNvPr>
          <p:cNvGraphicFramePr>
            <a:graphicFrameLocks noGrp="1"/>
          </p:cNvGraphicFramePr>
          <p:nvPr>
            <p:ph idx="1"/>
            <p:extLst>
              <p:ext uri="{D42A27DB-BD31-4B8C-83A1-F6EECF244321}">
                <p14:modId xmlns:p14="http://schemas.microsoft.com/office/powerpoint/2010/main" val="3929565142"/>
              </p:ext>
            </p:extLst>
          </p:nvPr>
        </p:nvGraphicFramePr>
        <p:xfrm>
          <a:off x="1143159" y="199984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1B9D9C85-69DA-0302-D0BD-FC039F4B560C}"/>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305C28E6-8A85-7106-EEB3-3BC56DAA6D6E}"/>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15</a:t>
            </a:fld>
            <a:endParaRPr lang="en-US" dirty="0"/>
          </a:p>
        </p:txBody>
      </p:sp>
      <p:sp>
        <p:nvSpPr>
          <p:cNvPr id="134" name="Rectangle 133">
            <a:extLst>
              <a:ext uri="{FF2B5EF4-FFF2-40B4-BE49-F238E27FC236}">
                <a16:creationId xmlns:a16="http://schemas.microsoft.com/office/drawing/2014/main" id="{73840B13-8FD5-45B2-65AE-71FA6E780FFF}"/>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151C1E37-802A-AD05-5856-00842C8E1754}"/>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Arial" charset="0"/>
              <a:ea typeface="Arial" charset="0"/>
              <a:cs typeface="Arial" charset="0"/>
            </a:endParaRPr>
          </a:p>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61" name="Picture 7" descr="Logo&#10;&#10;Description automatically generated">
            <a:extLst>
              <a:ext uri="{FF2B5EF4-FFF2-40B4-BE49-F238E27FC236}">
                <a16:creationId xmlns:a16="http://schemas.microsoft.com/office/drawing/2014/main" id="{A9F8922A-A917-6CB3-1B65-D01FF85A1A02}"/>
              </a:ext>
            </a:extLst>
          </p:cNvPr>
          <p:cNvPicPr>
            <a:picLocks noChangeAspect="1"/>
          </p:cNvPicPr>
          <p:nvPr/>
        </p:nvPicPr>
        <p:blipFill>
          <a:blip r:embed="rId8"/>
          <a:stretch>
            <a:fillRect/>
          </a:stretch>
        </p:blipFill>
        <p:spPr>
          <a:xfrm>
            <a:off x="10338783" y="325046"/>
            <a:ext cx="816897" cy="877372"/>
          </a:xfrm>
          <a:prstGeom prst="rect">
            <a:avLst/>
          </a:prstGeom>
        </p:spPr>
      </p:pic>
      <p:sp>
        <p:nvSpPr>
          <p:cNvPr id="4" name="TextBox 3">
            <a:extLst>
              <a:ext uri="{FF2B5EF4-FFF2-40B4-BE49-F238E27FC236}">
                <a16:creationId xmlns:a16="http://schemas.microsoft.com/office/drawing/2014/main" id="{50455F22-6AA5-02FA-77AF-463A24F65AA6}"/>
              </a:ext>
            </a:extLst>
          </p:cNvPr>
          <p:cNvSpPr txBox="1"/>
          <p:nvPr/>
        </p:nvSpPr>
        <p:spPr>
          <a:xfrm>
            <a:off x="1143159" y="4326417"/>
            <a:ext cx="9437914" cy="89255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Now you understand more about how to </a:t>
            </a:r>
            <a:r>
              <a:rPr lang="en-US" b="1" dirty="0">
                <a:solidFill>
                  <a:srgbClr val="0069B3"/>
                </a:solidFill>
                <a:latin typeface="Arial" panose="020B0604020202020204" pitchFamily="34" charset="0"/>
                <a:cs typeface="Arial" panose="020B0604020202020204" pitchFamily="34" charset="0"/>
              </a:rPr>
              <a:t>respond and record</a:t>
            </a:r>
            <a:r>
              <a:rPr lang="en-US" dirty="0">
                <a:latin typeface="Arial" panose="020B0604020202020204" pitchFamily="34" charset="0"/>
                <a:cs typeface="Arial" panose="020B0604020202020204" pitchFamily="34" charset="0"/>
              </a:rPr>
              <a:t> a concern of abuse we will consider how your </a:t>
            </a:r>
            <a:r>
              <a:rPr lang="en-US" b="1" dirty="0">
                <a:solidFill>
                  <a:srgbClr val="0069B3"/>
                </a:solidFill>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the disclosure.</a:t>
            </a:r>
          </a:p>
          <a:p>
            <a:endParaRPr lang="en-US" sz="1600" dirty="0">
              <a:latin typeface="Arial" panose="020B0604020202020204" pitchFamily="34" charset="0"/>
              <a:cs typeface="Arial" panose="020B0604020202020204" pitchFamily="34" charset="0"/>
            </a:endParaRPr>
          </a:p>
        </p:txBody>
      </p:sp>
      <p:sp>
        <p:nvSpPr>
          <p:cNvPr id="3" name="Footer Placeholder 16">
            <a:extLst>
              <a:ext uri="{FF2B5EF4-FFF2-40B4-BE49-F238E27FC236}">
                <a16:creationId xmlns:a16="http://schemas.microsoft.com/office/drawing/2014/main" id="{CED20B2C-EC3D-5D1E-4970-61A755E3E860}"/>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72486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02640-2E71-2B13-07B9-D5BC1191B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C2855-F78B-E18A-E94A-28DEA2D55924}"/>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Reporting a Disclosure</a:t>
            </a:r>
          </a:p>
        </p:txBody>
      </p:sp>
      <p:graphicFrame>
        <p:nvGraphicFramePr>
          <p:cNvPr id="7" name="Content Placeholder 3" descr="Timeline placeholder ">
            <a:extLst>
              <a:ext uri="{FF2B5EF4-FFF2-40B4-BE49-F238E27FC236}">
                <a16:creationId xmlns:a16="http://schemas.microsoft.com/office/drawing/2014/main" id="{F94A5985-27B3-B886-2298-48FE715CF066}"/>
              </a:ext>
            </a:extLst>
          </p:cNvPr>
          <p:cNvGraphicFramePr>
            <a:graphicFrameLocks noGrp="1"/>
          </p:cNvGraphicFramePr>
          <p:nvPr>
            <p:ph idx="1"/>
            <p:extLst>
              <p:ext uri="{D42A27DB-BD31-4B8C-83A1-F6EECF244321}">
                <p14:modId xmlns:p14="http://schemas.microsoft.com/office/powerpoint/2010/main" val="1408761277"/>
              </p:ext>
            </p:extLst>
          </p:nvPr>
        </p:nvGraphicFramePr>
        <p:xfrm>
          <a:off x="4781781" y="2165390"/>
          <a:ext cx="6583362" cy="38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D8C3079B-614F-8D88-E599-99CB998572EC}"/>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F7DF8161-453C-263F-28C9-E88187F2E71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16</a:t>
            </a:fld>
            <a:endParaRPr lang="en-US" dirty="0"/>
          </a:p>
        </p:txBody>
      </p:sp>
      <p:sp>
        <p:nvSpPr>
          <p:cNvPr id="134" name="Rectangle 133">
            <a:extLst>
              <a:ext uri="{FF2B5EF4-FFF2-40B4-BE49-F238E27FC236}">
                <a16:creationId xmlns:a16="http://schemas.microsoft.com/office/drawing/2014/main" id="{1A9F1595-2B9B-6003-7FA9-155CDC7F80CC}"/>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0BAD7D17-0F55-AD13-2580-F69B392C9E61}"/>
              </a:ext>
            </a:extLst>
          </p:cNvPr>
          <p:cNvSpPr txBox="1">
            <a:spLocks/>
          </p:cNvSpPr>
          <p:nvPr/>
        </p:nvSpPr>
        <p:spPr>
          <a:xfrm>
            <a:off x="6863787" y="6446838"/>
            <a:ext cx="501677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37C2BC4A-D9CF-F23E-217B-1D40C0172122}"/>
              </a:ext>
            </a:extLst>
          </p:cNvPr>
          <p:cNvPicPr>
            <a:picLocks noChangeAspect="1"/>
          </p:cNvPicPr>
          <p:nvPr/>
        </p:nvPicPr>
        <p:blipFill>
          <a:blip r:embed="rId8"/>
          <a:stretch>
            <a:fillRect/>
          </a:stretch>
        </p:blipFill>
        <p:spPr>
          <a:xfrm>
            <a:off x="10520970" y="453820"/>
            <a:ext cx="816897" cy="877372"/>
          </a:xfrm>
          <a:prstGeom prst="rect">
            <a:avLst/>
          </a:prstGeom>
        </p:spPr>
      </p:pic>
      <p:pic>
        <p:nvPicPr>
          <p:cNvPr id="3" name="Picture 2">
            <a:extLst>
              <a:ext uri="{FF2B5EF4-FFF2-40B4-BE49-F238E27FC236}">
                <a16:creationId xmlns:a16="http://schemas.microsoft.com/office/drawing/2014/main" id="{B0A14CE4-B018-4012-11A5-8AF6BF5D3225}"/>
              </a:ext>
            </a:extLst>
          </p:cNvPr>
          <p:cNvPicPr>
            <a:picLocks noChangeAspect="1"/>
          </p:cNvPicPr>
          <p:nvPr/>
        </p:nvPicPr>
        <p:blipFill>
          <a:blip r:embed="rId9"/>
          <a:stretch>
            <a:fillRect/>
          </a:stretch>
        </p:blipFill>
        <p:spPr>
          <a:xfrm>
            <a:off x="1289730" y="2165390"/>
            <a:ext cx="2850470" cy="3740107"/>
          </a:xfrm>
          <a:prstGeom prst="rect">
            <a:avLst/>
          </a:prstGeom>
        </p:spPr>
      </p:pic>
      <p:sp>
        <p:nvSpPr>
          <p:cNvPr id="4" name="Footer Placeholder 16">
            <a:extLst>
              <a:ext uri="{FF2B5EF4-FFF2-40B4-BE49-F238E27FC236}">
                <a16:creationId xmlns:a16="http://schemas.microsoft.com/office/drawing/2014/main" id="{28E134A0-1C49-F13F-F72A-6C6F06CF7165}"/>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9191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3E72-019A-CAF8-77FD-F9B043059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7D0C3-072A-DD31-F1D2-FEAEE9F63495}"/>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Ongoing Support for a Disclosure</a:t>
            </a:r>
          </a:p>
        </p:txBody>
      </p:sp>
      <p:graphicFrame>
        <p:nvGraphicFramePr>
          <p:cNvPr id="7" name="Content Placeholder 3" descr="Timeline placeholder ">
            <a:extLst>
              <a:ext uri="{FF2B5EF4-FFF2-40B4-BE49-F238E27FC236}">
                <a16:creationId xmlns:a16="http://schemas.microsoft.com/office/drawing/2014/main" id="{4C75FDB3-85EC-BF8F-1CAF-B4C1EF51B6DB}"/>
              </a:ext>
            </a:extLst>
          </p:cNvPr>
          <p:cNvGraphicFramePr>
            <a:graphicFrameLocks noGrp="1"/>
          </p:cNvGraphicFramePr>
          <p:nvPr>
            <p:ph idx="1"/>
            <p:extLst>
              <p:ext uri="{D42A27DB-BD31-4B8C-83A1-F6EECF244321}">
                <p14:modId xmlns:p14="http://schemas.microsoft.com/office/powerpoint/2010/main" val="3714205464"/>
              </p:ext>
            </p:extLst>
          </p:nvPr>
        </p:nvGraphicFramePr>
        <p:xfrm>
          <a:off x="1189038" y="2137558"/>
          <a:ext cx="5910262" cy="38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D69F09CE-33CC-CAE3-69C9-AC21BF8B8A9D}"/>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CDD49E3F-408E-7B50-DA12-28CFE65443F4}"/>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17</a:t>
            </a:fld>
            <a:endParaRPr lang="en-US" dirty="0"/>
          </a:p>
        </p:txBody>
      </p:sp>
      <p:sp>
        <p:nvSpPr>
          <p:cNvPr id="134" name="Rectangle 133">
            <a:extLst>
              <a:ext uri="{FF2B5EF4-FFF2-40B4-BE49-F238E27FC236}">
                <a16:creationId xmlns:a16="http://schemas.microsoft.com/office/drawing/2014/main" id="{A3200BFD-1AA8-7BC5-239E-C1E268C2DFED}"/>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8C33AA76-463A-5C78-904D-16973205B2B8}"/>
              </a:ext>
            </a:extLst>
          </p:cNvPr>
          <p:cNvSpPr txBox="1">
            <a:spLocks/>
          </p:cNvSpPr>
          <p:nvPr/>
        </p:nvSpPr>
        <p:spPr>
          <a:xfrm>
            <a:off x="6863787" y="6446838"/>
            <a:ext cx="501677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BA3848D7-1BCC-CE09-1E63-9B167BC95B35}"/>
              </a:ext>
            </a:extLst>
          </p:cNvPr>
          <p:cNvPicPr>
            <a:picLocks noChangeAspect="1"/>
          </p:cNvPicPr>
          <p:nvPr/>
        </p:nvPicPr>
        <p:blipFill>
          <a:blip r:embed="rId8"/>
          <a:stretch>
            <a:fillRect/>
          </a:stretch>
        </p:blipFill>
        <p:spPr>
          <a:xfrm>
            <a:off x="10429731" y="441727"/>
            <a:ext cx="816897" cy="877372"/>
          </a:xfrm>
          <a:prstGeom prst="rect">
            <a:avLst/>
          </a:prstGeom>
        </p:spPr>
      </p:pic>
      <p:pic>
        <p:nvPicPr>
          <p:cNvPr id="3" name="Picture 2">
            <a:extLst>
              <a:ext uri="{FF2B5EF4-FFF2-40B4-BE49-F238E27FC236}">
                <a16:creationId xmlns:a16="http://schemas.microsoft.com/office/drawing/2014/main" id="{06CF0A28-B3C5-6DCD-E923-B8DE594B9F1C}"/>
              </a:ext>
            </a:extLst>
          </p:cNvPr>
          <p:cNvPicPr>
            <a:picLocks noChangeAspect="1"/>
          </p:cNvPicPr>
          <p:nvPr/>
        </p:nvPicPr>
        <p:blipFill>
          <a:blip r:embed="rId9"/>
          <a:stretch>
            <a:fillRect/>
          </a:stretch>
        </p:blipFill>
        <p:spPr>
          <a:xfrm>
            <a:off x="7429251" y="2137558"/>
            <a:ext cx="3817377" cy="3800104"/>
          </a:xfrm>
          <a:prstGeom prst="rect">
            <a:avLst/>
          </a:prstGeom>
        </p:spPr>
      </p:pic>
      <p:sp>
        <p:nvSpPr>
          <p:cNvPr id="4" name="Footer Placeholder 16">
            <a:extLst>
              <a:ext uri="{FF2B5EF4-FFF2-40B4-BE49-F238E27FC236}">
                <a16:creationId xmlns:a16="http://schemas.microsoft.com/office/drawing/2014/main" id="{19FF7CA7-D5E3-4860-8A45-E43A6E28B9D9}"/>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061433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09A5E-8525-0EEC-A1CC-58A2EFFA5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EFDC0-C823-FADB-8A63-336FD072A896}"/>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A Public Interest Disclosure</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‘Whistleblowing’ Policy 39</a:t>
            </a:r>
          </a:p>
        </p:txBody>
      </p:sp>
      <p:graphicFrame>
        <p:nvGraphicFramePr>
          <p:cNvPr id="7" name="Content Placeholder 3" descr="Timeline placeholder ">
            <a:extLst>
              <a:ext uri="{FF2B5EF4-FFF2-40B4-BE49-F238E27FC236}">
                <a16:creationId xmlns:a16="http://schemas.microsoft.com/office/drawing/2014/main" id="{602B708B-4218-E5C8-3EB4-D71132486BB3}"/>
              </a:ext>
            </a:extLst>
          </p:cNvPr>
          <p:cNvGraphicFramePr>
            <a:graphicFrameLocks noGrp="1"/>
          </p:cNvGraphicFramePr>
          <p:nvPr>
            <p:ph idx="1"/>
            <p:extLst>
              <p:ext uri="{D42A27DB-BD31-4B8C-83A1-F6EECF244321}">
                <p14:modId xmlns:p14="http://schemas.microsoft.com/office/powerpoint/2010/main" val="1305978825"/>
              </p:ext>
            </p:extLst>
          </p:nvPr>
        </p:nvGraphicFramePr>
        <p:xfrm>
          <a:off x="1241278" y="1737360"/>
          <a:ext cx="9702664" cy="363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E39B7A1-8F88-3797-C79D-67BEDE33C8C6}"/>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89D99634-8F5E-8E2C-3B25-AA0D9C055D3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18</a:t>
            </a:fld>
            <a:endParaRPr lang="en-US" dirty="0"/>
          </a:p>
        </p:txBody>
      </p:sp>
      <p:sp>
        <p:nvSpPr>
          <p:cNvPr id="134" name="Rectangle 133">
            <a:extLst>
              <a:ext uri="{FF2B5EF4-FFF2-40B4-BE49-F238E27FC236}">
                <a16:creationId xmlns:a16="http://schemas.microsoft.com/office/drawing/2014/main" id="{6F2A08E0-3875-6B2C-9FFE-8A1070FC2B9A}"/>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9A0B0E42-B8D2-311F-3E36-6ED96DC10CC4}"/>
              </a:ext>
            </a:extLst>
          </p:cNvPr>
          <p:cNvSpPr txBox="1">
            <a:spLocks/>
          </p:cNvSpPr>
          <p:nvPr/>
        </p:nvSpPr>
        <p:spPr>
          <a:xfrm>
            <a:off x="6863787" y="6446838"/>
            <a:ext cx="501677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8C288D8A-A5E3-7D91-46AC-81E66B37FF67}"/>
              </a:ext>
            </a:extLst>
          </p:cNvPr>
          <p:cNvPicPr>
            <a:picLocks noChangeAspect="1"/>
          </p:cNvPicPr>
          <p:nvPr/>
        </p:nvPicPr>
        <p:blipFill>
          <a:blip r:embed="rId8"/>
          <a:stretch>
            <a:fillRect/>
          </a:stretch>
        </p:blipFill>
        <p:spPr>
          <a:xfrm>
            <a:off x="10520970" y="453820"/>
            <a:ext cx="816897" cy="877372"/>
          </a:xfrm>
          <a:prstGeom prst="rect">
            <a:avLst/>
          </a:prstGeom>
        </p:spPr>
      </p:pic>
      <p:sp>
        <p:nvSpPr>
          <p:cNvPr id="4" name="Footer Placeholder 16">
            <a:extLst>
              <a:ext uri="{FF2B5EF4-FFF2-40B4-BE49-F238E27FC236}">
                <a16:creationId xmlns:a16="http://schemas.microsoft.com/office/drawing/2014/main" id="{A24C94A9-F0AC-DD16-CECA-09CEC75E2AAE}"/>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95422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4324-280B-F20C-28B4-55C791C4F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C1CD8-6DD9-3740-DA53-7E240A80EFA0}"/>
              </a:ext>
            </a:extLst>
          </p:cNvPr>
          <p:cNvSpPr>
            <a:spLocks noGrp="1"/>
          </p:cNvSpPr>
          <p:nvPr>
            <p:ph type="title"/>
          </p:nvPr>
        </p:nvSpPr>
        <p:spPr>
          <a:xfrm>
            <a:off x="1097279" y="367625"/>
            <a:ext cx="10058400" cy="1450757"/>
          </a:xfrm>
        </p:spPr>
        <p:txBody>
          <a:bodyPr>
            <a:normAutofit/>
          </a:bodyPr>
          <a:lstStyle/>
          <a:p>
            <a:r>
              <a:rPr lang="en-US" sz="3600" b="1" dirty="0">
                <a:solidFill>
                  <a:srgbClr val="0069B3"/>
                </a:solidFill>
                <a:latin typeface="Arial" charset="0"/>
                <a:ea typeface="Arial" charset="0"/>
                <a:cs typeface="Arial" charset="0"/>
              </a:rPr>
              <a:t>Confidentiality and Data Protection</a:t>
            </a:r>
          </a:p>
        </p:txBody>
      </p:sp>
      <p:sp>
        <p:nvSpPr>
          <p:cNvPr id="5" name="Footer Placeholder 4">
            <a:extLst>
              <a:ext uri="{FF2B5EF4-FFF2-40B4-BE49-F238E27FC236}">
                <a16:creationId xmlns:a16="http://schemas.microsoft.com/office/drawing/2014/main" id="{CE9A8094-FBF2-53D4-A732-408C1EE304A5}"/>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778C8B4C-38B3-E609-634B-157F0138CE80}"/>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19</a:t>
            </a:fld>
            <a:endParaRPr lang="en-US" dirty="0"/>
          </a:p>
        </p:txBody>
      </p:sp>
      <p:sp>
        <p:nvSpPr>
          <p:cNvPr id="134" name="Rectangle 133">
            <a:extLst>
              <a:ext uri="{FF2B5EF4-FFF2-40B4-BE49-F238E27FC236}">
                <a16:creationId xmlns:a16="http://schemas.microsoft.com/office/drawing/2014/main" id="{1BF3410F-FDCE-CF43-97E2-8EF4CFBDFCC0}"/>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7D8A28DA-5CC5-485D-7FC8-D8D7219E72B6}"/>
              </a:ext>
            </a:extLst>
          </p:cNvPr>
          <p:cNvSpPr txBox="1">
            <a:spLocks/>
          </p:cNvSpPr>
          <p:nvPr/>
        </p:nvSpPr>
        <p:spPr>
          <a:xfrm>
            <a:off x="6886937" y="6446838"/>
            <a:ext cx="499362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2079620C-446C-3B8F-F64C-95E020D34475}"/>
              </a:ext>
            </a:extLst>
          </p:cNvPr>
          <p:cNvPicPr>
            <a:picLocks noChangeAspect="1"/>
          </p:cNvPicPr>
          <p:nvPr/>
        </p:nvPicPr>
        <p:blipFill>
          <a:blip r:embed="rId3"/>
          <a:stretch>
            <a:fillRect/>
          </a:stretch>
        </p:blipFill>
        <p:spPr>
          <a:xfrm>
            <a:off x="10338782" y="522749"/>
            <a:ext cx="816897" cy="877372"/>
          </a:xfrm>
          <a:prstGeom prst="rect">
            <a:avLst/>
          </a:prstGeom>
        </p:spPr>
      </p:pic>
      <p:sp>
        <p:nvSpPr>
          <p:cNvPr id="8" name="Rectangle 7">
            <a:extLst>
              <a:ext uri="{FF2B5EF4-FFF2-40B4-BE49-F238E27FC236}">
                <a16:creationId xmlns:a16="http://schemas.microsoft.com/office/drawing/2014/main" id="{4337C539-DC28-7633-4E9A-1D82176E19A6}"/>
              </a:ext>
            </a:extLst>
          </p:cNvPr>
          <p:cNvSpPr/>
          <p:nvPr/>
        </p:nvSpPr>
        <p:spPr>
          <a:xfrm>
            <a:off x="1198419" y="2023872"/>
            <a:ext cx="3141934" cy="3803904"/>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60000"/>
              </a:lnSpc>
            </a:pPr>
            <a:endParaRPr lang="en-GB"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DE854006-67C2-DCA7-FE1C-C89D93FC73F1}"/>
              </a:ext>
            </a:extLst>
          </p:cNvPr>
          <p:cNvSpPr/>
          <p:nvPr/>
        </p:nvSpPr>
        <p:spPr>
          <a:xfrm>
            <a:off x="7750478" y="2023872"/>
            <a:ext cx="3408167" cy="3803904"/>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350CB9C1-E785-3E7F-7CD4-7024090140A5}"/>
              </a:ext>
            </a:extLst>
          </p:cNvPr>
          <p:cNvSpPr>
            <a:spLocks noGrp="1"/>
          </p:cNvSpPr>
          <p:nvPr>
            <p:ph idx="1"/>
          </p:nvPr>
        </p:nvSpPr>
        <p:spPr>
          <a:xfrm>
            <a:off x="7915542" y="2218544"/>
            <a:ext cx="3078040" cy="3372787"/>
          </a:xfrm>
        </p:spPr>
        <p:txBody>
          <a:bodyPr>
            <a:normAutofit/>
          </a:bodyPr>
          <a:lstStyle/>
          <a:p>
            <a:pPr marL="0" indent="0" algn="ctr">
              <a:lnSpc>
                <a:spcPct val="150000"/>
              </a:lnSpc>
              <a:buNone/>
            </a:pPr>
            <a:r>
              <a:rPr lang="en-GB" sz="1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Follow GDPR and Safeguarding protocols</a:t>
            </a:r>
          </a:p>
          <a:p>
            <a:pPr marL="0" indent="0">
              <a:lnSpc>
                <a:spcPct val="150000"/>
              </a:lnSpc>
              <a:buNone/>
            </a:pPr>
            <a:endParaRPr lang="en-GB" sz="1800" kern="0" dirty="0">
              <a:solidFill>
                <a:schemeClr val="bg1"/>
              </a:solidFill>
              <a:latin typeface="Arial" panose="020B0604020202020204" pitchFamily="34" charset="0"/>
              <a:cs typeface="Times New Roman" panose="02020603050405020304" pitchFamily="18" charset="0"/>
            </a:endParaRPr>
          </a:p>
          <a:p>
            <a:pPr marL="0" indent="0">
              <a:lnSpc>
                <a:spcPct val="150000"/>
              </a:lnSpc>
              <a:buNone/>
            </a:pPr>
            <a:r>
              <a:rPr lang="en-GB" sz="1800" kern="0" dirty="0">
                <a:solidFill>
                  <a:schemeClr val="bg1"/>
                </a:solidFill>
                <a:latin typeface="Arial" panose="020B0604020202020204" pitchFamily="34" charset="0"/>
                <a:cs typeface="Times New Roman" panose="02020603050405020304" pitchFamily="18" charset="0"/>
              </a:rPr>
              <a:t>Records of disclosure must be stored securely, not on personal equipment.</a:t>
            </a:r>
          </a:p>
          <a:p>
            <a:pPr marL="0" indent="0">
              <a:lnSpc>
                <a:spcPct val="150000"/>
              </a:lnSpc>
              <a:buNone/>
            </a:pPr>
            <a:endParaRPr lang="en-GB"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5A1173F-2E62-6D3C-CE60-3F957BA9055B}"/>
              </a:ext>
            </a:extLst>
          </p:cNvPr>
          <p:cNvSpPr txBox="1"/>
          <p:nvPr/>
        </p:nvSpPr>
        <p:spPr>
          <a:xfrm>
            <a:off x="1431091" y="2218544"/>
            <a:ext cx="2758191" cy="3136436"/>
          </a:xfrm>
          <a:prstGeom prst="rect">
            <a:avLst/>
          </a:prstGeom>
          <a:noFill/>
        </p:spPr>
        <p:txBody>
          <a:bodyPr wrap="square" rtlCol="0">
            <a:spAutoFit/>
          </a:bodyPr>
          <a:lstStyle/>
          <a:p>
            <a:pPr marL="0" indent="0" algn="ctr">
              <a:lnSpc>
                <a:spcPct val="160000"/>
              </a:lnSpc>
              <a:buNone/>
            </a:pPr>
            <a:r>
              <a:rPr lang="en-GB" sz="1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Respect Confidentiality</a:t>
            </a:r>
          </a:p>
          <a:p>
            <a:pPr marL="0" indent="0">
              <a:lnSpc>
                <a:spcPct val="160000"/>
              </a:lnSpc>
              <a:buNone/>
            </a:pPr>
            <a:endParaRPr lang="en-GB"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60000"/>
              </a:lnSpc>
              <a:buNone/>
            </a:pPr>
            <a:r>
              <a:rPr lang="en-GB"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Do not share information with anyone outside the safeguarding team or statutory agencies </a:t>
            </a:r>
            <a:r>
              <a:rPr lang="en-GB" kern="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eg</a:t>
            </a:r>
            <a:r>
              <a:rPr lang="en-GB"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social care or police.</a:t>
            </a:r>
            <a:endParaRPr lang="en-GB" sz="1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24978B7-CD89-FB76-EF83-A95A936B440A}"/>
              </a:ext>
            </a:extLst>
          </p:cNvPr>
          <p:cNvPicPr>
            <a:picLocks noChangeAspect="1"/>
          </p:cNvPicPr>
          <p:nvPr/>
        </p:nvPicPr>
        <p:blipFill>
          <a:blip r:embed="rId4"/>
          <a:stretch>
            <a:fillRect/>
          </a:stretch>
        </p:blipFill>
        <p:spPr>
          <a:xfrm>
            <a:off x="4843145" y="2023872"/>
            <a:ext cx="2404541" cy="3803904"/>
          </a:xfrm>
          <a:prstGeom prst="rect">
            <a:avLst/>
          </a:prstGeom>
        </p:spPr>
      </p:pic>
      <p:sp>
        <p:nvSpPr>
          <p:cNvPr id="4" name="Footer Placeholder 16">
            <a:extLst>
              <a:ext uri="{FF2B5EF4-FFF2-40B4-BE49-F238E27FC236}">
                <a16:creationId xmlns:a16="http://schemas.microsoft.com/office/drawing/2014/main" id="{D282646D-73F7-0560-4FE6-A0FF23076DA3}"/>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48742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DA3A-207F-49B1-B04B-4ABF2C16B8F8}"/>
              </a:ext>
            </a:extLst>
          </p:cNvPr>
          <p:cNvSpPr>
            <a:spLocks noGrp="1"/>
          </p:cNvSpPr>
          <p:nvPr>
            <p:ph type="ctrTitle"/>
          </p:nvPr>
        </p:nvSpPr>
        <p:spPr>
          <a:xfrm>
            <a:off x="6730000" y="1663409"/>
            <a:ext cx="4813072" cy="1368549"/>
          </a:xfrm>
        </p:spPr>
        <p:txBody>
          <a:bodyPr>
            <a:normAutofit/>
          </a:bodyPr>
          <a:lstStyle/>
          <a:p>
            <a:r>
              <a:rPr lang="en-US" sz="3600" b="1" dirty="0">
                <a:solidFill>
                  <a:srgbClr val="0069B3"/>
                </a:solidFill>
                <a:latin typeface="Arial" charset="0"/>
                <a:ea typeface="Arial" charset="0"/>
                <a:cs typeface="Arial" charset="0"/>
              </a:rPr>
              <a:t>Safeguarding </a:t>
            </a:r>
            <a:r>
              <a:rPr lang="en-US" sz="2700" b="1" dirty="0">
                <a:solidFill>
                  <a:srgbClr val="0069B3"/>
                </a:solidFill>
                <a:latin typeface="Arial" charset="0"/>
                <a:ea typeface="Arial" charset="0"/>
                <a:cs typeface="Arial" charset="0"/>
              </a:rPr>
              <a:t>Responding to a Concern</a:t>
            </a:r>
          </a:p>
        </p:txBody>
      </p:sp>
      <p:sp>
        <p:nvSpPr>
          <p:cNvPr id="3" name="Subtitle 2">
            <a:extLst>
              <a:ext uri="{FF2B5EF4-FFF2-40B4-BE49-F238E27FC236}">
                <a16:creationId xmlns:a16="http://schemas.microsoft.com/office/drawing/2014/main" id="{E2BCFD34-C8EF-415B-8FA0-16D34102B5A0}"/>
              </a:ext>
            </a:extLst>
          </p:cNvPr>
          <p:cNvSpPr>
            <a:spLocks noGrp="1"/>
          </p:cNvSpPr>
          <p:nvPr>
            <p:ph type="subTitle" idx="1"/>
          </p:nvPr>
        </p:nvSpPr>
        <p:spPr>
          <a:xfrm>
            <a:off x="6729999" y="4491789"/>
            <a:ext cx="4829101" cy="701803"/>
          </a:xfrm>
        </p:spPr>
        <p:txBody>
          <a:bodyPr>
            <a:noAutofit/>
          </a:bodyPr>
          <a:lstStyle/>
          <a:p>
            <a:pPr marL="0" indent="0">
              <a:buNone/>
            </a:pPr>
            <a:r>
              <a:rPr lang="en-US" sz="2000" dirty="0">
                <a:latin typeface="Arial" charset="0"/>
                <a:ea typeface="Arial" charset="0"/>
                <a:cs typeface="Arial" charset="0"/>
              </a:rPr>
              <a:t>The Hope Hub </a:t>
            </a:r>
          </a:p>
          <a:p>
            <a:pPr marL="0" indent="0">
              <a:buNone/>
            </a:pPr>
            <a:r>
              <a:rPr lang="en-US" sz="1800" dirty="0">
                <a:latin typeface="Arial" charset="0"/>
                <a:ea typeface="Arial" charset="0"/>
                <a:cs typeface="Arial" charset="0"/>
              </a:rPr>
              <a:t>Safeguarding Vulnerable Adults Policy DV20</a:t>
            </a:r>
          </a:p>
        </p:txBody>
      </p:sp>
      <p:sp>
        <p:nvSpPr>
          <p:cNvPr id="11" name="Footer Placeholder 10">
            <a:extLst>
              <a:ext uri="{FF2B5EF4-FFF2-40B4-BE49-F238E27FC236}">
                <a16:creationId xmlns:a16="http://schemas.microsoft.com/office/drawing/2014/main" id="{EE9F877C-9A6C-4DDB-B804-DE76AD1C6AF0}"/>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12" name="Slide Number Placeholder 11">
            <a:extLst>
              <a:ext uri="{FF2B5EF4-FFF2-40B4-BE49-F238E27FC236}">
                <a16:creationId xmlns:a16="http://schemas.microsoft.com/office/drawing/2014/main" id="{BC85B0AB-DC16-4789-95F3-60E6BB1BE49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a:t>
            </a:fld>
            <a:endParaRPr lang="en-US" dirty="0"/>
          </a:p>
        </p:txBody>
      </p:sp>
      <p:sp>
        <p:nvSpPr>
          <p:cNvPr id="8" name="Rectangle 7">
            <a:extLst>
              <a:ext uri="{FF2B5EF4-FFF2-40B4-BE49-F238E27FC236}">
                <a16:creationId xmlns:a16="http://schemas.microsoft.com/office/drawing/2014/main" id="{74DC8C36-6A7E-1567-84A2-8CDFC54D865D}"/>
              </a:ext>
            </a:extLst>
          </p:cNvPr>
          <p:cNvSpPr/>
          <p:nvPr/>
        </p:nvSpPr>
        <p:spPr>
          <a:xfrm>
            <a:off x="2" y="6398712"/>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16">
            <a:extLst>
              <a:ext uri="{FF2B5EF4-FFF2-40B4-BE49-F238E27FC236}">
                <a16:creationId xmlns:a16="http://schemas.microsoft.com/office/drawing/2014/main" id="{3618A434-2019-1273-A5A5-296716847FBF}"/>
              </a:ext>
            </a:extLst>
          </p:cNvPr>
          <p:cNvSpPr txBox="1">
            <a:spLocks/>
          </p:cNvSpPr>
          <p:nvPr/>
        </p:nvSpPr>
        <p:spPr>
          <a:xfrm>
            <a:off x="6643868" y="6446838"/>
            <a:ext cx="5236692"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5" name="Picture 7" descr="Logo&#10;&#10;Description automatically generated">
            <a:extLst>
              <a:ext uri="{FF2B5EF4-FFF2-40B4-BE49-F238E27FC236}">
                <a16:creationId xmlns:a16="http://schemas.microsoft.com/office/drawing/2014/main" id="{A2068D99-76F3-85B7-DC2B-FFD6D070778F}"/>
              </a:ext>
            </a:extLst>
          </p:cNvPr>
          <p:cNvPicPr>
            <a:picLocks noChangeAspect="1"/>
          </p:cNvPicPr>
          <p:nvPr/>
        </p:nvPicPr>
        <p:blipFill>
          <a:blip r:embed="rId3"/>
          <a:stretch>
            <a:fillRect/>
          </a:stretch>
        </p:blipFill>
        <p:spPr>
          <a:xfrm>
            <a:off x="10742203" y="458289"/>
            <a:ext cx="816897" cy="877372"/>
          </a:xfrm>
          <a:prstGeom prst="rect">
            <a:avLst/>
          </a:prstGeom>
        </p:spPr>
      </p:pic>
      <p:pic>
        <p:nvPicPr>
          <p:cNvPr id="4" name="Picture 3">
            <a:extLst>
              <a:ext uri="{FF2B5EF4-FFF2-40B4-BE49-F238E27FC236}">
                <a16:creationId xmlns:a16="http://schemas.microsoft.com/office/drawing/2014/main" id="{D69EEEE6-41AB-0980-FCD4-DADDAD85144F}"/>
              </a:ext>
            </a:extLst>
          </p:cNvPr>
          <p:cNvPicPr>
            <a:picLocks noChangeAspect="1"/>
          </p:cNvPicPr>
          <p:nvPr/>
        </p:nvPicPr>
        <p:blipFill>
          <a:blip r:embed="rId4"/>
          <a:stretch>
            <a:fillRect/>
          </a:stretch>
        </p:blipFill>
        <p:spPr>
          <a:xfrm>
            <a:off x="979735" y="1445825"/>
            <a:ext cx="4910867" cy="3747767"/>
          </a:xfrm>
          <a:prstGeom prst="rect">
            <a:avLst/>
          </a:prstGeom>
        </p:spPr>
      </p:pic>
      <p:sp>
        <p:nvSpPr>
          <p:cNvPr id="6" name="Footer Placeholder 16">
            <a:extLst>
              <a:ext uri="{FF2B5EF4-FFF2-40B4-BE49-F238E27FC236}">
                <a16:creationId xmlns:a16="http://schemas.microsoft.com/office/drawing/2014/main" id="{BCB4EE03-E1C4-72A5-AA8E-23679C38FBC3}"/>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5974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A150-5E9E-FD61-F70B-939C816C8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6E486-8FC8-469E-CEC9-1CED2E063052}"/>
              </a:ext>
            </a:extLst>
          </p:cNvPr>
          <p:cNvSpPr>
            <a:spLocks noGrp="1"/>
          </p:cNvSpPr>
          <p:nvPr>
            <p:ph type="title"/>
          </p:nvPr>
        </p:nvSpPr>
        <p:spPr>
          <a:xfrm>
            <a:off x="1097279" y="367625"/>
            <a:ext cx="10058400" cy="1450757"/>
          </a:xfrm>
        </p:spPr>
        <p:txBody>
          <a:bodyPr>
            <a:normAutofit/>
          </a:bodyPr>
          <a:lstStyle/>
          <a:p>
            <a:r>
              <a:rPr lang="en-US" sz="3600" b="1" dirty="0">
                <a:solidFill>
                  <a:srgbClr val="0069B3"/>
                </a:solidFill>
                <a:latin typeface="Arial" charset="0"/>
                <a:ea typeface="Arial" charset="0"/>
                <a:cs typeface="Arial" charset="0"/>
              </a:rPr>
              <a:t>Work with Authorities</a:t>
            </a:r>
          </a:p>
        </p:txBody>
      </p:sp>
      <p:sp>
        <p:nvSpPr>
          <p:cNvPr id="5" name="Footer Placeholder 4">
            <a:extLst>
              <a:ext uri="{FF2B5EF4-FFF2-40B4-BE49-F238E27FC236}">
                <a16:creationId xmlns:a16="http://schemas.microsoft.com/office/drawing/2014/main" id="{BEB10072-7F36-FC6B-4F06-7C0FBC539023}"/>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8035B307-C901-3FD3-F3FD-03B38FE2EEDC}"/>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20</a:t>
            </a:fld>
            <a:endParaRPr lang="en-US" dirty="0"/>
          </a:p>
        </p:txBody>
      </p:sp>
      <p:sp>
        <p:nvSpPr>
          <p:cNvPr id="134" name="Rectangle 133">
            <a:extLst>
              <a:ext uri="{FF2B5EF4-FFF2-40B4-BE49-F238E27FC236}">
                <a16:creationId xmlns:a16="http://schemas.microsoft.com/office/drawing/2014/main" id="{3EB8A475-A803-EEE4-943B-C28C7872E086}"/>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5D6667A5-4829-9AFD-89BF-E0BEC89E3CF2}"/>
              </a:ext>
            </a:extLst>
          </p:cNvPr>
          <p:cNvSpPr txBox="1">
            <a:spLocks/>
          </p:cNvSpPr>
          <p:nvPr/>
        </p:nvSpPr>
        <p:spPr>
          <a:xfrm>
            <a:off x="6886937" y="6446838"/>
            <a:ext cx="499362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BAFDC67D-BDBA-C4A4-9650-152E980A01C8}"/>
              </a:ext>
            </a:extLst>
          </p:cNvPr>
          <p:cNvPicPr>
            <a:picLocks noChangeAspect="1"/>
          </p:cNvPicPr>
          <p:nvPr/>
        </p:nvPicPr>
        <p:blipFill>
          <a:blip r:embed="rId3"/>
          <a:stretch>
            <a:fillRect/>
          </a:stretch>
        </p:blipFill>
        <p:spPr>
          <a:xfrm>
            <a:off x="10338782" y="522749"/>
            <a:ext cx="816897" cy="877372"/>
          </a:xfrm>
          <a:prstGeom prst="rect">
            <a:avLst/>
          </a:prstGeom>
        </p:spPr>
      </p:pic>
      <p:sp>
        <p:nvSpPr>
          <p:cNvPr id="8" name="Rectangle 7">
            <a:extLst>
              <a:ext uri="{FF2B5EF4-FFF2-40B4-BE49-F238E27FC236}">
                <a16:creationId xmlns:a16="http://schemas.microsoft.com/office/drawing/2014/main" id="{AD9FBB26-6E33-C189-63C0-3F4F71AEC094}"/>
              </a:ext>
            </a:extLst>
          </p:cNvPr>
          <p:cNvSpPr/>
          <p:nvPr/>
        </p:nvSpPr>
        <p:spPr>
          <a:xfrm>
            <a:off x="1198419" y="2023872"/>
            <a:ext cx="3141934" cy="38039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60000"/>
              </a:lnSpc>
            </a:pPr>
            <a:endParaRPr lang="en-GB"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AA631EB-0740-1A71-B3E3-9A18475EAD1C}"/>
              </a:ext>
            </a:extLst>
          </p:cNvPr>
          <p:cNvSpPr/>
          <p:nvPr/>
        </p:nvSpPr>
        <p:spPr>
          <a:xfrm>
            <a:off x="7851647" y="2025813"/>
            <a:ext cx="3408167" cy="38039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C872902F-1F6B-730A-06B7-0AED4DE844A5}"/>
              </a:ext>
            </a:extLst>
          </p:cNvPr>
          <p:cNvSpPr>
            <a:spLocks noGrp="1"/>
          </p:cNvSpPr>
          <p:nvPr>
            <p:ph idx="1"/>
          </p:nvPr>
        </p:nvSpPr>
        <p:spPr>
          <a:xfrm>
            <a:off x="8093056" y="2519942"/>
            <a:ext cx="2925347" cy="3372787"/>
          </a:xfrm>
        </p:spPr>
        <p:txBody>
          <a:bodyPr>
            <a:normAutofit/>
          </a:bodyPr>
          <a:lstStyle/>
          <a:p>
            <a:pPr marL="0" indent="0" algn="ctr">
              <a:lnSpc>
                <a:spcPct val="100000"/>
              </a:lnSpc>
              <a:spcBef>
                <a:spcPts val="0"/>
              </a:spcBef>
              <a:spcAft>
                <a:spcPts val="1800"/>
              </a:spcAft>
              <a:buNone/>
            </a:pPr>
            <a:r>
              <a:rPr lang="en-GB" sz="1800" b="1" kern="0" dirty="0">
                <a:effectLst/>
                <a:latin typeface="Arial" panose="020B0604020202020204" pitchFamily="34" charset="0"/>
                <a:ea typeface="Times New Roman" panose="02020603050405020304" pitchFamily="18" charset="0"/>
                <a:cs typeface="Times New Roman" panose="02020603050405020304" pitchFamily="18" charset="0"/>
              </a:rPr>
              <a:t>Protect the Person’s Privacy</a:t>
            </a:r>
          </a:p>
          <a:p>
            <a:pPr marL="0" indent="0">
              <a:lnSpc>
                <a:spcPct val="100000"/>
              </a:lnSpc>
              <a:spcBef>
                <a:spcPts val="0"/>
              </a:spcBef>
              <a:spcAft>
                <a:spcPts val="1800"/>
              </a:spcAft>
              <a:buNone/>
            </a:pPr>
            <a:endParaRPr lang="en-GB" sz="1800" kern="0" dirty="0">
              <a:latin typeface="Arial" panose="020B0604020202020204" pitchFamily="34" charset="0"/>
              <a:cs typeface="Times New Roman" panose="02020603050405020304" pitchFamily="18" charset="0"/>
            </a:endParaRPr>
          </a:p>
          <a:p>
            <a:pPr marL="0" indent="0">
              <a:lnSpc>
                <a:spcPct val="100000"/>
              </a:lnSpc>
              <a:spcBef>
                <a:spcPts val="0"/>
              </a:spcBef>
              <a:spcAft>
                <a:spcPts val="1800"/>
              </a:spcAft>
              <a:buNone/>
            </a:pPr>
            <a:r>
              <a:rPr lang="en-GB" sz="1800" kern="0" dirty="0">
                <a:latin typeface="Arial" panose="020B0604020202020204" pitchFamily="34" charset="0"/>
                <a:cs typeface="Times New Roman" panose="02020603050405020304" pitchFamily="18" charset="0"/>
              </a:rPr>
              <a:t>E</a:t>
            </a:r>
            <a:r>
              <a:rPr lang="en-GB" sz="1800" kern="0" dirty="0">
                <a:effectLst/>
                <a:latin typeface="Arial" panose="020B0604020202020204" pitchFamily="34" charset="0"/>
                <a:ea typeface="Times New Roman" panose="02020603050405020304" pitchFamily="18" charset="0"/>
                <a:cs typeface="Times New Roman" panose="02020603050405020304" pitchFamily="18" charset="0"/>
              </a:rPr>
              <a:t>nsure that the person’s privacy and dignity are maintained throughout the process</a:t>
            </a:r>
            <a:r>
              <a:rPr lang="en-GB" sz="1800" kern="0" dirty="0">
                <a:latin typeface="Arial" panose="020B0604020202020204" pitchFamily="34" charset="0"/>
                <a:cs typeface="Times New Roman" panose="02020603050405020304" pitchFamily="18" charset="0"/>
              </a:rPr>
              <a:t>.</a:t>
            </a:r>
          </a:p>
          <a:p>
            <a:pPr marL="0" indent="0">
              <a:lnSpc>
                <a:spcPct val="150000"/>
              </a:lnSpc>
              <a:buNone/>
            </a:pPr>
            <a:endParaRPr lang="en-GB"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5A07320-FF9A-6803-AA84-146E5FA2A7CE}"/>
              </a:ext>
            </a:extLst>
          </p:cNvPr>
          <p:cNvSpPr txBox="1"/>
          <p:nvPr/>
        </p:nvSpPr>
        <p:spPr>
          <a:xfrm>
            <a:off x="1390290" y="2519942"/>
            <a:ext cx="2758191" cy="2769989"/>
          </a:xfrm>
          <a:prstGeom prst="rect">
            <a:avLst/>
          </a:prstGeom>
          <a:noFill/>
        </p:spPr>
        <p:txBody>
          <a:bodyPr wrap="square" rtlCol="0">
            <a:spAutoFit/>
          </a:bodyPr>
          <a:lstStyle/>
          <a:p>
            <a:pPr marL="0" indent="0" algn="ctr">
              <a:spcAft>
                <a:spcPts val="1800"/>
              </a:spcAft>
              <a:buNone/>
            </a:pPr>
            <a:r>
              <a:rPr lang="en-GB" sz="1800" b="1" kern="0" dirty="0">
                <a:effectLst/>
                <a:latin typeface="Arial" panose="020B0604020202020204" pitchFamily="34" charset="0"/>
                <a:ea typeface="Times New Roman" panose="02020603050405020304" pitchFamily="18" charset="0"/>
                <a:cs typeface="Times New Roman" panose="02020603050405020304" pitchFamily="18" charset="0"/>
              </a:rPr>
              <a:t>Cooperate with Investigations</a:t>
            </a:r>
          </a:p>
          <a:p>
            <a:pPr marL="0" indent="0">
              <a:spcAft>
                <a:spcPts val="1800"/>
              </a:spcAft>
              <a:buNone/>
            </a:pPr>
            <a:endParaRPr lang="en-GB" kern="0" dirty="0">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1800"/>
              </a:spcAft>
              <a:buNone/>
            </a:pPr>
            <a:r>
              <a:rPr lang="en-GB" kern="0" dirty="0">
                <a:latin typeface="Arial" panose="020B0604020202020204" pitchFamily="34" charset="0"/>
                <a:ea typeface="Times New Roman" panose="02020603050405020304" pitchFamily="18" charset="0"/>
                <a:cs typeface="Times New Roman" panose="02020603050405020304" pitchFamily="18" charset="0"/>
              </a:rPr>
              <a:t>Statutory agencies such as social care services or the police may wish to talk to you as well as the safeguarding team.</a:t>
            </a:r>
            <a:endParaRPr lang="en-GB" sz="1800"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B63F6EA-C029-5D43-F78F-E52F9EBD6D47}"/>
              </a:ext>
            </a:extLst>
          </p:cNvPr>
          <p:cNvPicPr>
            <a:picLocks noChangeAspect="1"/>
          </p:cNvPicPr>
          <p:nvPr/>
        </p:nvPicPr>
        <p:blipFill>
          <a:blip r:embed="rId4"/>
          <a:stretch>
            <a:fillRect/>
          </a:stretch>
        </p:blipFill>
        <p:spPr>
          <a:xfrm>
            <a:off x="4800600" y="2023872"/>
            <a:ext cx="2590800" cy="3801716"/>
          </a:xfrm>
          <a:prstGeom prst="rect">
            <a:avLst/>
          </a:prstGeom>
        </p:spPr>
      </p:pic>
      <p:sp>
        <p:nvSpPr>
          <p:cNvPr id="3" name="Footer Placeholder 16">
            <a:extLst>
              <a:ext uri="{FF2B5EF4-FFF2-40B4-BE49-F238E27FC236}">
                <a16:creationId xmlns:a16="http://schemas.microsoft.com/office/drawing/2014/main" id="{99720933-A336-72A0-495A-CC51F625EB98}"/>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36121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54EEB-4EF7-A048-D489-903BD3BDA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E8755-AEF4-3547-48F4-2AF5D90C58AB}"/>
              </a:ext>
            </a:extLst>
          </p:cNvPr>
          <p:cNvSpPr>
            <a:spLocks noGrp="1"/>
          </p:cNvSpPr>
          <p:nvPr>
            <p:ph type="title"/>
          </p:nvPr>
        </p:nvSpPr>
        <p:spPr>
          <a:xfrm>
            <a:off x="1189038" y="451994"/>
            <a:ext cx="10058400" cy="1450757"/>
          </a:xfrm>
        </p:spPr>
        <p:txBody>
          <a:bodyPr>
            <a:normAutofit/>
          </a:bodyPr>
          <a:lstStyle/>
          <a:p>
            <a:pPr>
              <a:spcBef>
                <a:spcPts val="1200"/>
              </a:spcBef>
            </a:pPr>
            <a:r>
              <a:rPr lang="en-US" sz="4000" b="1" dirty="0">
                <a:solidFill>
                  <a:srgbClr val="0069B3"/>
                </a:solidFill>
                <a:latin typeface="Arial" charset="0"/>
                <a:ea typeface="Arial" charset="0"/>
                <a:cs typeface="Arial" charset="0"/>
              </a:rPr>
              <a:t>Mental Capacity</a:t>
            </a:r>
            <a:br>
              <a:rPr lang="en-US" sz="3600" b="1" dirty="0">
                <a:solidFill>
                  <a:srgbClr val="0069B3"/>
                </a:solidFill>
                <a:latin typeface="Arial" charset="0"/>
                <a:ea typeface="Arial" charset="0"/>
                <a:cs typeface="Arial" charset="0"/>
              </a:rPr>
            </a:br>
            <a:r>
              <a:rPr lang="en-GB" sz="2200" kern="100" dirty="0">
                <a:latin typeface="Arial" panose="020B0604020202020204" pitchFamily="34" charset="0"/>
                <a:ea typeface="Arial" charset="0"/>
                <a:cs typeface="Arial" panose="020B0604020202020204" pitchFamily="34" charset="0"/>
              </a:rPr>
              <a:t>Understanding mental capacity</a:t>
            </a:r>
            <a:endParaRPr lang="en-US" sz="22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C5CE08E6-6056-BAD9-9336-44AD7975248D}"/>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02E0644B-963F-0AD1-C2D9-F6AB2BFF02E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21</a:t>
            </a:fld>
            <a:endParaRPr lang="en-US"/>
          </a:p>
        </p:txBody>
      </p:sp>
      <p:sp>
        <p:nvSpPr>
          <p:cNvPr id="134" name="Rectangle 133">
            <a:extLst>
              <a:ext uri="{FF2B5EF4-FFF2-40B4-BE49-F238E27FC236}">
                <a16:creationId xmlns:a16="http://schemas.microsoft.com/office/drawing/2014/main" id="{054ECA25-5AEE-AD2D-F5F7-E49F216EC997}"/>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ooter Placeholder 16">
            <a:extLst>
              <a:ext uri="{FF2B5EF4-FFF2-40B4-BE49-F238E27FC236}">
                <a16:creationId xmlns:a16="http://schemas.microsoft.com/office/drawing/2014/main" id="{0B57D383-D303-3EA6-9151-90E7A5D05ABA}"/>
              </a:ext>
            </a:extLst>
          </p:cNvPr>
          <p:cNvSpPr txBox="1">
            <a:spLocks/>
          </p:cNvSpPr>
          <p:nvPr/>
        </p:nvSpPr>
        <p:spPr>
          <a:xfrm>
            <a:off x="6875362" y="6446838"/>
            <a:ext cx="5005198"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397B341E-45B0-DFC1-791E-D7D019EADC1F}"/>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7" name="Content Placeholder 7">
            <a:extLst>
              <a:ext uri="{FF2B5EF4-FFF2-40B4-BE49-F238E27FC236}">
                <a16:creationId xmlns:a16="http://schemas.microsoft.com/office/drawing/2014/main" id="{9D2D3C46-96B8-9245-0B97-21CAA9044C1A}"/>
              </a:ext>
            </a:extLst>
          </p:cNvPr>
          <p:cNvGraphicFramePr>
            <a:graphicFrameLocks noGrp="1"/>
          </p:cNvGraphicFramePr>
          <p:nvPr>
            <p:ph idx="1"/>
          </p:nvPr>
        </p:nvGraphicFramePr>
        <p:xfrm>
          <a:off x="1145509" y="2078639"/>
          <a:ext cx="10256521" cy="3464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953D4A19-A4B3-B9C5-CEEF-490C0E19FECE}"/>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600376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2CBF3-7869-069C-4798-3F2545B03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E439C-463E-143B-0DD6-5DA3CD2FD8B6}"/>
              </a:ext>
            </a:extLst>
          </p:cNvPr>
          <p:cNvSpPr>
            <a:spLocks noGrp="1"/>
          </p:cNvSpPr>
          <p:nvPr>
            <p:ph type="title"/>
          </p:nvPr>
        </p:nvSpPr>
        <p:spPr>
          <a:xfrm>
            <a:off x="1189038" y="451994"/>
            <a:ext cx="10058400" cy="1450757"/>
          </a:xfrm>
        </p:spPr>
        <p:txBody>
          <a:bodyPr>
            <a:normAutofit/>
          </a:bodyPr>
          <a:lstStyle/>
          <a:p>
            <a:pPr>
              <a:spcBef>
                <a:spcPts val="1200"/>
              </a:spcBef>
            </a:pPr>
            <a:r>
              <a:rPr lang="en-US" sz="4000" b="1" dirty="0">
                <a:solidFill>
                  <a:srgbClr val="0069B3"/>
                </a:solidFill>
                <a:latin typeface="Arial" charset="0"/>
                <a:ea typeface="Arial" charset="0"/>
                <a:cs typeface="Arial" charset="0"/>
              </a:rPr>
              <a:t>Mental Capacity</a:t>
            </a:r>
            <a:br>
              <a:rPr lang="en-US" sz="3600" b="1" dirty="0">
                <a:solidFill>
                  <a:srgbClr val="0069B3"/>
                </a:solidFill>
                <a:latin typeface="Arial" charset="0"/>
                <a:ea typeface="Arial" charset="0"/>
                <a:cs typeface="Arial" charset="0"/>
              </a:rPr>
            </a:br>
            <a:r>
              <a:rPr lang="en-GB" sz="2200" kern="100" dirty="0">
                <a:latin typeface="Arial" panose="020B0604020202020204" pitchFamily="34" charset="0"/>
                <a:ea typeface="Arial" charset="0"/>
                <a:cs typeface="Arial" panose="020B0604020202020204" pitchFamily="34" charset="0"/>
              </a:rPr>
              <a:t>Understanding mental capacity</a:t>
            </a:r>
            <a:endParaRPr lang="en-US" sz="22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AB5088E4-3C96-498E-B120-0EABD968DBCF}"/>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33D9A697-5AD1-B0AE-B682-EC0A099A2490}"/>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22</a:t>
            </a:fld>
            <a:endParaRPr lang="en-US"/>
          </a:p>
        </p:txBody>
      </p:sp>
      <p:sp>
        <p:nvSpPr>
          <p:cNvPr id="134" name="Rectangle 133">
            <a:extLst>
              <a:ext uri="{FF2B5EF4-FFF2-40B4-BE49-F238E27FC236}">
                <a16:creationId xmlns:a16="http://schemas.microsoft.com/office/drawing/2014/main" id="{FFBF735B-9742-8FB8-DF1D-C9C18844AB98}"/>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ooter Placeholder 16">
            <a:extLst>
              <a:ext uri="{FF2B5EF4-FFF2-40B4-BE49-F238E27FC236}">
                <a16:creationId xmlns:a16="http://schemas.microsoft.com/office/drawing/2014/main" id="{88517DE6-9139-653A-33D2-2F7BF1686B6B}"/>
              </a:ext>
            </a:extLst>
          </p:cNvPr>
          <p:cNvSpPr txBox="1">
            <a:spLocks/>
          </p:cNvSpPr>
          <p:nvPr/>
        </p:nvSpPr>
        <p:spPr>
          <a:xfrm>
            <a:off x="6875362" y="6446838"/>
            <a:ext cx="5005198"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95785A4F-F418-325B-C9D5-CC416C786639}"/>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7" name="Content Placeholder 7">
            <a:extLst>
              <a:ext uri="{FF2B5EF4-FFF2-40B4-BE49-F238E27FC236}">
                <a16:creationId xmlns:a16="http://schemas.microsoft.com/office/drawing/2014/main" id="{02A4D1D4-A2CB-9E42-D957-D471BD894EE1}"/>
              </a:ext>
            </a:extLst>
          </p:cNvPr>
          <p:cNvGraphicFramePr>
            <a:graphicFrameLocks noGrp="1"/>
          </p:cNvGraphicFramePr>
          <p:nvPr>
            <p:ph idx="1"/>
            <p:extLst>
              <p:ext uri="{D42A27DB-BD31-4B8C-83A1-F6EECF244321}">
                <p14:modId xmlns:p14="http://schemas.microsoft.com/office/powerpoint/2010/main" val="458901038"/>
              </p:ext>
            </p:extLst>
          </p:nvPr>
        </p:nvGraphicFramePr>
        <p:xfrm>
          <a:off x="1145509" y="2078639"/>
          <a:ext cx="10256521" cy="3464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3B9AE7B6-D556-79FF-0C7C-6C13AB31D17A}"/>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682531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35D9-78B3-DB09-1E94-4C2CB84AF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48C44-BF5F-0FE2-F86D-96D10032C3CB}"/>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Review and Reflect</a:t>
            </a:r>
            <a:endParaRPr lang="en-US" sz="3600" dirty="0"/>
          </a:p>
        </p:txBody>
      </p:sp>
      <p:graphicFrame>
        <p:nvGraphicFramePr>
          <p:cNvPr id="7" name="Content Placeholder 3" descr="Timeline placeholder ">
            <a:extLst>
              <a:ext uri="{FF2B5EF4-FFF2-40B4-BE49-F238E27FC236}">
                <a16:creationId xmlns:a16="http://schemas.microsoft.com/office/drawing/2014/main" id="{68021199-1449-3222-099E-B14195BD37F3}"/>
              </a:ext>
            </a:extLst>
          </p:cNvPr>
          <p:cNvGraphicFramePr>
            <a:graphicFrameLocks noGrp="1"/>
          </p:cNvGraphicFramePr>
          <p:nvPr>
            <p:ph idx="1"/>
            <p:extLst>
              <p:ext uri="{D42A27DB-BD31-4B8C-83A1-F6EECF244321}">
                <p14:modId xmlns:p14="http://schemas.microsoft.com/office/powerpoint/2010/main" val="1653467132"/>
              </p:ext>
            </p:extLst>
          </p:nvPr>
        </p:nvGraphicFramePr>
        <p:xfrm>
          <a:off x="1143159" y="199984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C6A28C2A-ACF3-E965-BC65-286E092C6CFA}"/>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0F6D9E54-21BE-A0F0-1ADB-FFA95A92DEE5}"/>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23</a:t>
            </a:fld>
            <a:endParaRPr lang="en-US" dirty="0"/>
          </a:p>
        </p:txBody>
      </p:sp>
      <p:sp>
        <p:nvSpPr>
          <p:cNvPr id="134" name="Rectangle 133">
            <a:extLst>
              <a:ext uri="{FF2B5EF4-FFF2-40B4-BE49-F238E27FC236}">
                <a16:creationId xmlns:a16="http://schemas.microsoft.com/office/drawing/2014/main" id="{F8F80C8F-8759-F519-0F31-76EA789AC4AC}"/>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B093FD04-9B36-E9FC-4543-C9155533C439}"/>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Arial" charset="0"/>
              <a:ea typeface="Arial" charset="0"/>
              <a:cs typeface="Arial" charset="0"/>
            </a:endParaRPr>
          </a:p>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61" name="Picture 7" descr="Logo&#10;&#10;Description automatically generated">
            <a:extLst>
              <a:ext uri="{FF2B5EF4-FFF2-40B4-BE49-F238E27FC236}">
                <a16:creationId xmlns:a16="http://schemas.microsoft.com/office/drawing/2014/main" id="{44687EB1-8D53-4031-68DB-7C372C375067}"/>
              </a:ext>
            </a:extLst>
          </p:cNvPr>
          <p:cNvPicPr>
            <a:picLocks noChangeAspect="1"/>
          </p:cNvPicPr>
          <p:nvPr/>
        </p:nvPicPr>
        <p:blipFill>
          <a:blip r:embed="rId8"/>
          <a:stretch>
            <a:fillRect/>
          </a:stretch>
        </p:blipFill>
        <p:spPr>
          <a:xfrm>
            <a:off x="10338783" y="325046"/>
            <a:ext cx="816897" cy="877372"/>
          </a:xfrm>
          <a:prstGeom prst="rect">
            <a:avLst/>
          </a:prstGeom>
        </p:spPr>
      </p:pic>
      <p:sp>
        <p:nvSpPr>
          <p:cNvPr id="4" name="TextBox 3">
            <a:extLst>
              <a:ext uri="{FF2B5EF4-FFF2-40B4-BE49-F238E27FC236}">
                <a16:creationId xmlns:a16="http://schemas.microsoft.com/office/drawing/2014/main" id="{E3DE65AC-7D8B-C6A3-1ECE-7ABB137DC00D}"/>
              </a:ext>
            </a:extLst>
          </p:cNvPr>
          <p:cNvSpPr txBox="1"/>
          <p:nvPr/>
        </p:nvSpPr>
        <p:spPr>
          <a:xfrm>
            <a:off x="1143159" y="4326417"/>
            <a:ext cx="9437914" cy="181588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 this presentation you have learnt how to </a:t>
            </a:r>
            <a:r>
              <a:rPr lang="en-US" sz="1600" b="1" dirty="0">
                <a:solidFill>
                  <a:srgbClr val="0069B3"/>
                </a:solidFill>
                <a:latin typeface="Arial" panose="020B0604020202020204" pitchFamily="34" charset="0"/>
                <a:cs typeface="Arial" panose="020B0604020202020204" pitchFamily="34" charset="0"/>
              </a:rPr>
              <a:t>respond</a:t>
            </a:r>
            <a:r>
              <a:rPr lang="en-US" sz="1600" dirty="0">
                <a:latin typeface="Arial" panose="020B0604020202020204" pitchFamily="34" charset="0"/>
                <a:cs typeface="Arial" panose="020B0604020202020204" pitchFamily="34" charset="0"/>
              </a:rPr>
              <a:t> well to a concern of abuse and how to </a:t>
            </a:r>
            <a:r>
              <a:rPr lang="en-US" sz="1600" b="1" dirty="0">
                <a:solidFill>
                  <a:srgbClr val="0069B3"/>
                </a:solidFill>
                <a:latin typeface="Arial" panose="020B0604020202020204" pitchFamily="34" charset="0"/>
                <a:cs typeface="Arial" panose="020B0604020202020204" pitchFamily="34" charset="0"/>
              </a:rPr>
              <a:t>record</a:t>
            </a:r>
            <a:r>
              <a:rPr lang="en-US" sz="1600" dirty="0">
                <a:latin typeface="Arial" panose="020B0604020202020204" pitchFamily="34" charset="0"/>
                <a:cs typeface="Arial" panose="020B0604020202020204" pitchFamily="34" charset="0"/>
              </a:rPr>
              <a:t> and </a:t>
            </a:r>
            <a:r>
              <a:rPr lang="en-US" sz="1600" b="1" dirty="0">
                <a:solidFill>
                  <a:srgbClr val="0069B3"/>
                </a:solidFill>
                <a:latin typeface="Arial" panose="020B0604020202020204" pitchFamily="34" charset="0"/>
                <a:cs typeface="Arial" panose="020B0604020202020204" pitchFamily="34" charset="0"/>
              </a:rPr>
              <a:t>report </a:t>
            </a:r>
            <a:r>
              <a:rPr lang="en-US" sz="1600" dirty="0">
                <a:latin typeface="Arial" panose="020B0604020202020204" pitchFamily="34" charset="0"/>
                <a:cs typeface="Arial" panose="020B0604020202020204" pitchFamily="34" charset="0"/>
              </a:rPr>
              <a:t>safeguarding concerns, allegations or disclosures.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Hope Hub CEO, Senior Managers and Trustees routinely </a:t>
            </a:r>
            <a:r>
              <a:rPr lang="en-US" sz="1600" b="1" dirty="0">
                <a:solidFill>
                  <a:srgbClr val="0069B3"/>
                </a:solidFill>
                <a:latin typeface="Arial" panose="020B0604020202020204" pitchFamily="34" charset="0"/>
                <a:cs typeface="Arial" panose="020B0604020202020204" pitchFamily="34" charset="0"/>
              </a:rPr>
              <a:t>review </a:t>
            </a:r>
            <a:r>
              <a:rPr lang="en-US" sz="1600" dirty="0">
                <a:latin typeface="Arial" panose="020B0604020202020204" pitchFamily="34" charset="0"/>
                <a:cs typeface="Arial" panose="020B0604020202020204" pitchFamily="34" charset="0"/>
              </a:rPr>
              <a:t>and </a:t>
            </a:r>
            <a:r>
              <a:rPr lang="en-US" sz="1600" b="1" dirty="0">
                <a:solidFill>
                  <a:srgbClr val="0069B3"/>
                </a:solidFill>
                <a:latin typeface="Arial" panose="020B0604020202020204" pitchFamily="34" charset="0"/>
                <a:cs typeface="Arial" panose="020B0604020202020204" pitchFamily="34" charset="0"/>
              </a:rPr>
              <a:t>reflect</a:t>
            </a:r>
            <a:r>
              <a:rPr lang="en-US" sz="1600" dirty="0">
                <a:latin typeface="Arial" panose="020B0604020202020204" pitchFamily="34" charset="0"/>
                <a:cs typeface="Arial" panose="020B0604020202020204" pitchFamily="34" charset="0"/>
              </a:rPr>
              <a:t> upon how safeguarding concerns are handled as this </a:t>
            </a:r>
            <a:r>
              <a:rPr lang="en-US" sz="1600" b="1" dirty="0">
                <a:solidFill>
                  <a:srgbClr val="0069B3"/>
                </a:solidFill>
                <a:latin typeface="Arial" panose="020B0604020202020204" pitchFamily="34" charset="0"/>
                <a:cs typeface="Arial" panose="020B0604020202020204" pitchFamily="34" charset="0"/>
              </a:rPr>
              <a:t>informs improvements in policies and practice </a:t>
            </a:r>
            <a:r>
              <a:rPr lang="en-US" sz="1600" dirty="0">
                <a:latin typeface="Arial" panose="020B0604020202020204" pitchFamily="34" charset="0"/>
                <a:cs typeface="Arial" panose="020B0604020202020204" pitchFamily="34" charset="0"/>
              </a:rPr>
              <a:t>at THH.</a:t>
            </a:r>
          </a:p>
          <a:p>
            <a:r>
              <a:rPr lang="en-US" sz="1600" dirty="0">
                <a:latin typeface="Arial" panose="020B0604020202020204" pitchFamily="34" charset="0"/>
                <a:cs typeface="Arial" panose="020B0604020202020204" pitchFamily="34" charset="0"/>
              </a:rPr>
              <a:t>They will always appreciate your insights and suggestions to inform such improvements. We thank you enormously for working so sensitively with some of the most vulnerable people in our community.</a:t>
            </a:r>
          </a:p>
        </p:txBody>
      </p:sp>
      <p:sp>
        <p:nvSpPr>
          <p:cNvPr id="3" name="Footer Placeholder 16">
            <a:extLst>
              <a:ext uri="{FF2B5EF4-FFF2-40B4-BE49-F238E27FC236}">
                <a16:creationId xmlns:a16="http://schemas.microsoft.com/office/drawing/2014/main" id="{3216EA63-4A8A-78A4-609F-A37E1576A327}"/>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703025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E69F-9B3A-F4FE-8D1F-5E79209D3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15CEC-EA0C-CC6C-5568-09195A93C4D6}"/>
              </a:ext>
            </a:extLst>
          </p:cNvPr>
          <p:cNvSpPr>
            <a:spLocks noGrp="1"/>
          </p:cNvSpPr>
          <p:nvPr>
            <p:ph type="title"/>
          </p:nvPr>
        </p:nvSpPr>
        <p:spPr>
          <a:xfrm>
            <a:off x="1097279" y="367625"/>
            <a:ext cx="10058400" cy="1450757"/>
          </a:xfrm>
        </p:spPr>
        <p:txBody>
          <a:bodyPr>
            <a:normAutofit/>
          </a:bodyPr>
          <a:lstStyle/>
          <a:p>
            <a:r>
              <a:rPr lang="en-US" sz="3600" b="1" dirty="0">
                <a:solidFill>
                  <a:srgbClr val="0069B3"/>
                </a:solidFill>
                <a:latin typeface="Arial" charset="0"/>
                <a:ea typeface="Arial" charset="0"/>
                <a:cs typeface="Arial" charset="0"/>
              </a:rPr>
              <a:t>Key Points to Remember</a:t>
            </a:r>
          </a:p>
        </p:txBody>
      </p:sp>
      <p:sp>
        <p:nvSpPr>
          <p:cNvPr id="5" name="Footer Placeholder 4">
            <a:extLst>
              <a:ext uri="{FF2B5EF4-FFF2-40B4-BE49-F238E27FC236}">
                <a16:creationId xmlns:a16="http://schemas.microsoft.com/office/drawing/2014/main" id="{209ABE7D-E13C-E2DE-332B-49F929967910}"/>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1A8CF9ED-CF57-FE8B-9CDC-8D05387A7AC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24</a:t>
            </a:fld>
            <a:endParaRPr lang="en-US" dirty="0"/>
          </a:p>
        </p:txBody>
      </p:sp>
      <p:sp>
        <p:nvSpPr>
          <p:cNvPr id="134" name="Rectangle 133">
            <a:extLst>
              <a:ext uri="{FF2B5EF4-FFF2-40B4-BE49-F238E27FC236}">
                <a16:creationId xmlns:a16="http://schemas.microsoft.com/office/drawing/2014/main" id="{CFCD41F9-D81A-7BE3-FFD1-83ABE95F633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D6B3609C-629B-6A0B-1294-B828E46AE7D3}"/>
              </a:ext>
            </a:extLst>
          </p:cNvPr>
          <p:cNvSpPr txBox="1">
            <a:spLocks/>
          </p:cNvSpPr>
          <p:nvPr/>
        </p:nvSpPr>
        <p:spPr>
          <a:xfrm>
            <a:off x="6886937" y="6446838"/>
            <a:ext cx="499362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A1605110-30CB-30F4-840C-3DEF4F69CF0E}"/>
              </a:ext>
            </a:extLst>
          </p:cNvPr>
          <p:cNvPicPr>
            <a:picLocks noChangeAspect="1"/>
          </p:cNvPicPr>
          <p:nvPr/>
        </p:nvPicPr>
        <p:blipFill>
          <a:blip r:embed="rId3"/>
          <a:stretch>
            <a:fillRect/>
          </a:stretch>
        </p:blipFill>
        <p:spPr>
          <a:xfrm>
            <a:off x="10338782" y="522749"/>
            <a:ext cx="816897" cy="877372"/>
          </a:xfrm>
          <a:prstGeom prst="rect">
            <a:avLst/>
          </a:prstGeom>
        </p:spPr>
      </p:pic>
      <p:sp>
        <p:nvSpPr>
          <p:cNvPr id="16" name="TextBox 15">
            <a:extLst>
              <a:ext uri="{FF2B5EF4-FFF2-40B4-BE49-F238E27FC236}">
                <a16:creationId xmlns:a16="http://schemas.microsoft.com/office/drawing/2014/main" id="{7C7B7033-F688-6B59-42FF-F0A15F4DF2D7}"/>
              </a:ext>
            </a:extLst>
          </p:cNvPr>
          <p:cNvSpPr txBox="1"/>
          <p:nvPr/>
        </p:nvSpPr>
        <p:spPr>
          <a:xfrm>
            <a:off x="1097279" y="2441254"/>
            <a:ext cx="5888182" cy="2954655"/>
          </a:xfrm>
          <a:prstGeom prst="rect">
            <a:avLst/>
          </a:prstGeom>
          <a:noFill/>
        </p:spPr>
        <p:txBody>
          <a:bodyPr wrap="square" rtlCol="0">
            <a:spAutoFit/>
          </a:bodyPr>
          <a:lstStyle/>
          <a:p>
            <a:pPr marL="285750" indent="-285750">
              <a:spcAft>
                <a:spcPts val="2400"/>
              </a:spcAft>
              <a:buFont typeface="Wingdings" pitchFamily="2" charset="2"/>
              <a:buChar char="Ø"/>
            </a:pPr>
            <a:r>
              <a:rPr lang="en-GB" kern="0" dirty="0">
                <a:effectLst/>
                <a:latin typeface="Arial" panose="020B0604020202020204" pitchFamily="34" charset="0"/>
                <a:ea typeface="Times New Roman" panose="02020603050405020304" pitchFamily="18" charset="0"/>
                <a:cs typeface="Times New Roman" panose="02020603050405020304" pitchFamily="18" charset="0"/>
              </a:rPr>
              <a:t>Prioritise the safety and welfare of the person.</a:t>
            </a:r>
          </a:p>
          <a:p>
            <a:pPr marL="285750" indent="-285750">
              <a:spcAft>
                <a:spcPts val="2400"/>
              </a:spcAft>
              <a:buFont typeface="Wingdings" pitchFamily="2" charset="2"/>
              <a:buChar char="Ø"/>
            </a:pPr>
            <a:r>
              <a:rPr lang="en-GB" kern="0" dirty="0">
                <a:latin typeface="Arial" panose="020B0604020202020204" pitchFamily="34" charset="0"/>
                <a:ea typeface="Times New Roman" panose="02020603050405020304" pitchFamily="18" charset="0"/>
                <a:cs typeface="Times New Roman" panose="02020603050405020304" pitchFamily="18" charset="0"/>
              </a:rPr>
              <a:t>Do not investigate or influence the disclosure.</a:t>
            </a:r>
          </a:p>
          <a:p>
            <a:pPr marL="285750" indent="-285750">
              <a:spcAft>
                <a:spcPts val="2400"/>
              </a:spcAft>
              <a:buFont typeface="Wingdings" pitchFamily="2" charset="2"/>
              <a:buChar char="Ø"/>
            </a:pPr>
            <a:r>
              <a:rPr lang="en-GB" kern="0" dirty="0">
                <a:effectLst/>
                <a:latin typeface="Arial" panose="020B0604020202020204" pitchFamily="34" charset="0"/>
                <a:ea typeface="Times New Roman" panose="02020603050405020304" pitchFamily="18" charset="0"/>
                <a:cs typeface="Times New Roman" panose="02020603050405020304" pitchFamily="18" charset="0"/>
              </a:rPr>
              <a:t>Immediately report the disclosure to a S</a:t>
            </a:r>
            <a:r>
              <a:rPr lang="en-GB" kern="0" dirty="0">
                <a:latin typeface="Arial" panose="020B0604020202020204" pitchFamily="34" charset="0"/>
                <a:ea typeface="Times New Roman" panose="02020603050405020304" pitchFamily="18" charset="0"/>
                <a:cs typeface="Times New Roman" panose="02020603050405020304" pitchFamily="18" charset="0"/>
              </a:rPr>
              <a:t>afeguarding Officer at the hub, or the police if you are elsewhere.</a:t>
            </a:r>
          </a:p>
          <a:p>
            <a:pPr marL="285750" indent="-285750">
              <a:spcAft>
                <a:spcPts val="2400"/>
              </a:spcAft>
              <a:buFont typeface="Wingdings" pitchFamily="2" charset="2"/>
              <a:buChar char="Ø"/>
            </a:pPr>
            <a:r>
              <a:rPr lang="en-GB" kern="0" dirty="0">
                <a:effectLst/>
                <a:latin typeface="Arial" panose="020B0604020202020204" pitchFamily="34" charset="0"/>
                <a:ea typeface="Times New Roman" panose="02020603050405020304" pitchFamily="18" charset="0"/>
                <a:cs typeface="Times New Roman" panose="02020603050405020304" pitchFamily="18" charset="0"/>
              </a:rPr>
              <a:t>Al</a:t>
            </a:r>
            <a:r>
              <a:rPr lang="en-GB" kern="0" dirty="0">
                <a:latin typeface="Arial" panose="020B0604020202020204" pitchFamily="34" charset="0"/>
                <a:ea typeface="Times New Roman" panose="02020603050405020304" pitchFamily="18" charset="0"/>
                <a:cs typeface="Times New Roman" panose="02020603050405020304" pitchFamily="18" charset="0"/>
              </a:rPr>
              <a:t>ways follow The Hope Hub’s safeguarding policy and know the reporting chain which is displayed around The Hope Hub and EAS.</a:t>
            </a:r>
            <a:endParaRPr lang="en-GB"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Freeform 7">
            <a:extLst>
              <a:ext uri="{FF2B5EF4-FFF2-40B4-BE49-F238E27FC236}">
                <a16:creationId xmlns:a16="http://schemas.microsoft.com/office/drawing/2014/main" id="{72B89754-D9F5-13D1-1745-8E9BA2C64554}"/>
              </a:ext>
            </a:extLst>
          </p:cNvPr>
          <p:cNvSpPr/>
          <p:nvPr/>
        </p:nvSpPr>
        <p:spPr>
          <a:xfrm>
            <a:off x="7566212" y="2397735"/>
            <a:ext cx="3589467" cy="2998173"/>
          </a:xfrm>
          <a:custGeom>
            <a:avLst/>
            <a:gdLst/>
            <a:ahLst/>
            <a:cxnLst/>
            <a:rect l="l" t="t" r="r" b="b"/>
            <a:pathLst>
              <a:path w="7049103" h="4699402">
                <a:moveTo>
                  <a:pt x="0" y="0"/>
                </a:moveTo>
                <a:lnTo>
                  <a:pt x="7049103" y="0"/>
                </a:lnTo>
                <a:lnTo>
                  <a:pt x="7049103" y="4699402"/>
                </a:lnTo>
                <a:lnTo>
                  <a:pt x="0" y="4699402"/>
                </a:lnTo>
                <a:lnTo>
                  <a:pt x="0" y="0"/>
                </a:lnTo>
                <a:close/>
              </a:path>
            </a:pathLst>
          </a:custGeom>
          <a:blipFill>
            <a:blip r:embed="rId4"/>
            <a:stretch>
              <a:fillRect l="-25974"/>
            </a:stretch>
          </a:blipFill>
        </p:spPr>
        <p:txBody>
          <a:bodyPr/>
          <a:lstStyle/>
          <a:p>
            <a:endParaRPr lang="en-GB"/>
          </a:p>
        </p:txBody>
      </p:sp>
      <p:sp>
        <p:nvSpPr>
          <p:cNvPr id="4" name="Footer Placeholder 16">
            <a:extLst>
              <a:ext uri="{FF2B5EF4-FFF2-40B4-BE49-F238E27FC236}">
                <a16:creationId xmlns:a16="http://schemas.microsoft.com/office/drawing/2014/main" id="{CA56E392-B5D0-88B3-D488-A94FF891DEE1}"/>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
        <p:nvSpPr>
          <p:cNvPr id="7" name="Footer Placeholder 16">
            <a:extLst>
              <a:ext uri="{FF2B5EF4-FFF2-40B4-BE49-F238E27FC236}">
                <a16:creationId xmlns:a16="http://schemas.microsoft.com/office/drawing/2014/main" id="{87EF4A72-6EF0-8148-A6C8-B27C8D5E1D66}"/>
              </a:ext>
            </a:extLst>
          </p:cNvPr>
          <p:cNvSpPr txBox="1">
            <a:spLocks/>
          </p:cNvSpPr>
          <p:nvPr/>
        </p:nvSpPr>
        <p:spPr>
          <a:xfrm>
            <a:off x="6768353" y="65992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52231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23FB3-8BCE-912C-14F7-1AD88C10D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FAA94-A54B-9ECC-B1F2-9F00DAA0D5BB}"/>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Policies at THH</a:t>
            </a:r>
            <a:endParaRPr lang="en-US" sz="3600" dirty="0"/>
          </a:p>
        </p:txBody>
      </p:sp>
      <p:graphicFrame>
        <p:nvGraphicFramePr>
          <p:cNvPr id="7" name="Content Placeholder 3" descr="Timeline placeholder ">
            <a:extLst>
              <a:ext uri="{FF2B5EF4-FFF2-40B4-BE49-F238E27FC236}">
                <a16:creationId xmlns:a16="http://schemas.microsoft.com/office/drawing/2014/main" id="{F4236DCC-B17F-74C5-E1FB-B5743A72FC89}"/>
              </a:ext>
            </a:extLst>
          </p:cNvPr>
          <p:cNvGraphicFramePr>
            <a:graphicFrameLocks noGrp="1"/>
          </p:cNvGraphicFramePr>
          <p:nvPr>
            <p:ph idx="1"/>
            <p:extLst>
              <p:ext uri="{D42A27DB-BD31-4B8C-83A1-F6EECF244321}">
                <p14:modId xmlns:p14="http://schemas.microsoft.com/office/powerpoint/2010/main" val="1207975452"/>
              </p:ext>
            </p:extLst>
          </p:nvPr>
        </p:nvGraphicFramePr>
        <p:xfrm>
          <a:off x="1189038" y="199998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69720CD7-6091-958C-0491-7FD42BDAEB1B}"/>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6572DA08-4D4F-A496-59B2-0F282A7F9E8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25</a:t>
            </a:fld>
            <a:endParaRPr lang="en-US" dirty="0"/>
          </a:p>
        </p:txBody>
      </p:sp>
      <p:sp>
        <p:nvSpPr>
          <p:cNvPr id="134" name="Rectangle 133">
            <a:extLst>
              <a:ext uri="{FF2B5EF4-FFF2-40B4-BE49-F238E27FC236}">
                <a16:creationId xmlns:a16="http://schemas.microsoft.com/office/drawing/2014/main" id="{54F5377D-A2B7-940E-19A3-79F45514B935}"/>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7FDDAAB8-EFFB-96BC-E522-0739B30CC109}"/>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Arial" charset="0"/>
              <a:ea typeface="Arial" charset="0"/>
              <a:cs typeface="Arial" charset="0"/>
            </a:endParaRPr>
          </a:p>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61" name="Picture 7" descr="Logo&#10;&#10;Description automatically generated">
            <a:extLst>
              <a:ext uri="{FF2B5EF4-FFF2-40B4-BE49-F238E27FC236}">
                <a16:creationId xmlns:a16="http://schemas.microsoft.com/office/drawing/2014/main" id="{6A4AC0E9-FCD3-B64A-133E-0148E94732B2}"/>
              </a:ext>
            </a:extLst>
          </p:cNvPr>
          <p:cNvPicPr>
            <a:picLocks noChangeAspect="1"/>
          </p:cNvPicPr>
          <p:nvPr/>
        </p:nvPicPr>
        <p:blipFill>
          <a:blip r:embed="rId8"/>
          <a:stretch>
            <a:fillRect/>
          </a:stretch>
        </p:blipFill>
        <p:spPr>
          <a:xfrm>
            <a:off x="10747231" y="422148"/>
            <a:ext cx="816897" cy="877372"/>
          </a:xfrm>
          <a:prstGeom prst="rect">
            <a:avLst/>
          </a:prstGeom>
        </p:spPr>
      </p:pic>
      <p:sp>
        <p:nvSpPr>
          <p:cNvPr id="4" name="TextBox 3">
            <a:extLst>
              <a:ext uri="{FF2B5EF4-FFF2-40B4-BE49-F238E27FC236}">
                <a16:creationId xmlns:a16="http://schemas.microsoft.com/office/drawing/2014/main" id="{06A469F6-3C66-E55E-CE19-AE1429B7B6AD}"/>
              </a:ext>
            </a:extLst>
          </p:cNvPr>
          <p:cNvSpPr txBox="1"/>
          <p:nvPr/>
        </p:nvSpPr>
        <p:spPr>
          <a:xfrm>
            <a:off x="1189038" y="4656274"/>
            <a:ext cx="980454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presentation aimed at helping you to understand how to </a:t>
            </a:r>
            <a:r>
              <a:rPr lang="en-US" dirty="0">
                <a:solidFill>
                  <a:srgbClr val="0069B3"/>
                </a:solidFill>
                <a:latin typeface="Arial" panose="020B0604020202020204" pitchFamily="34" charset="0"/>
                <a:cs typeface="Arial" panose="020B0604020202020204" pitchFamily="34" charset="0"/>
              </a:rPr>
              <a:t>respond, record and report</a:t>
            </a:r>
            <a:r>
              <a:rPr lang="en-US" dirty="0">
                <a:latin typeface="Arial" panose="020B0604020202020204" pitchFamily="34" charset="0"/>
                <a:cs typeface="Arial" panose="020B0604020202020204" pitchFamily="34" charset="0"/>
              </a:rPr>
              <a:t> a safeguarding concern, allegation and disclosure. </a:t>
            </a:r>
          </a:p>
        </p:txBody>
      </p:sp>
      <p:sp>
        <p:nvSpPr>
          <p:cNvPr id="3" name="Footer Placeholder 16">
            <a:extLst>
              <a:ext uri="{FF2B5EF4-FFF2-40B4-BE49-F238E27FC236}">
                <a16:creationId xmlns:a16="http://schemas.microsoft.com/office/drawing/2014/main" id="{16E4AB26-E116-6AB9-BFB2-D8F85C5E9DC0}"/>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10800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298F-B272-4BC5-BFF2-053334392B37}"/>
              </a:ext>
            </a:extLst>
          </p:cNvPr>
          <p:cNvSpPr>
            <a:spLocks noGrp="1"/>
          </p:cNvSpPr>
          <p:nvPr>
            <p:ph type="title"/>
          </p:nvPr>
        </p:nvSpPr>
        <p:spPr>
          <a:xfrm>
            <a:off x="1143000" y="451994"/>
            <a:ext cx="10058400" cy="1450757"/>
          </a:xfrm>
        </p:spPr>
        <p:txBody>
          <a:bodyPr>
            <a:normAutofit/>
          </a:bodyPr>
          <a:lstStyle/>
          <a:p>
            <a:r>
              <a:rPr lang="en-US" sz="3600" b="1" dirty="0">
                <a:solidFill>
                  <a:srgbClr val="0069B3"/>
                </a:solidFill>
                <a:latin typeface="Arial" charset="0"/>
                <a:ea typeface="Arial" charset="0"/>
                <a:cs typeface="Arial" charset="0"/>
              </a:rPr>
              <a:t>Safeguarding: Related Policies</a:t>
            </a:r>
            <a:br>
              <a:rPr lang="en-US" sz="3600" b="1" dirty="0">
                <a:solidFill>
                  <a:srgbClr val="0069B3"/>
                </a:solidFill>
                <a:latin typeface="Arial" charset="0"/>
                <a:ea typeface="Arial" charset="0"/>
                <a:cs typeface="Arial" charset="0"/>
              </a:rPr>
            </a:br>
            <a:r>
              <a:rPr lang="en-US" sz="2000" b="1" dirty="0">
                <a:latin typeface="Arial" charset="0"/>
                <a:ea typeface="Arial" charset="0"/>
                <a:cs typeface="Arial" charset="0"/>
              </a:rPr>
              <a:t>These are all summarised in the Volunteer Handbook</a:t>
            </a:r>
            <a:br>
              <a:rPr lang="en-US" sz="2000" b="1" dirty="0">
                <a:latin typeface="Arial" charset="0"/>
                <a:ea typeface="Arial" charset="0"/>
                <a:cs typeface="Arial" charset="0"/>
              </a:rPr>
            </a:br>
            <a:r>
              <a:rPr lang="en-US" sz="2000" b="1" dirty="0">
                <a:latin typeface="Arial" charset="0"/>
                <a:ea typeface="Arial" charset="0"/>
                <a:cs typeface="Arial" charset="0"/>
              </a:rPr>
              <a:t>Paper copies are in a file on the Volunteer Station</a:t>
            </a:r>
          </a:p>
        </p:txBody>
      </p:sp>
      <p:graphicFrame>
        <p:nvGraphicFramePr>
          <p:cNvPr id="7" name="Content Placeholder 3" descr="Timeline placeholder ">
            <a:extLst>
              <a:ext uri="{FF2B5EF4-FFF2-40B4-BE49-F238E27FC236}">
                <a16:creationId xmlns:a16="http://schemas.microsoft.com/office/drawing/2014/main" id="{F78E5D95-BEAB-4D62-BE19-18BB49582E2B}"/>
              </a:ext>
            </a:extLst>
          </p:cNvPr>
          <p:cNvGraphicFramePr>
            <a:graphicFrameLocks noGrp="1"/>
          </p:cNvGraphicFramePr>
          <p:nvPr>
            <p:ph idx="1"/>
            <p:extLst>
              <p:ext uri="{D42A27DB-BD31-4B8C-83A1-F6EECF244321}">
                <p14:modId xmlns:p14="http://schemas.microsoft.com/office/powerpoint/2010/main" val="2335756406"/>
              </p:ext>
            </p:extLst>
          </p:nvPr>
        </p:nvGraphicFramePr>
        <p:xfrm>
          <a:off x="1189038" y="2463800"/>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2F0EE3B-7C1A-4927-A603-3575824BCFAE}"/>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C6B37ACF-49F1-45AA-BB16-6A58A160FF3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26</a:t>
            </a:fld>
            <a:endParaRPr lang="en-US" dirty="0"/>
          </a:p>
        </p:txBody>
      </p:sp>
      <p:sp>
        <p:nvSpPr>
          <p:cNvPr id="134" name="Rectangle 133">
            <a:extLst>
              <a:ext uri="{FF2B5EF4-FFF2-40B4-BE49-F238E27FC236}">
                <a16:creationId xmlns:a16="http://schemas.microsoft.com/office/drawing/2014/main" id="{BD44B9CE-535E-B29E-97BD-6F0225CB6B13}"/>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72E1E1F6-6533-875F-6C24-E7E37490DF30}"/>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cap="none" dirty="0">
              <a:solidFill>
                <a:schemeClr val="bg1"/>
              </a:solidFill>
              <a:latin typeface="Verdana Pro"/>
            </a:endParaRPr>
          </a:p>
          <a:p>
            <a:pPr algn="r">
              <a:lnSpc>
                <a:spcPct val="90000"/>
              </a:lnSpc>
              <a:spcAft>
                <a:spcPts val="600"/>
              </a:spcAft>
            </a:pPr>
            <a:endParaRPr lang="en-US"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E3271BC8-AA5D-ED1D-D1C8-E418F112318F}"/>
              </a:ext>
            </a:extLst>
          </p:cNvPr>
          <p:cNvPicPr>
            <a:picLocks noChangeAspect="1"/>
          </p:cNvPicPr>
          <p:nvPr/>
        </p:nvPicPr>
        <p:blipFill>
          <a:blip r:embed="rId8"/>
          <a:stretch>
            <a:fillRect/>
          </a:stretch>
        </p:blipFill>
        <p:spPr>
          <a:xfrm>
            <a:off x="10338466" y="503742"/>
            <a:ext cx="816897" cy="877372"/>
          </a:xfrm>
          <a:prstGeom prst="rect">
            <a:avLst/>
          </a:prstGeom>
        </p:spPr>
      </p:pic>
      <p:sp>
        <p:nvSpPr>
          <p:cNvPr id="3" name="Footer Placeholder 16">
            <a:extLst>
              <a:ext uri="{FF2B5EF4-FFF2-40B4-BE49-F238E27FC236}">
                <a16:creationId xmlns:a16="http://schemas.microsoft.com/office/drawing/2014/main" id="{845B4FF5-F065-F667-7719-358D73C881B2}"/>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558481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25B02-FC4A-D985-2697-DD8354A71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21AB0-923C-8B0D-5DDC-27F1CB4CFE53}"/>
              </a:ext>
            </a:extLst>
          </p:cNvPr>
          <p:cNvSpPr>
            <a:spLocks noGrp="1"/>
          </p:cNvSpPr>
          <p:nvPr>
            <p:ph type="title"/>
          </p:nvPr>
        </p:nvSpPr>
        <p:spPr>
          <a:xfrm>
            <a:off x="963659" y="2931886"/>
            <a:ext cx="7660387" cy="1450757"/>
          </a:xfrm>
        </p:spPr>
        <p:txBody>
          <a:bodyPr>
            <a:normAutofit fontScale="90000"/>
          </a:bodyPr>
          <a:lstStyle/>
          <a:p>
            <a:pPr>
              <a:spcBef>
                <a:spcPts val="1200"/>
              </a:spcBef>
            </a:pPr>
            <a:r>
              <a:rPr lang="en-US" sz="4000" i="1" dirty="0">
                <a:solidFill>
                  <a:srgbClr val="0069B3"/>
                </a:solidFill>
                <a:latin typeface="Segoe Script" charset="0"/>
                <a:ea typeface="Segoe Script" charset="0"/>
                <a:cs typeface="Segoe Script" charset="0"/>
              </a:rPr>
              <a:t>A few questions on safeguarding vulnerable adults at The Hope Hub</a:t>
            </a:r>
            <a:br>
              <a:rPr lang="en-US" sz="4000" i="1" dirty="0">
                <a:solidFill>
                  <a:srgbClr val="0069B3"/>
                </a:solidFill>
                <a:latin typeface="Segoe Script" charset="0"/>
                <a:ea typeface="Segoe Script" charset="0"/>
                <a:cs typeface="Segoe Script" charset="0"/>
              </a:rPr>
            </a:br>
            <a:br>
              <a:rPr lang="en-US" sz="4000" i="1" dirty="0">
                <a:solidFill>
                  <a:srgbClr val="0069B3"/>
                </a:solidFill>
                <a:latin typeface="Segoe Script" charset="0"/>
                <a:ea typeface="Segoe Script" charset="0"/>
                <a:cs typeface="Segoe Script" charset="0"/>
              </a:rPr>
            </a:br>
            <a:r>
              <a:rPr lang="en-US" sz="2200" b="1" dirty="0">
                <a:solidFill>
                  <a:srgbClr val="0069B3"/>
                </a:solidFill>
                <a:latin typeface="Arial" panose="020B0604020202020204" pitchFamily="34" charset="0"/>
                <a:ea typeface="Segoe Script" charset="0"/>
                <a:cs typeface="Arial" panose="020B0604020202020204" pitchFamily="34" charset="0"/>
              </a:rPr>
              <a:t>Please follow the appropriate link below to complete the Quiz and gain a Certificate in Safeguarding Vulnerable Adults:</a:t>
            </a:r>
            <a:br>
              <a:rPr lang="en-US" sz="2200" b="1" dirty="0">
                <a:solidFill>
                  <a:srgbClr val="0069B3"/>
                </a:solidFill>
                <a:latin typeface="Arial" panose="020B0604020202020204" pitchFamily="34" charset="0"/>
                <a:ea typeface="Segoe Script" charset="0"/>
                <a:cs typeface="Arial" panose="020B0604020202020204" pitchFamily="34" charset="0"/>
              </a:rPr>
            </a:br>
            <a:br>
              <a:rPr lang="en-US" sz="2700" b="1" dirty="0">
                <a:solidFill>
                  <a:srgbClr val="0069B3"/>
                </a:solidFill>
                <a:latin typeface="Arial" panose="020B0604020202020204" pitchFamily="34" charset="0"/>
                <a:ea typeface="Segoe Script" charset="0"/>
                <a:cs typeface="Arial" panose="020B0604020202020204" pitchFamily="34" charset="0"/>
              </a:rPr>
            </a:br>
            <a:r>
              <a:rPr lang="en-US" sz="2700" b="1" dirty="0">
                <a:solidFill>
                  <a:srgbClr val="0069B3"/>
                </a:solidFill>
                <a:latin typeface="Arial" panose="020B0604020202020204" pitchFamily="34" charset="0"/>
                <a:ea typeface="Segoe Script" charset="0"/>
                <a:cs typeface="Arial" panose="020B0604020202020204" pitchFamily="34" charset="0"/>
              </a:rPr>
              <a:t>Volunteers: </a:t>
            </a:r>
            <a:r>
              <a:rPr lang="en-US" sz="2700" dirty="0">
                <a:solidFill>
                  <a:srgbClr val="0069B3"/>
                </a:solidFill>
                <a:latin typeface="Arial" panose="020B0604020202020204" pitchFamily="34" charset="0"/>
                <a:ea typeface="Segoe Script" charset="0"/>
                <a:cs typeface="Arial" panose="020B0604020202020204" pitchFamily="34" charset="0"/>
              </a:rPr>
              <a:t>https://</a:t>
            </a:r>
            <a:r>
              <a:rPr lang="en-US" sz="2700" dirty="0" err="1">
                <a:solidFill>
                  <a:srgbClr val="0069B3"/>
                </a:solidFill>
                <a:latin typeface="Arial" panose="020B0604020202020204" pitchFamily="34" charset="0"/>
                <a:ea typeface="Segoe Script" charset="0"/>
                <a:cs typeface="Arial" panose="020B0604020202020204" pitchFamily="34" charset="0"/>
              </a:rPr>
              <a:t>forms.office.com</a:t>
            </a:r>
            <a:r>
              <a:rPr lang="en-US" sz="2700" dirty="0">
                <a:solidFill>
                  <a:srgbClr val="0069B3"/>
                </a:solidFill>
                <a:latin typeface="Arial" panose="020B0604020202020204" pitchFamily="34" charset="0"/>
                <a:ea typeface="Segoe Script" charset="0"/>
                <a:cs typeface="Arial" panose="020B0604020202020204" pitchFamily="34" charset="0"/>
              </a:rPr>
              <a:t>/e/g5HgFb4WMp</a:t>
            </a:r>
            <a:br>
              <a:rPr lang="en-US" sz="2700" b="1" dirty="0">
                <a:solidFill>
                  <a:srgbClr val="0069B3"/>
                </a:solidFill>
                <a:latin typeface="Arial" panose="020B0604020202020204" pitchFamily="34" charset="0"/>
                <a:ea typeface="Segoe Script" charset="0"/>
                <a:cs typeface="Arial" panose="020B0604020202020204" pitchFamily="34" charset="0"/>
              </a:rPr>
            </a:br>
            <a:br>
              <a:rPr lang="en-US" sz="2700" b="1" dirty="0">
                <a:solidFill>
                  <a:srgbClr val="0069B3"/>
                </a:solidFill>
                <a:latin typeface="Arial" panose="020B0604020202020204" pitchFamily="34" charset="0"/>
                <a:ea typeface="Segoe Script" charset="0"/>
                <a:cs typeface="Arial" panose="020B0604020202020204" pitchFamily="34" charset="0"/>
              </a:rPr>
            </a:br>
            <a:r>
              <a:rPr lang="en-US" sz="2700" b="1" dirty="0">
                <a:solidFill>
                  <a:srgbClr val="0069B3"/>
                </a:solidFill>
                <a:latin typeface="Arial" panose="020B0604020202020204" pitchFamily="34" charset="0"/>
                <a:ea typeface="Segoe Script" charset="0"/>
                <a:cs typeface="Arial" panose="020B0604020202020204" pitchFamily="34" charset="0"/>
              </a:rPr>
              <a:t>Staff: </a:t>
            </a:r>
            <a:r>
              <a:rPr lang="en-US" sz="2700" dirty="0">
                <a:solidFill>
                  <a:srgbClr val="0069B3"/>
                </a:solidFill>
                <a:latin typeface="Arial" panose="020B0604020202020204" pitchFamily="34" charset="0"/>
                <a:ea typeface="Segoe Script" charset="0"/>
                <a:cs typeface="Arial" panose="020B0604020202020204" pitchFamily="34" charset="0"/>
              </a:rPr>
              <a:t>https://</a:t>
            </a:r>
            <a:r>
              <a:rPr lang="en-US" sz="2700" dirty="0" err="1">
                <a:solidFill>
                  <a:srgbClr val="0069B3"/>
                </a:solidFill>
                <a:latin typeface="Arial" panose="020B0604020202020204" pitchFamily="34" charset="0"/>
                <a:ea typeface="Segoe Script" charset="0"/>
                <a:cs typeface="Arial" panose="020B0604020202020204" pitchFamily="34" charset="0"/>
              </a:rPr>
              <a:t>forms.office.com</a:t>
            </a:r>
            <a:r>
              <a:rPr lang="en-US" sz="2700" dirty="0">
                <a:solidFill>
                  <a:srgbClr val="0069B3"/>
                </a:solidFill>
                <a:latin typeface="Arial" panose="020B0604020202020204" pitchFamily="34" charset="0"/>
                <a:ea typeface="Segoe Script" charset="0"/>
                <a:cs typeface="Arial" panose="020B0604020202020204" pitchFamily="34" charset="0"/>
              </a:rPr>
              <a:t>/e/3TaQUd5C7L </a:t>
            </a:r>
            <a:r>
              <a:rPr lang="en-US" sz="2700" b="1" dirty="0">
                <a:solidFill>
                  <a:srgbClr val="0069B3"/>
                </a:solidFill>
                <a:latin typeface="Arial" panose="020B0604020202020204" pitchFamily="34" charset="0"/>
                <a:ea typeface="Segoe Script" charset="0"/>
                <a:cs typeface="Arial" panose="020B0604020202020204" pitchFamily="34" charset="0"/>
              </a:rPr>
              <a:t>     </a:t>
            </a:r>
            <a:endParaRPr lang="en-US" sz="2700" b="1"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EF899C24-A74F-5587-8399-086031530858}"/>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3738F581-52D4-04B4-A381-8972CEF85501}"/>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27</a:t>
            </a:fld>
            <a:endParaRPr lang="en-US"/>
          </a:p>
        </p:txBody>
      </p:sp>
      <p:sp>
        <p:nvSpPr>
          <p:cNvPr id="134" name="Rectangle 133">
            <a:extLst>
              <a:ext uri="{FF2B5EF4-FFF2-40B4-BE49-F238E27FC236}">
                <a16:creationId xmlns:a16="http://schemas.microsoft.com/office/drawing/2014/main" id="{4EC1954B-38C8-24D9-489D-552F3A2B3413}"/>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ooter Placeholder 16">
            <a:extLst>
              <a:ext uri="{FF2B5EF4-FFF2-40B4-BE49-F238E27FC236}">
                <a16:creationId xmlns:a16="http://schemas.microsoft.com/office/drawing/2014/main" id="{AD50FF81-9D65-6D1C-68EF-959C081D53D2}"/>
              </a:ext>
            </a:extLst>
          </p:cNvPr>
          <p:cNvSpPr txBox="1">
            <a:spLocks/>
          </p:cNvSpPr>
          <p:nvPr/>
        </p:nvSpPr>
        <p:spPr>
          <a:xfrm>
            <a:off x="6875362" y="6446838"/>
            <a:ext cx="5005198"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431F4793-0870-9C22-3462-B041963A55E8}"/>
              </a:ext>
            </a:extLst>
          </p:cNvPr>
          <p:cNvPicPr>
            <a:picLocks noChangeAspect="1"/>
          </p:cNvPicPr>
          <p:nvPr/>
        </p:nvPicPr>
        <p:blipFill>
          <a:blip r:embed="rId3"/>
          <a:stretch>
            <a:fillRect/>
          </a:stretch>
        </p:blipFill>
        <p:spPr>
          <a:xfrm>
            <a:off x="10585133" y="441727"/>
            <a:ext cx="816897" cy="877372"/>
          </a:xfrm>
          <a:prstGeom prst="rect">
            <a:avLst/>
          </a:prstGeom>
        </p:spPr>
      </p:pic>
      <p:sp>
        <p:nvSpPr>
          <p:cNvPr id="3" name="Footer Placeholder 16">
            <a:extLst>
              <a:ext uri="{FF2B5EF4-FFF2-40B4-BE49-F238E27FC236}">
                <a16:creationId xmlns:a16="http://schemas.microsoft.com/office/drawing/2014/main" id="{C06E17EF-9A77-708E-6D33-32E170BF3AD1}"/>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4868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7915541" y="1095092"/>
            <a:ext cx="3690257" cy="1159130"/>
          </a:xfrm>
        </p:spPr>
        <p:txBody>
          <a:bodyPr>
            <a:normAutofit/>
          </a:bodyPr>
          <a:lstStyle/>
          <a:p>
            <a:r>
              <a:rPr lang="en-US" sz="3600" i="1" dirty="0">
                <a:solidFill>
                  <a:srgbClr val="0069B3"/>
                </a:solidFill>
                <a:latin typeface="Segoe Script" charset="0"/>
                <a:ea typeface="Segoe Script" charset="0"/>
                <a:cs typeface="Segoe Script" charset="0"/>
              </a:rPr>
              <a:t>for your time</a:t>
            </a:r>
          </a:p>
        </p:txBody>
      </p:sp>
      <p:sp>
        <p:nvSpPr>
          <p:cNvPr id="8" name="Footer Placeholder 7">
            <a:extLst>
              <a:ext uri="{FF2B5EF4-FFF2-40B4-BE49-F238E27FC236}">
                <a16:creationId xmlns:a16="http://schemas.microsoft.com/office/drawing/2014/main" id="{E245DF86-2313-401C-B445-F7FC489983B7}"/>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9" name="Slide Number Placeholder 8">
            <a:extLst>
              <a:ext uri="{FF2B5EF4-FFF2-40B4-BE49-F238E27FC236}">
                <a16:creationId xmlns:a16="http://schemas.microsoft.com/office/drawing/2014/main" id="{F962DDF6-E1BF-42A8-8AE8-2E826C47DE9E}"/>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28</a:t>
            </a:fld>
            <a:endParaRPr lang="en-US" dirty="0"/>
          </a:p>
        </p:txBody>
      </p:sp>
      <p:sp>
        <p:nvSpPr>
          <p:cNvPr id="10" name="Rectangle 9">
            <a:extLst>
              <a:ext uri="{FF2B5EF4-FFF2-40B4-BE49-F238E27FC236}">
                <a16:creationId xmlns:a16="http://schemas.microsoft.com/office/drawing/2014/main" id="{316A4682-277E-ED79-1BAC-B977A3235F96}"/>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16">
            <a:extLst>
              <a:ext uri="{FF2B5EF4-FFF2-40B4-BE49-F238E27FC236}">
                <a16:creationId xmlns:a16="http://schemas.microsoft.com/office/drawing/2014/main" id="{85336029-F078-2FBD-8994-EB92843F52A4}"/>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cap="none" dirty="0">
              <a:solidFill>
                <a:schemeClr val="bg1"/>
              </a:solidFill>
              <a:latin typeface="Verdana Pro"/>
            </a:endParaRPr>
          </a:p>
          <a:p>
            <a:pPr algn="r">
              <a:lnSpc>
                <a:spcPct val="90000"/>
              </a:lnSpc>
              <a:spcAft>
                <a:spcPts val="600"/>
              </a:spcAft>
            </a:pPr>
            <a:endParaRPr lang="en-US" dirty="0">
              <a:solidFill>
                <a:schemeClr val="bg1"/>
              </a:solidFill>
            </a:endParaRPr>
          </a:p>
        </p:txBody>
      </p:sp>
      <p:pic>
        <p:nvPicPr>
          <p:cNvPr id="11" name="Picture 2"/>
          <p:cNvPicPr>
            <a:picLocks noChangeAspect="1"/>
          </p:cNvPicPr>
          <p:nvPr/>
        </p:nvPicPr>
        <p:blipFill>
          <a:blip r:embed="rId3"/>
          <a:srcRect/>
          <a:stretch>
            <a:fillRect/>
          </a:stretch>
        </p:blipFill>
        <p:spPr>
          <a:xfrm>
            <a:off x="984426" y="1108918"/>
            <a:ext cx="6240684" cy="4160456"/>
          </a:xfrm>
          <a:prstGeom prst="rect">
            <a:avLst/>
          </a:prstGeom>
        </p:spPr>
      </p:pic>
      <p:sp>
        <p:nvSpPr>
          <p:cNvPr id="3" name="Footer Placeholder 16">
            <a:extLst>
              <a:ext uri="{FF2B5EF4-FFF2-40B4-BE49-F238E27FC236}">
                <a16:creationId xmlns:a16="http://schemas.microsoft.com/office/drawing/2014/main" id="{79B2DE14-3373-09CD-8DB0-C59B620D344F}"/>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73686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A4C3-F631-DB62-AB60-EFACDFD4E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1FA18-9653-0C3D-8394-18F3ED3AE81F}"/>
              </a:ext>
            </a:extLst>
          </p:cNvPr>
          <p:cNvSpPr>
            <a:spLocks noGrp="1"/>
          </p:cNvSpPr>
          <p:nvPr>
            <p:ph type="title"/>
          </p:nvPr>
        </p:nvSpPr>
        <p:spPr>
          <a:xfrm>
            <a:off x="1097280" y="286603"/>
            <a:ext cx="10058400" cy="1450757"/>
          </a:xfrm>
        </p:spPr>
        <p:txBody>
          <a:bodyPr>
            <a:normAutofit/>
          </a:bodyPr>
          <a:lstStyle/>
          <a:p>
            <a:pPr>
              <a:lnSpc>
                <a:spcPct val="100000"/>
              </a:lnSpc>
            </a:pPr>
            <a:r>
              <a:rPr lang="en-US" sz="3600" b="1" dirty="0">
                <a:solidFill>
                  <a:srgbClr val="0069B3"/>
                </a:solidFill>
                <a:latin typeface="Arial" charset="0"/>
                <a:ea typeface="Arial" charset="0"/>
                <a:cs typeface="Arial" charset="0"/>
              </a:rPr>
              <a:t>Safeguarding at The Hope Hub</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Induction Training</a:t>
            </a:r>
            <a:endParaRPr lang="en-US" sz="2400" dirty="0">
              <a:latin typeface="Verdana Pro"/>
            </a:endParaRPr>
          </a:p>
        </p:txBody>
      </p:sp>
      <p:sp>
        <p:nvSpPr>
          <p:cNvPr id="15" name="Slide Number Placeholder 14">
            <a:extLst>
              <a:ext uri="{FF2B5EF4-FFF2-40B4-BE49-F238E27FC236}">
                <a16:creationId xmlns:a16="http://schemas.microsoft.com/office/drawing/2014/main" id="{4FA05E75-7FA3-D256-77D9-D8273527452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a:t>
            </a:fld>
            <a:endParaRPr lang="en-US" dirty="0"/>
          </a:p>
        </p:txBody>
      </p:sp>
      <p:sp>
        <p:nvSpPr>
          <p:cNvPr id="28" name="Rectangle 27">
            <a:extLst>
              <a:ext uri="{FF2B5EF4-FFF2-40B4-BE49-F238E27FC236}">
                <a16:creationId xmlns:a16="http://schemas.microsoft.com/office/drawing/2014/main" id="{E7693BFD-21A3-3ADB-D9E9-AEC40642D01E}"/>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ooter Placeholder 16">
            <a:extLst>
              <a:ext uri="{FF2B5EF4-FFF2-40B4-BE49-F238E27FC236}">
                <a16:creationId xmlns:a16="http://schemas.microsoft.com/office/drawing/2014/main" id="{17995815-6E70-CF43-A43A-EDA57F7E4BC3}"/>
              </a:ext>
            </a:extLst>
          </p:cNvPr>
          <p:cNvSpPr>
            <a:spLocks noGrp="1"/>
          </p:cNvSpPr>
          <p:nvPr>
            <p:ph type="ftr" sz="quarter" idx="11"/>
          </p:nvPr>
        </p:nvSpPr>
        <p:spPr>
          <a:xfrm>
            <a:off x="6355830" y="6446838"/>
            <a:ext cx="5524730" cy="365125"/>
          </a:xfrm>
        </p:spPr>
        <p:txBody>
          <a:bodyPr vert="horz" lIns="91440" tIns="45720" rIns="91440" bIns="45720" rtlCol="0" anchor="ctr">
            <a:normAutofit/>
          </a:bodyPr>
          <a:lstStyle/>
          <a:p>
            <a:pPr algn="r">
              <a:lnSpc>
                <a:spcPct val="90000"/>
              </a:lnSpc>
              <a:spcAft>
                <a:spcPts val="600"/>
              </a:spcAft>
            </a:pPr>
            <a:endParaRPr lang="en-US" kern="1200" cap="none" baseline="0" dirty="0">
              <a:solidFill>
                <a:schemeClr val="bg1"/>
              </a:solidFill>
              <a:latin typeface="Verdana Pro"/>
            </a:endParaRPr>
          </a:p>
          <a:p>
            <a:pPr algn="r">
              <a:lnSpc>
                <a:spcPct val="90000"/>
              </a:lnSpc>
              <a:spcAft>
                <a:spcPts val="600"/>
              </a:spcAft>
            </a:pPr>
            <a:endParaRPr lang="en-US" dirty="0">
              <a:solidFill>
                <a:schemeClr val="bg1"/>
              </a:solidFill>
            </a:endParaRPr>
          </a:p>
        </p:txBody>
      </p:sp>
      <p:pic>
        <p:nvPicPr>
          <p:cNvPr id="5" name="Picture 7" descr="Logo&#10;&#10;Description automatically generated">
            <a:extLst>
              <a:ext uri="{FF2B5EF4-FFF2-40B4-BE49-F238E27FC236}">
                <a16:creationId xmlns:a16="http://schemas.microsoft.com/office/drawing/2014/main" id="{20BB6418-5AA2-7128-2978-E0A0680B57D6}"/>
              </a:ext>
            </a:extLst>
          </p:cNvPr>
          <p:cNvPicPr>
            <a:picLocks noChangeAspect="1"/>
          </p:cNvPicPr>
          <p:nvPr/>
        </p:nvPicPr>
        <p:blipFill>
          <a:blip r:embed="rId3"/>
          <a:stretch>
            <a:fillRect/>
          </a:stretch>
        </p:blipFill>
        <p:spPr>
          <a:xfrm>
            <a:off x="10329639" y="348869"/>
            <a:ext cx="816897" cy="877372"/>
          </a:xfrm>
          <a:prstGeom prst="rect">
            <a:avLst/>
          </a:prstGeom>
        </p:spPr>
      </p:pic>
      <p:sp>
        <p:nvSpPr>
          <p:cNvPr id="18" name="TextBox 17">
            <a:extLst>
              <a:ext uri="{FF2B5EF4-FFF2-40B4-BE49-F238E27FC236}">
                <a16:creationId xmlns:a16="http://schemas.microsoft.com/office/drawing/2014/main" id="{80B39E2D-F101-8FD7-D83C-1728C216E0F5}"/>
              </a:ext>
            </a:extLst>
          </p:cNvPr>
          <p:cNvSpPr txBox="1"/>
          <p:nvPr/>
        </p:nvSpPr>
        <p:spPr>
          <a:xfrm>
            <a:off x="5696261" y="3103816"/>
            <a:ext cx="5297321" cy="1508105"/>
          </a:xfrm>
          <a:prstGeom prst="rect">
            <a:avLst/>
          </a:prstGeom>
          <a:noFill/>
        </p:spPr>
        <p:txBody>
          <a:bodyPr wrap="square" rtlCol="0">
            <a:spAutoFit/>
          </a:bodyPr>
          <a:lstStyle/>
          <a:p>
            <a:pPr marL="457200" indent="-457200">
              <a:spcAft>
                <a:spcPts val="1200"/>
              </a:spcAft>
              <a:buAutoNum type="arabicPeriod"/>
            </a:pPr>
            <a:r>
              <a:rPr lang="en-GB" sz="2400" b="1" kern="0" dirty="0">
                <a:solidFill>
                  <a:schemeClr val="bg1">
                    <a:lumMod val="65000"/>
                  </a:schemeClr>
                </a:solidFill>
                <a:latin typeface="Arial Rounded MT Bold" panose="020F0704030504030204" pitchFamily="34" charset="77"/>
                <a:cs typeface="Times New Roman" panose="02020603050405020304" pitchFamily="18" charset="0"/>
              </a:rPr>
              <a:t>Your Role and Responsibility</a:t>
            </a:r>
          </a:p>
          <a:p>
            <a:pPr marL="457200" indent="-457200">
              <a:spcAft>
                <a:spcPts val="1200"/>
              </a:spcAft>
              <a:buAutoNum type="arabicPeriod"/>
            </a:pPr>
            <a:r>
              <a:rPr lang="en-GB" sz="2400" b="1" kern="0" dirty="0">
                <a:solidFill>
                  <a:schemeClr val="bg1">
                    <a:lumMod val="65000"/>
                  </a:schemeClr>
                </a:solidFill>
                <a:latin typeface="Arial Rounded MT Bold" panose="020F0704030504030204" pitchFamily="34" charset="77"/>
                <a:cs typeface="Times New Roman" panose="02020603050405020304" pitchFamily="18" charset="0"/>
              </a:rPr>
              <a:t>Recognising Abuse</a:t>
            </a:r>
          </a:p>
          <a:p>
            <a:pPr marL="457200" indent="-457200">
              <a:spcAft>
                <a:spcPts val="1200"/>
              </a:spcAft>
              <a:buAutoNum type="arabicPeriod"/>
            </a:pPr>
            <a:r>
              <a:rPr lang="en-GB" sz="2400" b="1" kern="0" dirty="0">
                <a:latin typeface="Arial Rounded MT Bold" panose="020F0704030504030204" pitchFamily="34" charset="77"/>
                <a:cs typeface="Times New Roman" panose="02020603050405020304" pitchFamily="18" charset="0"/>
              </a:rPr>
              <a:t>Responding to a Concern</a:t>
            </a:r>
          </a:p>
        </p:txBody>
      </p:sp>
      <p:sp>
        <p:nvSpPr>
          <p:cNvPr id="6" name="Freeform 2">
            <a:extLst>
              <a:ext uri="{FF2B5EF4-FFF2-40B4-BE49-F238E27FC236}">
                <a16:creationId xmlns:a16="http://schemas.microsoft.com/office/drawing/2014/main" id="{D2D327CC-B2D9-33F3-8715-742D9127C14F}"/>
              </a:ext>
            </a:extLst>
          </p:cNvPr>
          <p:cNvSpPr/>
          <p:nvPr/>
        </p:nvSpPr>
        <p:spPr>
          <a:xfrm>
            <a:off x="1198418" y="2648309"/>
            <a:ext cx="3819631" cy="2692615"/>
          </a:xfrm>
          <a:custGeom>
            <a:avLst/>
            <a:gdLst/>
            <a:ahLst/>
            <a:cxnLst/>
            <a:rect l="l" t="t" r="r" b="b"/>
            <a:pathLst>
              <a:path w="6344082" h="4221458">
                <a:moveTo>
                  <a:pt x="0" y="0"/>
                </a:moveTo>
                <a:lnTo>
                  <a:pt x="6344082" y="0"/>
                </a:lnTo>
                <a:lnTo>
                  <a:pt x="6344082" y="4221458"/>
                </a:lnTo>
                <a:lnTo>
                  <a:pt x="0" y="4221458"/>
                </a:lnTo>
                <a:lnTo>
                  <a:pt x="0" y="0"/>
                </a:lnTo>
                <a:close/>
              </a:path>
            </a:pathLst>
          </a:custGeom>
          <a:blipFill>
            <a:blip r:embed="rId4"/>
            <a:stretch>
              <a:fillRect/>
            </a:stretch>
          </a:blipFill>
        </p:spPr>
        <p:txBody>
          <a:bodyPr/>
          <a:lstStyle/>
          <a:p>
            <a:endParaRPr lang="en-GB"/>
          </a:p>
        </p:txBody>
      </p:sp>
      <p:sp>
        <p:nvSpPr>
          <p:cNvPr id="3" name="Footer Placeholder 16">
            <a:extLst>
              <a:ext uri="{FF2B5EF4-FFF2-40B4-BE49-F238E27FC236}">
                <a16:creationId xmlns:a16="http://schemas.microsoft.com/office/drawing/2014/main" id="{EE2936B4-64EA-DB2F-101E-C84A64A208E5}"/>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24264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25A05-DE43-9FD8-5761-669980438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C8579-FA53-64B6-97E6-AEB9F8EBFB62}"/>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Responding to Concerns</a:t>
            </a:r>
            <a:endParaRPr lang="en-US" sz="3600" dirty="0"/>
          </a:p>
        </p:txBody>
      </p:sp>
      <p:graphicFrame>
        <p:nvGraphicFramePr>
          <p:cNvPr id="7" name="Content Placeholder 3" descr="Timeline placeholder ">
            <a:extLst>
              <a:ext uri="{FF2B5EF4-FFF2-40B4-BE49-F238E27FC236}">
                <a16:creationId xmlns:a16="http://schemas.microsoft.com/office/drawing/2014/main" id="{42238D48-00BC-8459-FC7D-54FB9DAF4BD4}"/>
              </a:ext>
            </a:extLst>
          </p:cNvPr>
          <p:cNvGraphicFramePr>
            <a:graphicFrameLocks noGrp="1"/>
          </p:cNvGraphicFramePr>
          <p:nvPr>
            <p:ph idx="1"/>
            <p:extLst>
              <p:ext uri="{D42A27DB-BD31-4B8C-83A1-F6EECF244321}">
                <p14:modId xmlns:p14="http://schemas.microsoft.com/office/powerpoint/2010/main" val="32650971"/>
              </p:ext>
            </p:extLst>
          </p:nvPr>
        </p:nvGraphicFramePr>
        <p:xfrm>
          <a:off x="1189038" y="199998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E68D9A5-3842-AE1F-9AF0-11AAB2FD2992}"/>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1CD9E298-F9F9-ECAF-FFA1-C0206E079228}"/>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4</a:t>
            </a:fld>
            <a:endParaRPr lang="en-US" dirty="0"/>
          </a:p>
        </p:txBody>
      </p:sp>
      <p:sp>
        <p:nvSpPr>
          <p:cNvPr id="134" name="Rectangle 133">
            <a:extLst>
              <a:ext uri="{FF2B5EF4-FFF2-40B4-BE49-F238E27FC236}">
                <a16:creationId xmlns:a16="http://schemas.microsoft.com/office/drawing/2014/main" id="{29BB224E-E207-6B1E-46F2-5952397C69AD}"/>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D60C8710-6E65-2827-E3D3-90C148FD9233}"/>
              </a:ext>
            </a:extLst>
          </p:cNvPr>
          <p:cNvSpPr txBox="1">
            <a:spLocks/>
          </p:cNvSpPr>
          <p:nvPr/>
        </p:nvSpPr>
        <p:spPr>
          <a:xfrm rot="6266245">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61" name="Picture 7" descr="Logo&#10;&#10;Description automatically generated">
            <a:extLst>
              <a:ext uri="{FF2B5EF4-FFF2-40B4-BE49-F238E27FC236}">
                <a16:creationId xmlns:a16="http://schemas.microsoft.com/office/drawing/2014/main" id="{C42355ED-8284-57C4-81EB-D41EF0115ACC}"/>
              </a:ext>
            </a:extLst>
          </p:cNvPr>
          <p:cNvPicPr>
            <a:picLocks noChangeAspect="1"/>
          </p:cNvPicPr>
          <p:nvPr/>
        </p:nvPicPr>
        <p:blipFill>
          <a:blip r:embed="rId8"/>
          <a:stretch>
            <a:fillRect/>
          </a:stretch>
        </p:blipFill>
        <p:spPr>
          <a:xfrm>
            <a:off x="10566690" y="343776"/>
            <a:ext cx="816897" cy="877372"/>
          </a:xfrm>
          <a:prstGeom prst="rect">
            <a:avLst/>
          </a:prstGeom>
        </p:spPr>
      </p:pic>
      <p:sp>
        <p:nvSpPr>
          <p:cNvPr id="4" name="TextBox 3">
            <a:extLst>
              <a:ext uri="{FF2B5EF4-FFF2-40B4-BE49-F238E27FC236}">
                <a16:creationId xmlns:a16="http://schemas.microsoft.com/office/drawing/2014/main" id="{EECC58F5-A6A2-11C4-5DCE-79D3A04CCE57}"/>
              </a:ext>
            </a:extLst>
          </p:cNvPr>
          <p:cNvSpPr txBox="1"/>
          <p:nvPr/>
        </p:nvSpPr>
        <p:spPr>
          <a:xfrm>
            <a:off x="1189038" y="4435023"/>
            <a:ext cx="9966642"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These five steps can be a helpful way to guide us through the </a:t>
            </a:r>
            <a:r>
              <a:rPr lang="en-US" sz="1600" b="1" dirty="0">
                <a:latin typeface="Arial" panose="020B0604020202020204" pitchFamily="34" charset="0"/>
                <a:cs typeface="Arial" panose="020B0604020202020204" pitchFamily="34" charset="0"/>
              </a:rPr>
              <a:t>process and responsibilities of responding to a safeguarding concern</a:t>
            </a:r>
            <a:r>
              <a:rPr lang="en-US" sz="1600" dirty="0">
                <a:latin typeface="Arial" panose="020B0604020202020204" pitchFamily="34" charset="0"/>
                <a:cs typeface="Arial" panose="020B0604020202020204" pitchFamily="34" charset="0"/>
              </a:rPr>
              <a:t>, allegation or disclosure.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At The Hope Hub, </a:t>
            </a:r>
            <a:r>
              <a:rPr lang="en-US" sz="1600" b="1" dirty="0">
                <a:solidFill>
                  <a:srgbClr val="0069B3"/>
                </a:solidFill>
                <a:latin typeface="Arial" panose="020B0604020202020204" pitchFamily="34" charset="0"/>
                <a:cs typeface="Arial" panose="020B0604020202020204" pitchFamily="34" charset="0"/>
              </a:rPr>
              <a:t>it is everyone’s responsibility to know how to recognise and respond to concerns</a:t>
            </a:r>
            <a:r>
              <a:rPr lang="en-US" sz="1600" dirty="0">
                <a:latin typeface="Arial" panose="020B0604020202020204" pitchFamily="34" charset="0"/>
                <a:cs typeface="Arial" panose="020B0604020202020204" pitchFamily="34" charset="0"/>
              </a:rPr>
              <a:t>. Our trained Safeguarding Officers take more responsibility for guiding the process thereafter.</a:t>
            </a:r>
          </a:p>
        </p:txBody>
      </p:sp>
      <p:sp>
        <p:nvSpPr>
          <p:cNvPr id="3" name="Footer Placeholder 16">
            <a:extLst>
              <a:ext uri="{FF2B5EF4-FFF2-40B4-BE49-F238E27FC236}">
                <a16:creationId xmlns:a16="http://schemas.microsoft.com/office/drawing/2014/main" id="{FD2E99E2-09B5-3320-815B-86D35D0D80F4}"/>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12803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1D7F-3E98-D1B4-B6C1-8027CECFC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FDADC-42EE-2413-79AB-F7A4F9B38C69}"/>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Responding to Concerns</a:t>
            </a:r>
            <a:endParaRPr lang="en-US" sz="3600" dirty="0"/>
          </a:p>
        </p:txBody>
      </p:sp>
      <p:graphicFrame>
        <p:nvGraphicFramePr>
          <p:cNvPr id="7" name="Content Placeholder 3" descr="Timeline placeholder ">
            <a:extLst>
              <a:ext uri="{FF2B5EF4-FFF2-40B4-BE49-F238E27FC236}">
                <a16:creationId xmlns:a16="http://schemas.microsoft.com/office/drawing/2014/main" id="{20E41306-5CED-414F-F4C3-75DBBF7A52FF}"/>
              </a:ext>
            </a:extLst>
          </p:cNvPr>
          <p:cNvGraphicFramePr>
            <a:graphicFrameLocks noGrp="1"/>
          </p:cNvGraphicFramePr>
          <p:nvPr>
            <p:ph idx="1"/>
            <p:extLst>
              <p:ext uri="{D42A27DB-BD31-4B8C-83A1-F6EECF244321}">
                <p14:modId xmlns:p14="http://schemas.microsoft.com/office/powerpoint/2010/main" val="3180341933"/>
              </p:ext>
            </p:extLst>
          </p:nvPr>
        </p:nvGraphicFramePr>
        <p:xfrm>
          <a:off x="1143158" y="199998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C5B9DFB-0A30-1977-D73E-A2CE3C786468}"/>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F69B45B2-40A0-86A7-3F72-4FC96770869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5</a:t>
            </a:fld>
            <a:endParaRPr lang="en-US" dirty="0"/>
          </a:p>
        </p:txBody>
      </p:sp>
      <p:sp>
        <p:nvSpPr>
          <p:cNvPr id="134" name="Rectangle 133">
            <a:extLst>
              <a:ext uri="{FF2B5EF4-FFF2-40B4-BE49-F238E27FC236}">
                <a16:creationId xmlns:a16="http://schemas.microsoft.com/office/drawing/2014/main" id="{E0721754-CFBC-50A9-B0E0-CD4F0CE1AE0E}"/>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AAF3DE96-76A2-175F-894A-1BA5754B23B3}"/>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61" name="Picture 7" descr="Logo&#10;&#10;Description automatically generated">
            <a:extLst>
              <a:ext uri="{FF2B5EF4-FFF2-40B4-BE49-F238E27FC236}">
                <a16:creationId xmlns:a16="http://schemas.microsoft.com/office/drawing/2014/main" id="{AE7648E8-F6A4-DA8A-99F5-0115269216BE}"/>
              </a:ext>
            </a:extLst>
          </p:cNvPr>
          <p:cNvPicPr>
            <a:picLocks noChangeAspect="1"/>
          </p:cNvPicPr>
          <p:nvPr/>
        </p:nvPicPr>
        <p:blipFill>
          <a:blip r:embed="rId8"/>
          <a:stretch>
            <a:fillRect/>
          </a:stretch>
        </p:blipFill>
        <p:spPr>
          <a:xfrm>
            <a:off x="10566690" y="354857"/>
            <a:ext cx="816897" cy="877372"/>
          </a:xfrm>
          <a:prstGeom prst="rect">
            <a:avLst/>
          </a:prstGeom>
        </p:spPr>
      </p:pic>
      <p:sp>
        <p:nvSpPr>
          <p:cNvPr id="3" name="TextBox 2">
            <a:extLst>
              <a:ext uri="{FF2B5EF4-FFF2-40B4-BE49-F238E27FC236}">
                <a16:creationId xmlns:a16="http://schemas.microsoft.com/office/drawing/2014/main" id="{0D0129A5-5A5D-33D7-3FE6-F5E2AE17194E}"/>
              </a:ext>
            </a:extLst>
          </p:cNvPr>
          <p:cNvSpPr txBox="1"/>
          <p:nvPr/>
        </p:nvSpPr>
        <p:spPr>
          <a:xfrm>
            <a:off x="1143158" y="4518747"/>
            <a:ext cx="10012521" cy="1323439"/>
          </a:xfrm>
          <a:prstGeom prst="rect">
            <a:avLst/>
          </a:prstGeom>
          <a:noFill/>
        </p:spPr>
        <p:txBody>
          <a:bodyPr wrap="square" rtlCol="0">
            <a:spAutoFit/>
          </a:bodyPr>
          <a:lstStyle/>
          <a:p>
            <a:pPr lvl="0" rtl="0"/>
            <a:r>
              <a:rPr lang="en-US" sz="1600" dirty="0">
                <a:latin typeface="Arial" panose="020B0604020202020204" pitchFamily="34" charset="0"/>
                <a:cs typeface="Arial" panose="020B0604020202020204" pitchFamily="34" charset="0"/>
              </a:rPr>
              <a:t>The first step to responding well to concerns is to recognise that a person may be at risk of harm or abuse.</a:t>
            </a:r>
          </a:p>
          <a:p>
            <a:pPr lvl="0" rtl="0"/>
            <a:r>
              <a:rPr lang="en-US" sz="1600" dirty="0">
                <a:latin typeface="Arial" panose="020B0604020202020204" pitchFamily="34" charset="0"/>
                <a:cs typeface="Arial" panose="020B0604020202020204" pitchFamily="34" charset="0"/>
              </a:rPr>
              <a:t> </a:t>
            </a:r>
          </a:p>
          <a:p>
            <a:pPr lvl="0" rtl="0"/>
            <a:r>
              <a:rPr lang="en-US" sz="1600" dirty="0">
                <a:latin typeface="Arial" panose="020B0604020202020204" pitchFamily="34" charset="0"/>
                <a:cs typeface="Arial" panose="020B0604020202020204" pitchFamily="34" charset="0"/>
              </a:rPr>
              <a:t>Please familiarise yourself </a:t>
            </a:r>
            <a:r>
              <a:rPr lang="en-US" sz="1600" b="1" dirty="0">
                <a:latin typeface="Arial" panose="020B0604020202020204" pitchFamily="34" charset="0"/>
                <a:cs typeface="Arial" panose="020B0604020202020204" pitchFamily="34" charset="0"/>
              </a:rPr>
              <a:t>with </a:t>
            </a:r>
            <a:r>
              <a:rPr lang="en-US" sz="1600" b="1" i="0" u="none" baseline="0" dirty="0">
                <a:latin typeface="Arial" charset="0"/>
                <a:ea typeface="Arial" charset="0"/>
                <a:cs typeface="Arial" charset="0"/>
              </a:rPr>
              <a:t>The Hope Hub presentation for Staff and Volunteers: Safeguarding Vulnerable Adults</a:t>
            </a:r>
            <a:r>
              <a:rPr lang="en-US" sz="1600" b="1" dirty="0">
                <a:solidFill>
                  <a:srgbClr val="0069B3"/>
                </a:solidFill>
                <a:latin typeface="Arial" charset="0"/>
                <a:ea typeface="Arial" charset="0"/>
                <a:cs typeface="Arial" charset="0"/>
              </a:rPr>
              <a:t> </a:t>
            </a:r>
            <a:r>
              <a:rPr lang="en-US" sz="1600" dirty="0">
                <a:latin typeface="Arial" charset="0"/>
                <a:ea typeface="Arial" charset="0"/>
                <a:cs typeface="Arial" charset="0"/>
              </a:rPr>
              <a:t>which includes guidance on </a:t>
            </a:r>
            <a:r>
              <a:rPr lang="en-US" sz="1600" b="1" dirty="0">
                <a:solidFill>
                  <a:srgbClr val="0069B3"/>
                </a:solidFill>
                <a:latin typeface="Arial" panose="020B0604020202020204" pitchFamily="34" charset="0"/>
                <a:ea typeface="Arial" charset="0"/>
                <a:cs typeface="Arial" panose="020B0604020202020204" pitchFamily="34" charset="0"/>
              </a:rPr>
              <a:t>r</a:t>
            </a:r>
            <a:r>
              <a:rPr lang="en-US" sz="1600" b="1" dirty="0">
                <a:solidFill>
                  <a:srgbClr val="0069B3"/>
                </a:solidFill>
                <a:latin typeface="Arial" panose="020B0604020202020204" pitchFamily="34" charset="0"/>
                <a:cs typeface="Arial" panose="020B0604020202020204" pitchFamily="34" charset="0"/>
              </a:rPr>
              <a:t>ecognising</a:t>
            </a:r>
            <a:r>
              <a:rPr lang="en-US" sz="1600" dirty="0">
                <a:latin typeface="Arial" panose="020B0604020202020204" pitchFamily="34" charset="0"/>
                <a:cs typeface="Arial" panose="020B0604020202020204" pitchFamily="34" charset="0"/>
              </a:rPr>
              <a:t> potential signs of abuse and neglect. This can be found on the Volunteers Webpages at The Hope Hub. </a:t>
            </a:r>
          </a:p>
        </p:txBody>
      </p:sp>
      <p:sp>
        <p:nvSpPr>
          <p:cNvPr id="4" name="Footer Placeholder 16">
            <a:extLst>
              <a:ext uri="{FF2B5EF4-FFF2-40B4-BE49-F238E27FC236}">
                <a16:creationId xmlns:a16="http://schemas.microsoft.com/office/drawing/2014/main" id="{9FD1AB90-F91F-91CC-3784-2249C581308C}"/>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100" b="1" dirty="0">
              <a:solidFill>
                <a:schemeClr val="bg1"/>
              </a:solidFill>
              <a:latin typeface="Arial" panose="020B0604020202020204" pitchFamily="34" charset="0"/>
              <a:cs typeface="Arial" panose="020B0604020202020204" pitchFamily="34" charset="0"/>
            </a:endParaRPr>
          </a:p>
          <a:p>
            <a:pPr algn="r">
              <a:lnSpc>
                <a:spcPct val="90000"/>
              </a:lnSpc>
              <a:spcAft>
                <a:spcPts val="600"/>
              </a:spcAft>
            </a:pPr>
            <a:endParaRPr lang="en-US" sz="1100" b="1" dirty="0">
              <a:solidFill>
                <a:schemeClr val="bg1"/>
              </a:solidFill>
              <a:latin typeface="Arial" panose="020B0604020202020204" pitchFamily="34" charset="0"/>
              <a:cs typeface="Arial" panose="020B0604020202020204" pitchFamily="34" charset="0"/>
            </a:endParaRPr>
          </a:p>
        </p:txBody>
      </p:sp>
      <p:sp>
        <p:nvSpPr>
          <p:cNvPr id="8" name="Footer Placeholder 16">
            <a:extLst>
              <a:ext uri="{FF2B5EF4-FFF2-40B4-BE49-F238E27FC236}">
                <a16:creationId xmlns:a16="http://schemas.microsoft.com/office/drawing/2014/main" id="{DB5D23B4-DA3A-ABE6-B871-D1E1DA1B1CF3}"/>
              </a:ext>
            </a:extLst>
          </p:cNvPr>
          <p:cNvSpPr txBox="1">
            <a:spLocks/>
          </p:cNvSpPr>
          <p:nvPr/>
        </p:nvSpPr>
        <p:spPr>
          <a:xfrm>
            <a:off x="6615952" y="6417587"/>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00686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2B078-8872-1EBF-6ABB-B39FFDD3C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3F1BF-8F36-7FCD-F097-6C47BB4674C3}"/>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Responding to Concerns</a:t>
            </a:r>
            <a:endParaRPr lang="en-US" sz="3600" dirty="0"/>
          </a:p>
        </p:txBody>
      </p:sp>
      <p:graphicFrame>
        <p:nvGraphicFramePr>
          <p:cNvPr id="7" name="Content Placeholder 3" descr="Timeline placeholder ">
            <a:extLst>
              <a:ext uri="{FF2B5EF4-FFF2-40B4-BE49-F238E27FC236}">
                <a16:creationId xmlns:a16="http://schemas.microsoft.com/office/drawing/2014/main" id="{6522102D-69E4-4FD3-F52C-55A438AF7A63}"/>
              </a:ext>
            </a:extLst>
          </p:cNvPr>
          <p:cNvGraphicFramePr>
            <a:graphicFrameLocks noGrp="1"/>
          </p:cNvGraphicFramePr>
          <p:nvPr>
            <p:ph idx="1"/>
            <p:extLst>
              <p:ext uri="{D42A27DB-BD31-4B8C-83A1-F6EECF244321}">
                <p14:modId xmlns:p14="http://schemas.microsoft.com/office/powerpoint/2010/main" val="2840333197"/>
              </p:ext>
            </p:extLst>
          </p:nvPr>
        </p:nvGraphicFramePr>
        <p:xfrm>
          <a:off x="1143159" y="199984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72762896-51EB-7AD5-82B4-0FCFD78B07E2}"/>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9F01CE70-938D-3EAD-F3B5-DA635138E639}"/>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6</a:t>
            </a:fld>
            <a:endParaRPr lang="en-US" dirty="0"/>
          </a:p>
        </p:txBody>
      </p:sp>
      <p:sp>
        <p:nvSpPr>
          <p:cNvPr id="134" name="Rectangle 133">
            <a:extLst>
              <a:ext uri="{FF2B5EF4-FFF2-40B4-BE49-F238E27FC236}">
                <a16:creationId xmlns:a16="http://schemas.microsoft.com/office/drawing/2014/main" id="{30A0B9FB-9F9E-646B-CF9D-283A6BA322E2}"/>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F2F5FB74-3245-95BE-D039-9A0EBACA9A74}"/>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Arial" charset="0"/>
              <a:ea typeface="Arial" charset="0"/>
              <a:cs typeface="Arial" charset="0"/>
            </a:endParaRPr>
          </a:p>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61" name="Picture 7" descr="Logo&#10;&#10;Description automatically generated">
            <a:extLst>
              <a:ext uri="{FF2B5EF4-FFF2-40B4-BE49-F238E27FC236}">
                <a16:creationId xmlns:a16="http://schemas.microsoft.com/office/drawing/2014/main" id="{C2D85268-6AC2-2434-4C9A-B48BFE07160F}"/>
              </a:ext>
            </a:extLst>
          </p:cNvPr>
          <p:cNvPicPr>
            <a:picLocks noChangeAspect="1"/>
          </p:cNvPicPr>
          <p:nvPr/>
        </p:nvPicPr>
        <p:blipFill>
          <a:blip r:embed="rId8"/>
          <a:stretch>
            <a:fillRect/>
          </a:stretch>
        </p:blipFill>
        <p:spPr>
          <a:xfrm>
            <a:off x="10338783" y="325046"/>
            <a:ext cx="816897" cy="877372"/>
          </a:xfrm>
          <a:prstGeom prst="rect">
            <a:avLst/>
          </a:prstGeom>
        </p:spPr>
      </p:pic>
      <p:sp>
        <p:nvSpPr>
          <p:cNvPr id="4" name="TextBox 3">
            <a:extLst>
              <a:ext uri="{FF2B5EF4-FFF2-40B4-BE49-F238E27FC236}">
                <a16:creationId xmlns:a16="http://schemas.microsoft.com/office/drawing/2014/main" id="{7F3A0AED-9CA1-74C3-827F-655D8077D2D2}"/>
              </a:ext>
            </a:extLst>
          </p:cNvPr>
          <p:cNvSpPr txBox="1"/>
          <p:nvPr/>
        </p:nvSpPr>
        <p:spPr>
          <a:xfrm>
            <a:off x="1143159" y="4326417"/>
            <a:ext cx="9437914" cy="156966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This presentation is about </a:t>
            </a:r>
            <a:r>
              <a:rPr lang="en-US" sz="1600" b="1" dirty="0">
                <a:solidFill>
                  <a:srgbClr val="0069B3"/>
                </a:solidFill>
                <a:latin typeface="Arial" panose="020B0604020202020204" pitchFamily="34" charset="0"/>
                <a:cs typeface="Arial" panose="020B0604020202020204" pitchFamily="34" charset="0"/>
              </a:rPr>
              <a:t>responding</a:t>
            </a:r>
            <a:r>
              <a:rPr lang="en-US" sz="1600" dirty="0">
                <a:latin typeface="Arial" panose="020B0604020202020204" pitchFamily="34" charset="0"/>
                <a:cs typeface="Arial" panose="020B0604020202020204" pitchFamily="34" charset="0"/>
              </a:rPr>
              <a:t> well to a safeguarding incident or concern and how you </a:t>
            </a:r>
            <a:r>
              <a:rPr lang="en-US" sz="1600" b="1" dirty="0">
                <a:solidFill>
                  <a:srgbClr val="0069B3"/>
                </a:solidFill>
                <a:latin typeface="Arial" panose="020B0604020202020204" pitchFamily="34" charset="0"/>
                <a:cs typeface="Arial" panose="020B0604020202020204" pitchFamily="34" charset="0"/>
              </a:rPr>
              <a:t>record</a:t>
            </a:r>
            <a:r>
              <a:rPr lang="en-US" sz="1600" dirty="0">
                <a:latin typeface="Arial" panose="020B0604020202020204" pitchFamily="34" charset="0"/>
                <a:cs typeface="Arial" panose="020B0604020202020204" pitchFamily="34" charset="0"/>
              </a:rPr>
              <a:t> and </a:t>
            </a:r>
            <a:r>
              <a:rPr lang="en-US" sz="1600" b="1" dirty="0">
                <a:solidFill>
                  <a:srgbClr val="0069B3"/>
                </a:solidFill>
                <a:latin typeface="Arial" panose="020B0604020202020204" pitchFamily="34" charset="0"/>
                <a:cs typeface="Arial" panose="020B0604020202020204" pitchFamily="34" charset="0"/>
              </a:rPr>
              <a:t>report </a:t>
            </a:r>
            <a:r>
              <a:rPr lang="en-US" sz="1600" dirty="0">
                <a:latin typeface="Arial" panose="020B0604020202020204" pitchFamily="34" charset="0"/>
                <a:cs typeface="Arial" panose="020B0604020202020204" pitchFamily="34" charset="0"/>
              </a:rPr>
              <a:t>safeguarding incidents, concerns, allegations or disclosures.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Hope Hub CEO, Senior Managers and Trustees routinely </a:t>
            </a:r>
            <a:r>
              <a:rPr lang="en-US" sz="1600" b="1" dirty="0">
                <a:solidFill>
                  <a:srgbClr val="0069B3"/>
                </a:solidFill>
                <a:latin typeface="Arial" panose="020B0604020202020204" pitchFamily="34" charset="0"/>
                <a:cs typeface="Arial" panose="020B0604020202020204" pitchFamily="34" charset="0"/>
              </a:rPr>
              <a:t>review </a:t>
            </a:r>
            <a:r>
              <a:rPr lang="en-US" sz="1600" dirty="0">
                <a:latin typeface="Arial" panose="020B0604020202020204" pitchFamily="34" charset="0"/>
                <a:cs typeface="Arial" panose="020B0604020202020204" pitchFamily="34" charset="0"/>
              </a:rPr>
              <a:t>and </a:t>
            </a:r>
            <a:r>
              <a:rPr lang="en-US" sz="1600" b="1" dirty="0">
                <a:solidFill>
                  <a:srgbClr val="0069B3"/>
                </a:solidFill>
                <a:latin typeface="Arial" panose="020B0604020202020204" pitchFamily="34" charset="0"/>
                <a:cs typeface="Arial" panose="020B0604020202020204" pitchFamily="34" charset="0"/>
              </a:rPr>
              <a:t>reflect</a:t>
            </a:r>
            <a:r>
              <a:rPr lang="en-US" sz="1600" dirty="0">
                <a:latin typeface="Arial" panose="020B0604020202020204" pitchFamily="34" charset="0"/>
                <a:cs typeface="Arial" panose="020B0604020202020204" pitchFamily="34" charset="0"/>
              </a:rPr>
              <a:t> upon how safeguarding concerns are handled as this </a:t>
            </a:r>
            <a:r>
              <a:rPr lang="en-US" sz="1600" b="1" dirty="0">
                <a:solidFill>
                  <a:srgbClr val="0069B3"/>
                </a:solidFill>
                <a:latin typeface="Arial" panose="020B0604020202020204" pitchFamily="34" charset="0"/>
                <a:cs typeface="Arial" panose="020B0604020202020204" pitchFamily="34" charset="0"/>
              </a:rPr>
              <a:t>informs improvements in policies and practice </a:t>
            </a:r>
            <a:r>
              <a:rPr lang="en-US" sz="1600" dirty="0">
                <a:latin typeface="Arial" panose="020B0604020202020204" pitchFamily="34" charset="0"/>
                <a:cs typeface="Arial" panose="020B0604020202020204" pitchFamily="34" charset="0"/>
              </a:rPr>
              <a:t>at THH.</a:t>
            </a:r>
          </a:p>
          <a:p>
            <a:endParaRPr lang="en-US" sz="1600" dirty="0">
              <a:latin typeface="Arial" panose="020B0604020202020204" pitchFamily="34" charset="0"/>
              <a:cs typeface="Arial" panose="020B0604020202020204" pitchFamily="34" charset="0"/>
            </a:endParaRPr>
          </a:p>
        </p:txBody>
      </p:sp>
      <p:sp>
        <p:nvSpPr>
          <p:cNvPr id="3" name="Footer Placeholder 16">
            <a:extLst>
              <a:ext uri="{FF2B5EF4-FFF2-40B4-BE49-F238E27FC236}">
                <a16:creationId xmlns:a16="http://schemas.microsoft.com/office/drawing/2014/main" id="{747933C3-7519-96A2-703D-4E12921407CD}"/>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41102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2F784-238F-3877-6810-8D857C43DC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39338-F917-F0AB-4701-33DBB46A40CA}"/>
              </a:ext>
            </a:extLst>
          </p:cNvPr>
          <p:cNvSpPr>
            <a:spLocks noGrp="1"/>
          </p:cNvSpPr>
          <p:nvPr>
            <p:ph type="title"/>
          </p:nvPr>
        </p:nvSpPr>
        <p:spPr>
          <a:xfrm>
            <a:off x="1097279" y="367625"/>
            <a:ext cx="10058400" cy="1450757"/>
          </a:xfrm>
        </p:spPr>
        <p:txBody>
          <a:bodyPr>
            <a:normAutofit/>
          </a:bodyPr>
          <a:lstStyle/>
          <a:p>
            <a:r>
              <a:rPr lang="en-US" sz="3600" b="1" dirty="0">
                <a:solidFill>
                  <a:srgbClr val="0069B3"/>
                </a:solidFill>
                <a:latin typeface="Arial" charset="0"/>
                <a:ea typeface="Arial" charset="0"/>
                <a:cs typeface="Arial" charset="0"/>
              </a:rPr>
              <a:t>How to Respond to Serious Incidents</a:t>
            </a:r>
          </a:p>
        </p:txBody>
      </p:sp>
      <p:sp>
        <p:nvSpPr>
          <p:cNvPr id="5" name="Footer Placeholder 4">
            <a:extLst>
              <a:ext uri="{FF2B5EF4-FFF2-40B4-BE49-F238E27FC236}">
                <a16:creationId xmlns:a16="http://schemas.microsoft.com/office/drawing/2014/main" id="{A9B0A0BB-D165-536D-9EBE-3000A9E9D2E7}"/>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1E9DD262-362F-6E52-241C-1CAF17613454}"/>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7</a:t>
            </a:fld>
            <a:endParaRPr lang="en-US" dirty="0"/>
          </a:p>
        </p:txBody>
      </p:sp>
      <p:sp>
        <p:nvSpPr>
          <p:cNvPr id="134" name="Rectangle 133">
            <a:extLst>
              <a:ext uri="{FF2B5EF4-FFF2-40B4-BE49-F238E27FC236}">
                <a16:creationId xmlns:a16="http://schemas.microsoft.com/office/drawing/2014/main" id="{7CED70A4-716D-67B4-878C-4F9011B71DFE}"/>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CA89F352-8E16-97C7-BF4D-15B71AC93124}"/>
              </a:ext>
            </a:extLst>
          </p:cNvPr>
          <p:cNvSpPr txBox="1">
            <a:spLocks/>
          </p:cNvSpPr>
          <p:nvPr/>
        </p:nvSpPr>
        <p:spPr>
          <a:xfrm>
            <a:off x="6886937" y="6446838"/>
            <a:ext cx="499362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F43FE6A4-F714-500F-E85B-61B7A1B32A46}"/>
              </a:ext>
            </a:extLst>
          </p:cNvPr>
          <p:cNvPicPr>
            <a:picLocks noChangeAspect="1"/>
          </p:cNvPicPr>
          <p:nvPr/>
        </p:nvPicPr>
        <p:blipFill>
          <a:blip r:embed="rId3"/>
          <a:stretch>
            <a:fillRect/>
          </a:stretch>
        </p:blipFill>
        <p:spPr>
          <a:xfrm>
            <a:off x="10338782" y="522749"/>
            <a:ext cx="816897" cy="877372"/>
          </a:xfrm>
          <a:prstGeom prst="rect">
            <a:avLst/>
          </a:prstGeom>
        </p:spPr>
      </p:pic>
      <p:sp>
        <p:nvSpPr>
          <p:cNvPr id="8" name="Rectangle 7">
            <a:extLst>
              <a:ext uri="{FF2B5EF4-FFF2-40B4-BE49-F238E27FC236}">
                <a16:creationId xmlns:a16="http://schemas.microsoft.com/office/drawing/2014/main" id="{0E478CF4-F4A7-5E46-DEF0-59D993622CB9}"/>
              </a:ext>
            </a:extLst>
          </p:cNvPr>
          <p:cNvSpPr/>
          <p:nvPr/>
        </p:nvSpPr>
        <p:spPr>
          <a:xfrm>
            <a:off x="1198419" y="2023872"/>
            <a:ext cx="4036970" cy="3803904"/>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60000"/>
              </a:lnSpc>
            </a:pPr>
            <a:endParaRPr lang="en-GB"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519ACC0-BBBB-5F80-80A9-6857C32DBDCE}"/>
              </a:ext>
            </a:extLst>
          </p:cNvPr>
          <p:cNvSpPr/>
          <p:nvPr/>
        </p:nvSpPr>
        <p:spPr>
          <a:xfrm>
            <a:off x="5898776" y="2023872"/>
            <a:ext cx="5189056" cy="38039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CE2E1F7-50F5-91AA-04B2-0A1A49E2507F}"/>
              </a:ext>
            </a:extLst>
          </p:cNvPr>
          <p:cNvSpPr txBox="1"/>
          <p:nvPr/>
        </p:nvSpPr>
        <p:spPr>
          <a:xfrm>
            <a:off x="6096000" y="2648551"/>
            <a:ext cx="4715436" cy="2554545"/>
          </a:xfrm>
          <a:prstGeom prst="rect">
            <a:avLst/>
          </a:prstGeom>
          <a:noFill/>
        </p:spPr>
        <p:txBody>
          <a:bodyPr wrap="square" rtlCol="0">
            <a:spAutoFit/>
          </a:bodyPr>
          <a:lstStyle/>
          <a:p>
            <a:pPr marL="342900" indent="-342900">
              <a:buFont typeface="Wingdings" pitchFamily="2" charset="2"/>
              <a:buChar char="§"/>
            </a:pPr>
            <a:r>
              <a:rPr lang="en-GB" sz="2000" b="1" dirty="0">
                <a:latin typeface="Arial" panose="020B0604020202020204" pitchFamily="34" charset="0"/>
                <a:cs typeface="Arial" panose="020B0604020202020204" pitchFamily="34" charset="0"/>
              </a:rPr>
              <a:t>Prioritise your own personal safety.</a:t>
            </a:r>
          </a:p>
          <a:p>
            <a:pPr marL="342900" indent="-342900">
              <a:buFont typeface="Wingdings" pitchFamily="2" charset="2"/>
              <a:buChar char="§"/>
            </a:pPr>
            <a:r>
              <a:rPr lang="en-GB" sz="2000" b="1" dirty="0">
                <a:latin typeface="Arial" panose="020B0604020202020204" pitchFamily="34" charset="0"/>
                <a:cs typeface="Arial" panose="020B0604020202020204" pitchFamily="34" charset="0"/>
              </a:rPr>
              <a:t>Shout the watchword to bring support from the rest of the team.</a:t>
            </a:r>
          </a:p>
          <a:p>
            <a:pPr marL="342900" indent="-342900">
              <a:buFont typeface="Wingdings" pitchFamily="2" charset="2"/>
              <a:buChar char="§"/>
            </a:pPr>
            <a:r>
              <a:rPr lang="en-GB" sz="2000" b="1" dirty="0">
                <a:latin typeface="Arial" panose="020B0604020202020204" pitchFamily="34" charset="0"/>
                <a:cs typeface="Arial" panose="020B0604020202020204" pitchFamily="34" charset="0"/>
              </a:rPr>
              <a:t>Help take steps to ensure the immediate safety of anyone at risk. Call Emergency Services if necessary.</a:t>
            </a:r>
          </a:p>
        </p:txBody>
      </p:sp>
      <p:sp>
        <p:nvSpPr>
          <p:cNvPr id="3" name="Footer Placeholder 16">
            <a:extLst>
              <a:ext uri="{FF2B5EF4-FFF2-40B4-BE49-F238E27FC236}">
                <a16:creationId xmlns:a16="http://schemas.microsoft.com/office/drawing/2014/main" id="{EC185FB1-3D49-1C28-14A5-515797D40C32}"/>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
        <p:nvSpPr>
          <p:cNvPr id="4" name="TextBox 3">
            <a:extLst>
              <a:ext uri="{FF2B5EF4-FFF2-40B4-BE49-F238E27FC236}">
                <a16:creationId xmlns:a16="http://schemas.microsoft.com/office/drawing/2014/main" id="{E2E9F486-7C88-1B5C-E352-650F11EA503F}"/>
              </a:ext>
            </a:extLst>
          </p:cNvPr>
          <p:cNvSpPr txBox="1"/>
          <p:nvPr/>
        </p:nvSpPr>
        <p:spPr>
          <a:xfrm>
            <a:off x="1713018" y="2648551"/>
            <a:ext cx="3307217" cy="2554545"/>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A serious or untoward incident (SUI) is an unexpected event that could lead to a level of harm to Service Users, Volunteers and/or Staff, and/or detriment to The Hope Hub. </a:t>
            </a:r>
          </a:p>
        </p:txBody>
      </p:sp>
    </p:spTree>
    <p:extLst>
      <p:ext uri="{BB962C8B-B14F-4D97-AF65-F5344CB8AC3E}">
        <p14:creationId xmlns:p14="http://schemas.microsoft.com/office/powerpoint/2010/main" val="227462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F730D-0B3B-4315-F033-AF4E4F56F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8E26C-425F-626B-D667-8CA96768F16D}"/>
              </a:ext>
            </a:extLst>
          </p:cNvPr>
          <p:cNvSpPr>
            <a:spLocks noGrp="1"/>
          </p:cNvSpPr>
          <p:nvPr>
            <p:ph type="title"/>
          </p:nvPr>
        </p:nvSpPr>
        <p:spPr>
          <a:xfrm>
            <a:off x="1097279" y="367625"/>
            <a:ext cx="10058400" cy="1450757"/>
          </a:xfrm>
        </p:spPr>
        <p:txBody>
          <a:bodyPr>
            <a:normAutofit/>
          </a:bodyPr>
          <a:lstStyle/>
          <a:p>
            <a:r>
              <a:rPr lang="en-US" sz="3600" b="1" dirty="0">
                <a:solidFill>
                  <a:srgbClr val="0069B3"/>
                </a:solidFill>
                <a:latin typeface="Arial" charset="0"/>
                <a:ea typeface="Arial" charset="0"/>
                <a:cs typeface="Arial" charset="0"/>
              </a:rPr>
              <a:t>How to Respond to Disclosures of Abuse</a:t>
            </a:r>
          </a:p>
        </p:txBody>
      </p:sp>
      <p:sp>
        <p:nvSpPr>
          <p:cNvPr id="5" name="Footer Placeholder 4">
            <a:extLst>
              <a:ext uri="{FF2B5EF4-FFF2-40B4-BE49-F238E27FC236}">
                <a16:creationId xmlns:a16="http://schemas.microsoft.com/office/drawing/2014/main" id="{EE11FB15-11BC-8472-4074-8F61C63B70AC}"/>
              </a:ext>
            </a:extLst>
          </p:cNvPr>
          <p:cNvSpPr>
            <a:spLocks noGrp="1"/>
          </p:cNvSpPr>
          <p:nvPr>
            <p:ph type="ftr" sz="quarter" idx="11"/>
          </p:nvPr>
        </p:nvSpPr>
        <p:spPr>
          <a:xfrm>
            <a:off x="1097279" y="6446838"/>
            <a:ext cx="6818262" cy="365125"/>
          </a:xfrm>
        </p:spPr>
        <p:txBody>
          <a:bodyPr/>
          <a:lstStyle/>
          <a:p>
            <a:r>
              <a:rPr lang="en-US" dirty="0"/>
              <a:t>The Hope Hub - Registered charity in England and Wales number 1176452</a:t>
            </a:r>
          </a:p>
        </p:txBody>
      </p:sp>
      <p:sp>
        <p:nvSpPr>
          <p:cNvPr id="6" name="Slide Number Placeholder 5">
            <a:extLst>
              <a:ext uri="{FF2B5EF4-FFF2-40B4-BE49-F238E27FC236}">
                <a16:creationId xmlns:a16="http://schemas.microsoft.com/office/drawing/2014/main" id="{6B447A9A-19AA-5B75-4A13-3F363B2C5C07}"/>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8</a:t>
            </a:fld>
            <a:endParaRPr lang="en-US" dirty="0"/>
          </a:p>
        </p:txBody>
      </p:sp>
      <p:sp>
        <p:nvSpPr>
          <p:cNvPr id="134" name="Rectangle 133">
            <a:extLst>
              <a:ext uri="{FF2B5EF4-FFF2-40B4-BE49-F238E27FC236}">
                <a16:creationId xmlns:a16="http://schemas.microsoft.com/office/drawing/2014/main" id="{F2FA10A5-A8B9-E3FA-E012-57A21D9233E2}"/>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ooter Placeholder 16">
            <a:extLst>
              <a:ext uri="{FF2B5EF4-FFF2-40B4-BE49-F238E27FC236}">
                <a16:creationId xmlns:a16="http://schemas.microsoft.com/office/drawing/2014/main" id="{9F0D5323-6970-0580-8D5B-DB4B7F68C013}"/>
              </a:ext>
            </a:extLst>
          </p:cNvPr>
          <p:cNvSpPr txBox="1">
            <a:spLocks/>
          </p:cNvSpPr>
          <p:nvPr/>
        </p:nvSpPr>
        <p:spPr>
          <a:xfrm>
            <a:off x="6886937" y="6446838"/>
            <a:ext cx="4993623"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Verdana Pro"/>
            </a:endParaRPr>
          </a:p>
          <a:p>
            <a:pPr algn="r">
              <a:lnSpc>
                <a:spcPct val="90000"/>
              </a:lnSpc>
              <a:spcAft>
                <a:spcPts val="600"/>
              </a:spcAft>
            </a:pPr>
            <a:endParaRPr lang="en-US" sz="1000" dirty="0">
              <a:solidFill>
                <a:schemeClr val="bg1"/>
              </a:solidFill>
            </a:endParaRPr>
          </a:p>
        </p:txBody>
      </p:sp>
      <p:pic>
        <p:nvPicPr>
          <p:cNvPr id="161" name="Picture 7" descr="Logo&#10;&#10;Description automatically generated">
            <a:extLst>
              <a:ext uri="{FF2B5EF4-FFF2-40B4-BE49-F238E27FC236}">
                <a16:creationId xmlns:a16="http://schemas.microsoft.com/office/drawing/2014/main" id="{F499DDDE-36B3-03D6-7BEE-348F0C773AED}"/>
              </a:ext>
            </a:extLst>
          </p:cNvPr>
          <p:cNvPicPr>
            <a:picLocks noChangeAspect="1"/>
          </p:cNvPicPr>
          <p:nvPr/>
        </p:nvPicPr>
        <p:blipFill>
          <a:blip r:embed="rId3"/>
          <a:stretch>
            <a:fillRect/>
          </a:stretch>
        </p:blipFill>
        <p:spPr>
          <a:xfrm>
            <a:off x="10338782" y="522749"/>
            <a:ext cx="816897" cy="877372"/>
          </a:xfrm>
          <a:prstGeom prst="rect">
            <a:avLst/>
          </a:prstGeom>
        </p:spPr>
      </p:pic>
      <p:sp>
        <p:nvSpPr>
          <p:cNvPr id="8" name="Rectangle 7">
            <a:extLst>
              <a:ext uri="{FF2B5EF4-FFF2-40B4-BE49-F238E27FC236}">
                <a16:creationId xmlns:a16="http://schemas.microsoft.com/office/drawing/2014/main" id="{32700F15-C5EF-ED42-CFD5-8626D93929BA}"/>
              </a:ext>
            </a:extLst>
          </p:cNvPr>
          <p:cNvSpPr/>
          <p:nvPr/>
        </p:nvSpPr>
        <p:spPr>
          <a:xfrm>
            <a:off x="1198419" y="2023872"/>
            <a:ext cx="3141934" cy="3803904"/>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60000"/>
              </a:lnSpc>
            </a:pPr>
            <a:endParaRPr lang="en-GB"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2065731-00BD-CEDF-0D46-5C4F11D878E1}"/>
              </a:ext>
            </a:extLst>
          </p:cNvPr>
          <p:cNvSpPr/>
          <p:nvPr/>
        </p:nvSpPr>
        <p:spPr>
          <a:xfrm>
            <a:off x="7679664" y="2023872"/>
            <a:ext cx="3408167" cy="3803904"/>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31503F96-720D-3D3D-C61B-091608825EBE}"/>
              </a:ext>
            </a:extLst>
          </p:cNvPr>
          <p:cNvSpPr>
            <a:spLocks noGrp="1"/>
          </p:cNvSpPr>
          <p:nvPr>
            <p:ph idx="1"/>
          </p:nvPr>
        </p:nvSpPr>
        <p:spPr>
          <a:xfrm>
            <a:off x="7915542" y="2218544"/>
            <a:ext cx="3078040" cy="3372787"/>
          </a:xfrm>
        </p:spPr>
        <p:txBody>
          <a:bodyPr>
            <a:normAutofit lnSpcReduction="10000"/>
          </a:bodyPr>
          <a:lstStyle/>
          <a:p>
            <a:pPr marL="0" indent="0">
              <a:lnSpc>
                <a:spcPct val="150000"/>
              </a:lnSpc>
              <a:buNone/>
            </a:pPr>
            <a:r>
              <a:rPr lang="en-GB" sz="1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How we respond can make all the difference between a victim or survivor feeling supported and empowered or silenced and further hurt. </a:t>
            </a:r>
            <a:r>
              <a:rPr lang="en-GB" sz="1800" kern="0" dirty="0">
                <a:solidFill>
                  <a:schemeClr val="bg1"/>
                </a:solidFill>
                <a:latin typeface="Arial" panose="020B0604020202020204" pitchFamily="34" charset="0"/>
                <a:cs typeface="Times New Roman" panose="02020603050405020304" pitchFamily="18" charset="0"/>
              </a:rPr>
              <a:t>This guide will equip you with what steps you need to follow. </a:t>
            </a:r>
          </a:p>
          <a:p>
            <a:pPr marL="0" indent="0">
              <a:lnSpc>
                <a:spcPct val="150000"/>
              </a:lnSpc>
              <a:buNone/>
            </a:pPr>
            <a:endParaRPr lang="en-GB"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3DFF76B-09DF-B77D-CCAB-097D24A90374}"/>
              </a:ext>
            </a:extLst>
          </p:cNvPr>
          <p:cNvSpPr txBox="1"/>
          <p:nvPr/>
        </p:nvSpPr>
        <p:spPr>
          <a:xfrm>
            <a:off x="1431091" y="2218544"/>
            <a:ext cx="2758191" cy="3136436"/>
          </a:xfrm>
          <a:prstGeom prst="rect">
            <a:avLst/>
          </a:prstGeom>
          <a:noFill/>
        </p:spPr>
        <p:txBody>
          <a:bodyPr wrap="square" rtlCol="0">
            <a:spAutoFit/>
          </a:bodyPr>
          <a:lstStyle/>
          <a:p>
            <a:pPr marL="0" indent="0">
              <a:lnSpc>
                <a:spcPct val="160000"/>
              </a:lnSpc>
              <a:buNone/>
            </a:pPr>
            <a:r>
              <a:rPr lang="en-GB" sz="1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When someone tells us about the harm or abuse, they have experienced we might worry that we don’t know what to do, or that we might make things worse.</a:t>
            </a:r>
          </a:p>
        </p:txBody>
      </p:sp>
      <p:pic>
        <p:nvPicPr>
          <p:cNvPr id="17" name="Picture 16">
            <a:extLst>
              <a:ext uri="{FF2B5EF4-FFF2-40B4-BE49-F238E27FC236}">
                <a16:creationId xmlns:a16="http://schemas.microsoft.com/office/drawing/2014/main" id="{9D6A2332-95BC-3CE7-D687-FEA6360A1CE2}"/>
              </a:ext>
            </a:extLst>
          </p:cNvPr>
          <p:cNvPicPr>
            <a:picLocks noChangeAspect="1"/>
          </p:cNvPicPr>
          <p:nvPr/>
        </p:nvPicPr>
        <p:blipFill>
          <a:blip r:embed="rId4"/>
          <a:stretch>
            <a:fillRect/>
          </a:stretch>
        </p:blipFill>
        <p:spPr>
          <a:xfrm>
            <a:off x="4660900" y="2023872"/>
            <a:ext cx="2730500" cy="3805500"/>
          </a:xfrm>
          <a:prstGeom prst="rect">
            <a:avLst/>
          </a:prstGeom>
        </p:spPr>
      </p:pic>
      <p:sp>
        <p:nvSpPr>
          <p:cNvPr id="3" name="Footer Placeholder 16">
            <a:extLst>
              <a:ext uri="{FF2B5EF4-FFF2-40B4-BE49-F238E27FC236}">
                <a16:creationId xmlns:a16="http://schemas.microsoft.com/office/drawing/2014/main" id="{0EE72FFA-6A0C-6966-1DA9-6B24DF46C573}"/>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85840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1097280" y="286603"/>
            <a:ext cx="10058400" cy="1450757"/>
          </a:xfrm>
        </p:spPr>
        <p:txBody>
          <a:bodyPr>
            <a:normAutofit/>
          </a:bodyPr>
          <a:lstStyle/>
          <a:p>
            <a:pPr>
              <a:lnSpc>
                <a:spcPct val="150000"/>
              </a:lnSpc>
            </a:pPr>
            <a:r>
              <a:rPr lang="en-US" sz="3200" b="1" dirty="0">
                <a:solidFill>
                  <a:srgbClr val="0069B3"/>
                </a:solidFill>
                <a:latin typeface="Arial" charset="0"/>
                <a:ea typeface="Arial" charset="0"/>
                <a:cs typeface="Arial" charset="0"/>
              </a:rPr>
              <a:t>THH Safeguarding Officers </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You’re not alone</a:t>
            </a:r>
            <a:endParaRPr lang="en-US" sz="2400" dirty="0">
              <a:latin typeface="Verdana Pro"/>
            </a:endParaRPr>
          </a:p>
        </p:txBody>
      </p:sp>
      <p:sp>
        <p:nvSpPr>
          <p:cNvPr id="3" name="Content Placeholder 2">
            <a:extLst>
              <a:ext uri="{FF2B5EF4-FFF2-40B4-BE49-F238E27FC236}">
                <a16:creationId xmlns:a16="http://schemas.microsoft.com/office/drawing/2014/main" id="{F9529D8B-2C12-43D2-BC28-8FA4895C977A}"/>
              </a:ext>
            </a:extLst>
          </p:cNvPr>
          <p:cNvSpPr>
            <a:spLocks noGrp="1"/>
          </p:cNvSpPr>
          <p:nvPr>
            <p:ph idx="1"/>
          </p:nvPr>
        </p:nvSpPr>
        <p:spPr>
          <a:xfrm>
            <a:off x="1229193" y="2108201"/>
            <a:ext cx="3522688" cy="4009668"/>
          </a:xfrm>
        </p:spPr>
        <p:txBody>
          <a:bodyPr vert="horz" lIns="0" tIns="45720" rIns="0" bIns="45720" rtlCol="0" anchor="t">
            <a:noAutofit/>
          </a:bodyPr>
          <a:lstStyle/>
          <a:p>
            <a:pPr marL="0" indent="0">
              <a:lnSpc>
                <a:spcPct val="160000"/>
              </a:lnSpc>
              <a:buNone/>
            </a:pPr>
            <a:r>
              <a:rPr lang="en-GB" sz="1600" kern="0" dirty="0">
                <a:latin typeface="Arial" panose="020B0604020202020204" pitchFamily="34" charset="0"/>
                <a:ea typeface="Times New Roman" panose="02020603050405020304" pitchFamily="18" charset="0"/>
                <a:cs typeface="Times New Roman" panose="02020603050405020304" pitchFamily="18" charset="0"/>
              </a:rPr>
              <a:t>Many of The Hope Hub Service Users have experienced past abuse or neglect. And support services may already be in place. For others, this might be the first time they have found the courage to speak out.</a:t>
            </a:r>
          </a:p>
          <a:p>
            <a:pPr marL="0" indent="0">
              <a:lnSpc>
                <a:spcPct val="160000"/>
              </a:lnSpc>
              <a:buNone/>
            </a:pPr>
            <a:r>
              <a:rPr lang="en-GB" sz="1600" kern="0" dirty="0">
                <a:latin typeface="Arial" panose="020B0604020202020204" pitchFamily="34" charset="0"/>
                <a:ea typeface="Times New Roman" panose="02020603050405020304" pitchFamily="18" charset="0"/>
                <a:cs typeface="Times New Roman" panose="02020603050405020304" pitchFamily="18" charset="0"/>
              </a:rPr>
              <a:t>Our Safeguarding Officers are trained to assess risks, liaise with specialist services, and support you through disclosures of abuse.</a:t>
            </a:r>
          </a:p>
          <a:p>
            <a:pPr marL="0" indent="0">
              <a:lnSpc>
                <a:spcPct val="160000"/>
              </a:lnSpc>
              <a:buNone/>
            </a:pPr>
            <a:endParaRPr lang="en-US" sz="1600" dirty="0">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FAC43D02-FCA1-4880-8376-FFDCFB5A520F}"/>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9</a:t>
            </a:fld>
            <a:endParaRPr lang="en-US" dirty="0"/>
          </a:p>
        </p:txBody>
      </p:sp>
      <p:sp>
        <p:nvSpPr>
          <p:cNvPr id="28" name="Rectangle 27">
            <a:extLst>
              <a:ext uri="{FF2B5EF4-FFF2-40B4-BE49-F238E27FC236}">
                <a16:creationId xmlns:a16="http://schemas.microsoft.com/office/drawing/2014/main" id="{2F35A802-F3F8-E79B-5D75-FE7E86CF341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ooter Placeholder 16">
            <a:extLst>
              <a:ext uri="{FF2B5EF4-FFF2-40B4-BE49-F238E27FC236}">
                <a16:creationId xmlns:a16="http://schemas.microsoft.com/office/drawing/2014/main" id="{EC8D1E4D-2FE9-F593-89C7-895690A7BD20}"/>
              </a:ext>
            </a:extLst>
          </p:cNvPr>
          <p:cNvSpPr>
            <a:spLocks noGrp="1"/>
          </p:cNvSpPr>
          <p:nvPr>
            <p:ph type="ftr" sz="quarter" idx="11"/>
          </p:nvPr>
        </p:nvSpPr>
        <p:spPr>
          <a:xfrm>
            <a:off x="6355830" y="6446838"/>
            <a:ext cx="5524730" cy="365125"/>
          </a:xfrm>
        </p:spPr>
        <p:txBody>
          <a:bodyPr vert="horz" lIns="91440" tIns="45720" rIns="91440" bIns="45720" rtlCol="0" anchor="ctr">
            <a:normAutofit/>
          </a:bodyPr>
          <a:lstStyle/>
          <a:p>
            <a:pPr algn="r">
              <a:lnSpc>
                <a:spcPct val="90000"/>
              </a:lnSpc>
              <a:spcAft>
                <a:spcPts val="600"/>
              </a:spcAft>
            </a:pPr>
            <a:endParaRPr lang="en-US" kern="1200" cap="none" baseline="0" dirty="0">
              <a:solidFill>
                <a:schemeClr val="bg1"/>
              </a:solidFill>
              <a:latin typeface="Verdana Pro"/>
            </a:endParaRPr>
          </a:p>
          <a:p>
            <a:pPr algn="r">
              <a:lnSpc>
                <a:spcPct val="90000"/>
              </a:lnSpc>
              <a:spcAft>
                <a:spcPts val="600"/>
              </a:spcAft>
            </a:pPr>
            <a:endParaRPr lang="en-US" dirty="0">
              <a:solidFill>
                <a:schemeClr val="bg1"/>
              </a:solidFill>
            </a:endParaRPr>
          </a:p>
        </p:txBody>
      </p:sp>
      <p:pic>
        <p:nvPicPr>
          <p:cNvPr id="5" name="Picture 7" descr="Logo&#10;&#10;Description automatically generated">
            <a:extLst>
              <a:ext uri="{FF2B5EF4-FFF2-40B4-BE49-F238E27FC236}">
                <a16:creationId xmlns:a16="http://schemas.microsoft.com/office/drawing/2014/main" id="{3B9A23A1-CB03-8993-6AFB-58A8F839B329}"/>
              </a:ext>
            </a:extLst>
          </p:cNvPr>
          <p:cNvPicPr>
            <a:picLocks noChangeAspect="1"/>
          </p:cNvPicPr>
          <p:nvPr/>
        </p:nvPicPr>
        <p:blipFill>
          <a:blip r:embed="rId3"/>
          <a:stretch>
            <a:fillRect/>
          </a:stretch>
        </p:blipFill>
        <p:spPr>
          <a:xfrm>
            <a:off x="10329639" y="348869"/>
            <a:ext cx="816897" cy="877372"/>
          </a:xfrm>
          <a:prstGeom prst="rect">
            <a:avLst/>
          </a:prstGeom>
        </p:spPr>
      </p:pic>
      <p:pic>
        <p:nvPicPr>
          <p:cNvPr id="7" name="Picture 6">
            <a:extLst>
              <a:ext uri="{FF2B5EF4-FFF2-40B4-BE49-F238E27FC236}">
                <a16:creationId xmlns:a16="http://schemas.microsoft.com/office/drawing/2014/main" id="{F7B58C62-BF39-B87B-C59F-0803BDDD7308}"/>
              </a:ext>
            </a:extLst>
          </p:cNvPr>
          <p:cNvPicPr>
            <a:picLocks noChangeAspect="1"/>
          </p:cNvPicPr>
          <p:nvPr/>
        </p:nvPicPr>
        <p:blipFill rotWithShape="1">
          <a:blip r:embed="rId4"/>
          <a:srcRect b="13973"/>
          <a:stretch/>
        </p:blipFill>
        <p:spPr>
          <a:xfrm>
            <a:off x="5465945" y="3831058"/>
            <a:ext cx="2184286" cy="2286811"/>
          </a:xfrm>
          <a:prstGeom prst="rect">
            <a:avLst/>
          </a:prstGeom>
        </p:spPr>
      </p:pic>
      <p:sp>
        <p:nvSpPr>
          <p:cNvPr id="11" name="TextBox 10">
            <a:extLst>
              <a:ext uri="{FF2B5EF4-FFF2-40B4-BE49-F238E27FC236}">
                <a16:creationId xmlns:a16="http://schemas.microsoft.com/office/drawing/2014/main" id="{4C2FDA7D-B5E3-5D69-E853-D21353FF8A64}"/>
              </a:ext>
            </a:extLst>
          </p:cNvPr>
          <p:cNvSpPr txBox="1"/>
          <p:nvPr/>
        </p:nvSpPr>
        <p:spPr>
          <a:xfrm>
            <a:off x="5387708" y="2704137"/>
            <a:ext cx="2976587" cy="1292662"/>
          </a:xfrm>
          <a:prstGeom prst="rect">
            <a:avLst/>
          </a:prstGeom>
          <a:noFill/>
        </p:spPr>
        <p:txBody>
          <a:bodyPr wrap="square" rtlCol="0">
            <a:spAutoFit/>
          </a:bodyPr>
          <a:lstStyle/>
          <a:p>
            <a:pPr>
              <a:spcBef>
                <a:spcPts val="400"/>
              </a:spcBef>
            </a:pPr>
            <a:r>
              <a:rPr lang="en-US" sz="1600" b="1" dirty="0">
                <a:latin typeface="Arial" charset="0"/>
                <a:ea typeface="Arial" charset="0"/>
                <a:cs typeface="Arial" charset="0"/>
              </a:rPr>
              <a:t>Camilla Spicer                        </a:t>
            </a:r>
          </a:p>
          <a:p>
            <a:pPr>
              <a:spcBef>
                <a:spcPts val="400"/>
              </a:spcBef>
            </a:pPr>
            <a:r>
              <a:rPr lang="en-US" sz="1300" dirty="0">
                <a:latin typeface="Arial" charset="0"/>
                <a:ea typeface="Arial" charset="0"/>
                <a:cs typeface="Arial" charset="0"/>
              </a:rPr>
              <a:t>The Head of Service Delivery </a:t>
            </a:r>
          </a:p>
          <a:p>
            <a:pPr>
              <a:spcBef>
                <a:spcPts val="400"/>
              </a:spcBef>
            </a:pPr>
            <a:r>
              <a:rPr lang="en-US" sz="1300" dirty="0">
                <a:latin typeface="Arial" charset="0"/>
                <a:ea typeface="Arial" charset="0"/>
                <a:cs typeface="Arial" charset="0"/>
              </a:rPr>
              <a:t>07543 429823 / 01276 581174 camilla.spicer@thehopehub.org.uk</a:t>
            </a:r>
          </a:p>
          <a:p>
            <a:pPr>
              <a:spcBef>
                <a:spcPts val="400"/>
              </a:spcBef>
            </a:pPr>
            <a:endParaRPr lang="en-US" sz="1300" dirty="0">
              <a:latin typeface="Arial" charset="0"/>
              <a:ea typeface="Arial" charset="0"/>
              <a:cs typeface="Arial" charset="0"/>
            </a:endParaRPr>
          </a:p>
        </p:txBody>
      </p:sp>
      <p:sp>
        <p:nvSpPr>
          <p:cNvPr id="18" name="TextBox 17">
            <a:extLst>
              <a:ext uri="{FF2B5EF4-FFF2-40B4-BE49-F238E27FC236}">
                <a16:creationId xmlns:a16="http://schemas.microsoft.com/office/drawing/2014/main" id="{E5B9ADAA-F1DE-9FA6-6E05-FB50FD9600C3}"/>
              </a:ext>
            </a:extLst>
          </p:cNvPr>
          <p:cNvSpPr txBox="1"/>
          <p:nvPr/>
        </p:nvSpPr>
        <p:spPr>
          <a:xfrm>
            <a:off x="5387708" y="2078314"/>
            <a:ext cx="5925751" cy="584775"/>
          </a:xfrm>
          <a:prstGeom prst="rect">
            <a:avLst/>
          </a:prstGeom>
          <a:noFill/>
        </p:spPr>
        <p:txBody>
          <a:bodyPr wrap="square" rtlCol="0">
            <a:spAutoFit/>
          </a:bodyPr>
          <a:lstStyle/>
          <a:p>
            <a:pPr marL="0" indent="0">
              <a:buNone/>
            </a:pPr>
            <a:r>
              <a:rPr lang="en-GB" sz="1600" kern="0" dirty="0">
                <a:latin typeface="Arial" panose="020B0604020202020204" pitchFamily="34" charset="0"/>
                <a:cs typeface="Times New Roman" panose="02020603050405020304" pitchFamily="18" charset="0"/>
              </a:rPr>
              <a:t>In your role, you have a responsibility to </a:t>
            </a:r>
            <a:r>
              <a:rPr lang="en-GB" sz="1600" b="1" kern="0" dirty="0">
                <a:solidFill>
                  <a:srgbClr val="0069B3"/>
                </a:solidFill>
                <a:latin typeface="Arial" panose="020B0604020202020204" pitchFamily="34" charset="0"/>
                <a:cs typeface="Times New Roman" panose="02020603050405020304" pitchFamily="18" charset="0"/>
              </a:rPr>
              <a:t>respond </a:t>
            </a:r>
            <a:r>
              <a:rPr lang="en-GB" sz="1600" kern="0" dirty="0">
                <a:latin typeface="Arial" panose="020B0604020202020204" pitchFamily="34" charset="0"/>
                <a:cs typeface="Times New Roman" panose="02020603050405020304" pitchFamily="18" charset="0"/>
              </a:rPr>
              <a:t>well,</a:t>
            </a:r>
            <a:r>
              <a:rPr lang="en-GB" sz="1600" b="1" kern="0" dirty="0">
                <a:solidFill>
                  <a:srgbClr val="0069B3"/>
                </a:solidFill>
                <a:latin typeface="Arial" panose="020B0604020202020204" pitchFamily="34" charset="0"/>
                <a:cs typeface="Times New Roman" panose="02020603050405020304" pitchFamily="18" charset="0"/>
              </a:rPr>
              <a:t> </a:t>
            </a:r>
            <a:r>
              <a:rPr lang="en-GB" sz="1600" kern="0" dirty="0">
                <a:latin typeface="Arial" panose="020B0604020202020204" pitchFamily="34" charset="0"/>
                <a:cs typeface="Times New Roman" panose="02020603050405020304" pitchFamily="18" charset="0"/>
              </a:rPr>
              <a:t>and </a:t>
            </a:r>
            <a:r>
              <a:rPr lang="en-GB" sz="1600" b="1" kern="0" dirty="0">
                <a:solidFill>
                  <a:srgbClr val="0069B3"/>
                </a:solidFill>
                <a:latin typeface="Arial" panose="020B0604020202020204" pitchFamily="34" charset="0"/>
                <a:cs typeface="Times New Roman" panose="02020603050405020304" pitchFamily="18" charset="0"/>
              </a:rPr>
              <a:t>report concerns </a:t>
            </a:r>
            <a:r>
              <a:rPr lang="en-GB" sz="1600" kern="0" dirty="0">
                <a:latin typeface="Arial" panose="020B0604020202020204" pitchFamily="34" charset="0"/>
                <a:cs typeface="Times New Roman" panose="02020603050405020304" pitchFamily="18" charset="0"/>
              </a:rPr>
              <a:t>promptly</a:t>
            </a:r>
            <a:r>
              <a:rPr lang="en-GB" sz="1600" b="1" kern="0" dirty="0">
                <a:solidFill>
                  <a:srgbClr val="0069B3"/>
                </a:solidFill>
                <a:latin typeface="Arial" panose="020B0604020202020204" pitchFamily="34" charset="0"/>
                <a:cs typeface="Times New Roman" panose="02020603050405020304" pitchFamily="18" charset="0"/>
              </a:rPr>
              <a:t> </a:t>
            </a:r>
            <a:r>
              <a:rPr lang="en-GB" sz="1600" kern="0" dirty="0">
                <a:latin typeface="Arial" panose="020B0604020202020204" pitchFamily="34" charset="0"/>
                <a:cs typeface="Times New Roman" panose="02020603050405020304" pitchFamily="18" charset="0"/>
              </a:rPr>
              <a:t>to one of our Safeguarding Officers.</a:t>
            </a:r>
          </a:p>
        </p:txBody>
      </p:sp>
      <p:sp>
        <p:nvSpPr>
          <p:cNvPr id="20" name="TextBox 19">
            <a:extLst>
              <a:ext uri="{FF2B5EF4-FFF2-40B4-BE49-F238E27FC236}">
                <a16:creationId xmlns:a16="http://schemas.microsoft.com/office/drawing/2014/main" id="{4C8B7936-47EF-521D-1F29-7B54F8A11DDA}"/>
              </a:ext>
            </a:extLst>
          </p:cNvPr>
          <p:cNvSpPr txBox="1"/>
          <p:nvPr/>
        </p:nvSpPr>
        <p:spPr>
          <a:xfrm>
            <a:off x="8364295" y="2704137"/>
            <a:ext cx="2791385" cy="1292662"/>
          </a:xfrm>
          <a:prstGeom prst="rect">
            <a:avLst/>
          </a:prstGeom>
          <a:noFill/>
        </p:spPr>
        <p:txBody>
          <a:bodyPr wrap="square" rtlCol="0">
            <a:spAutoFit/>
          </a:bodyPr>
          <a:lstStyle/>
          <a:p>
            <a:pPr>
              <a:spcBef>
                <a:spcPts val="400"/>
              </a:spcBef>
            </a:pPr>
            <a:r>
              <a:rPr lang="en-US" sz="1600" b="1" dirty="0">
                <a:latin typeface="Arial" charset="0"/>
                <a:ea typeface="Arial" charset="0"/>
                <a:cs typeface="Arial" charset="0"/>
              </a:rPr>
              <a:t>Clare McCord</a:t>
            </a:r>
          </a:p>
          <a:p>
            <a:pPr>
              <a:spcBef>
                <a:spcPts val="400"/>
              </a:spcBef>
            </a:pPr>
            <a:r>
              <a:rPr lang="en-US" sz="1300" dirty="0">
                <a:latin typeface="Arial" charset="0"/>
                <a:ea typeface="Arial" charset="0"/>
                <a:cs typeface="Arial" charset="0"/>
              </a:rPr>
              <a:t>Day Services Manager</a:t>
            </a:r>
          </a:p>
          <a:p>
            <a:pPr>
              <a:spcBef>
                <a:spcPts val="400"/>
              </a:spcBef>
            </a:pPr>
            <a:r>
              <a:rPr lang="en-US" sz="1300" dirty="0">
                <a:latin typeface="Arial" charset="0"/>
                <a:ea typeface="Arial" charset="0"/>
                <a:cs typeface="Arial" charset="0"/>
              </a:rPr>
              <a:t>07543 429823 / 01276 743053 clare.mccord@thehopehub.org.uk</a:t>
            </a:r>
          </a:p>
          <a:p>
            <a:pPr>
              <a:spcBef>
                <a:spcPts val="400"/>
              </a:spcBef>
            </a:pPr>
            <a:endParaRPr lang="en-US" sz="1300" dirty="0">
              <a:latin typeface="Arial" charset="0"/>
              <a:ea typeface="Arial" charset="0"/>
              <a:cs typeface="Arial" charset="0"/>
            </a:endParaRPr>
          </a:p>
        </p:txBody>
      </p:sp>
      <p:sp>
        <p:nvSpPr>
          <p:cNvPr id="4" name="Footer Placeholder 16">
            <a:extLst>
              <a:ext uri="{FF2B5EF4-FFF2-40B4-BE49-F238E27FC236}">
                <a16:creationId xmlns:a16="http://schemas.microsoft.com/office/drawing/2014/main" id="{72579D16-274B-40A9-9A59-3D71BE9DDE8C}"/>
              </a:ext>
            </a:extLst>
          </p:cNvPr>
          <p:cNvSpPr txBox="1">
            <a:spLocks/>
          </p:cNvSpPr>
          <p:nvPr/>
        </p:nvSpPr>
        <p:spPr>
          <a:xfrm>
            <a:off x="6615953" y="6446838"/>
            <a:ext cx="5264607" cy="41116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pic>
        <p:nvPicPr>
          <p:cNvPr id="6" name="Picture 5" descr="A person smiling for the camera&#10;&#10;AI-generated content may be incorrect.">
            <a:extLst>
              <a:ext uri="{FF2B5EF4-FFF2-40B4-BE49-F238E27FC236}">
                <a16:creationId xmlns:a16="http://schemas.microsoft.com/office/drawing/2014/main" id="{67517B67-649E-88F6-6ECC-08ADF409B15A}"/>
              </a:ext>
            </a:extLst>
          </p:cNvPr>
          <p:cNvPicPr>
            <a:picLocks noChangeAspect="1"/>
          </p:cNvPicPr>
          <p:nvPr/>
        </p:nvPicPr>
        <p:blipFill>
          <a:blip r:embed="rId5"/>
          <a:srcRect l="14602" t="1" b="-35323"/>
          <a:stretch>
            <a:fillRect/>
          </a:stretch>
        </p:blipFill>
        <p:spPr>
          <a:xfrm>
            <a:off x="8473855" y="3831058"/>
            <a:ext cx="1855784" cy="3094556"/>
          </a:xfrm>
          <a:prstGeom prst="rect">
            <a:avLst/>
          </a:prstGeom>
        </p:spPr>
      </p:pic>
    </p:spTree>
    <p:extLst>
      <p:ext uri="{BB962C8B-B14F-4D97-AF65-F5344CB8AC3E}">
        <p14:creationId xmlns:p14="http://schemas.microsoft.com/office/powerpoint/2010/main" val="4250089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A27C4F4E6693409D1AA78DE14B44B0" ma:contentTypeVersion="12" ma:contentTypeDescription="Create a new document." ma:contentTypeScope="" ma:versionID="c520a082c0d34044748c81ac6c19da54">
  <xsd:schema xmlns:xsd="http://www.w3.org/2001/XMLSchema" xmlns:xs="http://www.w3.org/2001/XMLSchema" xmlns:p="http://schemas.microsoft.com/office/2006/metadata/properties" xmlns:ns2="b5f4ad24-b00d-4e4f-ac7b-5be8a9cbfd6a" xmlns:ns3="edcb7089-a746-4c66-b0bd-bfb3b8bbd7b2" targetNamespace="http://schemas.microsoft.com/office/2006/metadata/properties" ma:root="true" ma:fieldsID="63af86bcbc23220d36353f304c603d8b" ns2:_="" ns3:_="">
    <xsd:import namespace="b5f4ad24-b00d-4e4f-ac7b-5be8a9cbfd6a"/>
    <xsd:import namespace="edcb7089-a746-4c66-b0bd-bfb3b8bbd7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4ad24-b00d-4e4f-ac7b-5be8a9cbf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3bc6d0-22a8-45e8-bf76-e53a2c85070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b7089-a746-4c66-b0bd-bfb3b8bbd7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59e338-7828-47f8-ab63-daf6551ae2e6}" ma:internalName="TaxCatchAll" ma:showField="CatchAllData" ma:web="edcb7089-a746-4c66-b0bd-bfb3b8bbd7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f4ad24-b00d-4e4f-ac7b-5be8a9cbfd6a">
      <Terms xmlns="http://schemas.microsoft.com/office/infopath/2007/PartnerControls"/>
    </lcf76f155ced4ddcb4097134ff3c332f>
    <TaxCatchAll xmlns="edcb7089-a746-4c66-b0bd-bfb3b8bbd7b2" xsi:nil="true"/>
  </documentManagement>
</p:properties>
</file>

<file path=customXml/itemProps1.xml><?xml version="1.0" encoding="utf-8"?>
<ds:datastoreItem xmlns:ds="http://schemas.openxmlformats.org/officeDocument/2006/customXml" ds:itemID="{37F8A1EE-81FC-4FFA-A36B-CF30BCB51BB4}"/>
</file>

<file path=customXml/itemProps2.xml><?xml version="1.0" encoding="utf-8"?>
<ds:datastoreItem xmlns:ds="http://schemas.openxmlformats.org/officeDocument/2006/customXml" ds:itemID="{CCC5A4C8-CF07-49C4-B664-AC92D80EDE7A}"/>
</file>

<file path=customXml/itemProps3.xml><?xml version="1.0" encoding="utf-8"?>
<ds:datastoreItem xmlns:ds="http://schemas.openxmlformats.org/officeDocument/2006/customXml" ds:itemID="{7D15264E-DC97-40B6-99D6-2C3A8E5A0C58}"/>
</file>

<file path=docProps/app.xml><?xml version="1.0" encoding="utf-8"?>
<Properties xmlns="http://schemas.openxmlformats.org/officeDocument/2006/extended-properties" xmlns:vt="http://schemas.openxmlformats.org/officeDocument/2006/docPropsVTypes">
  <TotalTime>6755</TotalTime>
  <Words>6356</Words>
  <Application>Microsoft Macintosh PowerPoint</Application>
  <PresentationFormat>Widescreen</PresentationFormat>
  <Paragraphs>490</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Aptos</vt:lpstr>
      <vt:lpstr>Arial</vt:lpstr>
      <vt:lpstr>Arial Rounded MT Bold</vt:lpstr>
      <vt:lpstr>Calibri</vt:lpstr>
      <vt:lpstr>Calibri Light</vt:lpstr>
      <vt:lpstr>Segoe Script</vt:lpstr>
      <vt:lpstr>Verdana Pro</vt:lpstr>
      <vt:lpstr>Wingdings</vt:lpstr>
      <vt:lpstr>Office Theme</vt:lpstr>
      <vt:lpstr>Safeguarding</vt:lpstr>
      <vt:lpstr>Safeguarding Responding to a Concern</vt:lpstr>
      <vt:lpstr>Safeguarding at The Hope Hub Induction Training</vt:lpstr>
      <vt:lpstr>Safeguarding: Responding to Concerns</vt:lpstr>
      <vt:lpstr>Safeguarding: Responding to Concerns</vt:lpstr>
      <vt:lpstr>Safeguarding: Responding to Concerns</vt:lpstr>
      <vt:lpstr>How to Respond to Serious Incidents</vt:lpstr>
      <vt:lpstr>How to Respond to Disclosures of Abuse</vt:lpstr>
      <vt:lpstr>THH Safeguarding Officers  You’re not alone</vt:lpstr>
      <vt:lpstr>Responding to Disclosures 1. Listen Carefully and Calmly</vt:lpstr>
      <vt:lpstr>Responding to Disclosures 2. Reassure the Person</vt:lpstr>
      <vt:lpstr>Responding to Disclosures 3. Ensure the Person’s Immediate Safety</vt:lpstr>
      <vt:lpstr>Record the Disclosure</vt:lpstr>
      <vt:lpstr>Recording a Disclosure</vt:lpstr>
      <vt:lpstr>Report the Disclosure</vt:lpstr>
      <vt:lpstr>Reporting a Disclosure</vt:lpstr>
      <vt:lpstr>Ongoing Support for a Disclosure</vt:lpstr>
      <vt:lpstr>A Public Interest Disclosure ‘Whistleblowing’ Policy 39</vt:lpstr>
      <vt:lpstr>Confidentiality and Data Protection</vt:lpstr>
      <vt:lpstr>Work with Authorities</vt:lpstr>
      <vt:lpstr>Mental Capacity Understanding mental capacity</vt:lpstr>
      <vt:lpstr>Mental Capacity Understanding mental capacity</vt:lpstr>
      <vt:lpstr>Review and Reflect</vt:lpstr>
      <vt:lpstr>Key Points to Remember</vt:lpstr>
      <vt:lpstr>Safeguarding Policies at THH</vt:lpstr>
      <vt:lpstr>Safeguarding: Related Policies These are all summarised in the Volunteer Handbook Paper copies are in a file on the Volunteer Station</vt:lpstr>
      <vt:lpstr>A few questions on safeguarding vulnerable adults at The Hope Hub  Please follow the appropriate link below to complete the Quiz and gain a Certificate in Safeguarding Vulnerable Adults:  Volunteers: https://forms.office.com/e/g5HgFb4WMp  Staff: https://forms.office.com/e/3TaQUd5C7L      </vt:lpstr>
      <vt:lpstr>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Induction</dc:title>
  <dc:creator>Helen Robinshaw</dc:creator>
  <cp:lastModifiedBy>Helen Robinshaw</cp:lastModifiedBy>
  <cp:revision>72</cp:revision>
  <cp:lastPrinted>2025-09-08T14:51:55Z</cp:lastPrinted>
  <dcterms:created xsi:type="dcterms:W3CDTF">2022-10-25T14:43:32Z</dcterms:created>
  <dcterms:modified xsi:type="dcterms:W3CDTF">2025-09-08T16:23:45Z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0x0101003EA27C4F4E6693409D1AA78DE14B44B0</vt:lpwstr>
  </property>
</Properties>
</file>