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diagrams/data7.xml" ContentType="application/vnd.openxmlformats-officedocument.drawingml.diagramData+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diagrams/data23.xml" ContentType="application/vnd.openxmlformats-officedocument.drawingml.diagramData+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diagrams/data22.xml" ContentType="application/vnd.openxmlformats-officedocument.drawingml.diagramData+xml"/>
  <Override PartName="/ppt/diagrams/data21.xml" ContentType="application/vnd.openxmlformats-officedocument.drawingml.diagramData+xml"/>
  <Override PartName="/ppt/diagrams/data20.xml" ContentType="application/vnd.openxmlformats-officedocument.drawingml.diagramData+xml"/>
  <Override PartName="/ppt/diagrams/data19.xml" ContentType="application/vnd.openxmlformats-officedocument.drawingml.diagramData+xml"/>
  <Override PartName="/ppt/diagrams/data18.xml" ContentType="application/vnd.openxmlformats-officedocument.drawingml.diagramData+xml"/>
  <Override PartName="/ppt/diagrams/data17.xml" ContentType="application/vnd.openxmlformats-officedocument.drawingml.diagramData+xml"/>
  <Override PartName="/ppt/diagrams/data16.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diagrams/data15.xml" ContentType="application/vnd.openxmlformats-officedocument.drawingml.diagramData+xml"/>
  <Override PartName="/ppt/diagrams/data2.xml" ContentType="application/vnd.openxmlformats-officedocument.drawingml.diagramData+xml"/>
  <Override PartName="/ppt/diagrams/data14.xml" ContentType="application/vnd.openxmlformats-officedocument.drawingml.diagramData+xml"/>
  <Override PartName="/ppt/diagrams/data3.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diagrams/data4.xml" ContentType="application/vnd.openxmlformats-officedocument.drawingml.diagramData+xml"/>
  <Override PartName="/ppt/diagrams/data11.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5.xml" ContentType="application/vnd.openxmlformats-officedocument.drawingml.diagramData+xml"/>
  <Override PartName="/ppt/slides/slide1.xml" ContentType="application/vnd.openxmlformats-officedocument.presentationml.slide+xml"/>
  <Override PartName="/ppt/diagrams/data6.xml" ContentType="application/vnd.openxmlformats-officedocument.drawingml.diagramData+xml"/>
  <Override PartName="/ppt/notesSlides/notesSlide14.xml" ContentType="application/vnd.openxmlformats-officedocument.presentationml.notesSlide+xml"/>
  <Override PartName="/ppt/notesSlides/notesSlide36.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notesSlides/notesSlide6.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5.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26.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27.xml" ContentType="application/vnd.openxmlformats-officedocument.presentationml.notesSlide+xml"/>
  <Override PartName="/ppt/slideLayouts/slideLayout12.xml" ContentType="application/vnd.openxmlformats-officedocument.presentationml.slideLayou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30.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Layouts/slideLayout1.xml" ContentType="application/vnd.openxmlformats-officedocument.presentationml.slideLayout+xml"/>
  <Override PartName="/ppt/notesSlides/notesSlide33.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heme/theme1.xml" ContentType="application/vnd.openxmlformats-officedocument.theme+xml"/>
  <Override PartName="/ppt/diagrams/drawing23.xml" ContentType="application/vnd.ms-office.drawingml.diagramDrawing+xml"/>
  <Override PartName="/ppt/diagrams/layout23.xml" ContentType="application/vnd.openxmlformats-officedocument.drawingml.diagramLayout+xml"/>
  <Override PartName="/ppt/diagrams/drawing22.xml" ContentType="application/vnd.ms-office.drawingml.diagramDrawing+xml"/>
  <Override PartName="/ppt/diagrams/colors22.xml" ContentType="application/vnd.openxmlformats-officedocument.drawingml.diagramColors+xml"/>
  <Override PartName="/ppt/diagrams/quickStyle22.xml" ContentType="application/vnd.openxmlformats-officedocument.drawingml.diagramStyle+xml"/>
  <Override PartName="/ppt/diagrams/colors15.xml" ContentType="application/vnd.openxmlformats-officedocument.drawingml.diagramColors+xml"/>
  <Override PartName="/ppt/diagrams/layout15.xml" ContentType="application/vnd.openxmlformats-officedocument.drawingml.diagramLayout+xml"/>
  <Override PartName="/ppt/diagrams/layout22.xml" ContentType="application/vnd.openxmlformats-officedocument.drawingml.diagramLayout+xml"/>
  <Override PartName="/ppt/diagrams/drawing21.xml" ContentType="application/vnd.ms-office.drawingml.diagramDrawing+xml"/>
  <Override PartName="/ppt/diagrams/colors21.xml" ContentType="application/vnd.openxmlformats-officedocument.drawingml.diagramColors+xml"/>
  <Override PartName="/ppt/diagrams/quickStyle21.xml" ContentType="application/vnd.openxmlformats-officedocument.drawingml.diagramStyle+xml"/>
  <Override PartName="/ppt/diagrams/layout21.xml" ContentType="application/vnd.openxmlformats-officedocument.drawingml.diagramLayout+xml"/>
  <Override PartName="/ppt/diagrams/drawing20.xml" ContentType="application/vnd.ms-office.drawingml.diagramDrawing+xml"/>
  <Override PartName="/ppt/diagrams/colors20.xml" ContentType="application/vnd.openxmlformats-officedocument.drawingml.diagramColors+xml"/>
  <Override PartName="/ppt/diagrams/quickStyle20.xml" ContentType="application/vnd.openxmlformats-officedocument.drawingml.diagramStyle+xml"/>
  <Override PartName="/ppt/diagrams/layout20.xml" ContentType="application/vnd.openxmlformats-officedocument.drawingml.diagramLayout+xml"/>
  <Override PartName="/ppt/diagrams/drawing19.xml" ContentType="application/vnd.ms-office.drawingml.diagramDrawing+xml"/>
  <Override PartName="/ppt/diagrams/colors19.xml" ContentType="application/vnd.openxmlformats-officedocument.drawingml.diagramColors+xml"/>
  <Override PartName="/ppt/diagrams/quickStyle19.xml" ContentType="application/vnd.openxmlformats-officedocument.drawingml.diagramStyle+xml"/>
  <Override PartName="/ppt/diagrams/layout19.xml" ContentType="application/vnd.openxmlformats-officedocument.drawingml.diagramLayout+xml"/>
  <Override PartName="/ppt/diagrams/drawing18.xml" ContentType="application/vnd.ms-office.drawingml.diagramDrawing+xml"/>
  <Override PartName="/ppt/diagrams/colors18.xml" ContentType="application/vnd.openxmlformats-officedocument.drawingml.diagramColors+xml"/>
  <Override PartName="/ppt/diagrams/quickStyle18.xml" ContentType="application/vnd.openxmlformats-officedocument.drawingml.diagramStyle+xml"/>
  <Override PartName="/ppt/diagrams/layout18.xml" ContentType="application/vnd.openxmlformats-officedocument.drawingml.diagramLayout+xml"/>
  <Override PartName="/ppt/diagrams/drawing17.xml" ContentType="application/vnd.ms-office.drawingml.diagramDrawing+xml"/>
  <Override PartName="/ppt/diagrams/colors17.xml" ContentType="application/vnd.openxmlformats-officedocument.drawingml.diagramColors+xml"/>
  <Override PartName="/ppt/diagrams/quickStyle17.xml" ContentType="application/vnd.openxmlformats-officedocument.drawingml.diagramStyle+xml"/>
  <Override PartName="/ppt/diagrams/layout17.xml" ContentType="application/vnd.openxmlformats-officedocument.drawingml.diagramLayout+xml"/>
  <Override PartName="/ppt/diagrams/drawing16.xml" ContentType="application/vnd.ms-office.drawingml.diagramDrawing+xml"/>
  <Override PartName="/ppt/diagrams/colors16.xml" ContentType="application/vnd.openxmlformats-officedocument.drawingml.diagramColors+xml"/>
  <Override PartName="/ppt/diagrams/quickStyle16.xml" ContentType="application/vnd.openxmlformats-officedocument.drawingml.diagramStyle+xml"/>
  <Override PartName="/ppt/diagrams/layout16.xml" ContentType="application/vnd.openxmlformats-officedocument.drawingml.diagramLayout+xml"/>
  <Override PartName="/ppt/diagrams/drawing15.xml" ContentType="application/vnd.ms-office.drawingml.diagramDrawing+xml"/>
  <Override PartName="/ppt/diagrams/quickStyle15.xml" ContentType="application/vnd.openxmlformats-officedocument.drawingml.diagramStyle+xml"/>
  <Override PartName="/ppt/diagrams/drawing14.xml" ContentType="application/vnd.ms-office.drawingml.diagramDrawing+xml"/>
  <Override PartName="/ppt/diagrams/colors14.xml" ContentType="application/vnd.openxmlformats-officedocument.drawingml.diagramColors+xml"/>
  <Override PartName="/ppt/diagrams/quickStyle14.xml" ContentType="application/vnd.openxmlformats-officedocument.drawingml.diagramStyle+xml"/>
  <Override PartName="/ppt/diagrams/layout14.xml" ContentType="application/vnd.openxmlformats-officedocument.drawingml.diagramLayout+xml"/>
  <Override PartName="/ppt/diagrams/drawing13.xml" ContentType="application/vnd.ms-office.drawingml.diagramDrawing+xml"/>
  <Override PartName="/ppt/diagrams/colors13.xml" ContentType="application/vnd.openxmlformats-officedocument.drawingml.diagramColors+xml"/>
  <Override PartName="/ppt/diagrams/quickStyle13.xml" ContentType="application/vnd.openxmlformats-officedocument.drawingml.diagramStyle+xml"/>
  <Override PartName="/ppt/diagrams/layout13.xml" ContentType="application/vnd.openxmlformats-officedocument.drawingml.diagramLayout+xml"/>
  <Override PartName="/ppt/diagrams/drawing12.xml" ContentType="application/vnd.ms-office.drawingml.diagramDrawing+xml"/>
  <Override PartName="/ppt/diagrams/colors12.xml" ContentType="application/vnd.openxmlformats-officedocument.drawingml.diagramColors+xml"/>
  <Override PartName="/ppt/diagrams/quickStyle12.xml" ContentType="application/vnd.openxmlformats-officedocument.drawingml.diagramStyle+xml"/>
  <Override PartName="/ppt/diagrams/layout12.xml" ContentType="application/vnd.openxmlformats-officedocument.drawingml.diagramLayout+xml"/>
  <Override PartName="/ppt/diagrams/drawing11.xml" ContentType="application/vnd.ms-office.drawingml.diagramDrawing+xml"/>
  <Override PartName="/ppt/diagrams/colors11.xml" ContentType="application/vnd.openxmlformats-officedocument.drawingml.diagramColors+xml"/>
  <Override PartName="/ppt/diagrams/quickStyle11.xml" ContentType="application/vnd.openxmlformats-officedocument.drawingml.diagramStyle+xml"/>
  <Override PartName="/ppt/diagrams/layout11.xml" ContentType="application/vnd.openxmlformats-officedocument.drawingml.diagramLayout+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layout9.xml" ContentType="application/vnd.openxmlformats-officedocument.drawingml.diagramLayout+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notesMasters/notesMaster1.xml" ContentType="application/vnd.openxmlformats-officedocument.presentationml.notesMaster+xml"/>
  <Override PartName="/ppt/diagrams/colors23.xml" ContentType="application/vnd.openxmlformats-officedocument.drawingml.diagramColors+xml"/>
  <Override PartName="/ppt/diagrams/quickStyle23.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73" r:id="rId2"/>
    <p:sldId id="284" r:id="rId3"/>
    <p:sldId id="350" r:id="rId4"/>
    <p:sldId id="329" r:id="rId5"/>
    <p:sldId id="295" r:id="rId6"/>
    <p:sldId id="298" r:id="rId7"/>
    <p:sldId id="299" r:id="rId8"/>
    <p:sldId id="288" r:id="rId9"/>
    <p:sldId id="310" r:id="rId10"/>
    <p:sldId id="331" r:id="rId11"/>
    <p:sldId id="267" r:id="rId12"/>
    <p:sldId id="314" r:id="rId13"/>
    <p:sldId id="315" r:id="rId14"/>
    <p:sldId id="326" r:id="rId15"/>
    <p:sldId id="316" r:id="rId16"/>
    <p:sldId id="317" r:id="rId17"/>
    <p:sldId id="347" r:id="rId18"/>
    <p:sldId id="318" r:id="rId19"/>
    <p:sldId id="327" r:id="rId20"/>
    <p:sldId id="323" r:id="rId21"/>
    <p:sldId id="332" r:id="rId22"/>
    <p:sldId id="320" r:id="rId23"/>
    <p:sldId id="345" r:id="rId24"/>
    <p:sldId id="321" r:id="rId25"/>
    <p:sldId id="335" r:id="rId26"/>
    <p:sldId id="319" r:id="rId27"/>
    <p:sldId id="337" r:id="rId28"/>
    <p:sldId id="340" r:id="rId29"/>
    <p:sldId id="289" r:id="rId30"/>
    <p:sldId id="339" r:id="rId31"/>
    <p:sldId id="346" r:id="rId32"/>
    <p:sldId id="341" r:id="rId33"/>
    <p:sldId id="342" r:id="rId34"/>
    <p:sldId id="344" r:id="rId35"/>
    <p:sldId id="343" r:id="rId36"/>
    <p:sldId id="262" r:id="rId37"/>
    <p:sldId id="291" r:id="rId38"/>
    <p:sldId id="351" r:id="rId39"/>
    <p:sldId id="28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120"/>
    <p:restoredTop sz="62135"/>
  </p:normalViewPr>
  <p:slideViewPr>
    <p:cSldViewPr snapToGrid="0" snapToObjects="1">
      <p:cViewPr varScale="1">
        <p:scale>
          <a:sx n="57" d="100"/>
          <a:sy n="57" d="100"/>
        </p:scale>
        <p:origin x="1328" y="4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0" d="100"/>
          <a:sy n="90" d="100"/>
        </p:scale>
        <p:origin x="34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5BD959-F282-4B17-AA1A-B754F2A20070}" type="doc">
      <dgm:prSet loTypeId="urn:microsoft.com/office/officeart/2005/8/layout/chevron1" loCatId="process" qsTypeId="urn:microsoft.com/office/officeart/2005/8/quickstyle/simple1" qsCatId="simple" csTypeId="urn:microsoft.com/office/officeart/2005/8/colors/accent2_2" csCatId="accent2" phldr="1"/>
      <dgm:spPr/>
      <dgm:t>
        <a:bodyPr/>
        <a:lstStyle/>
        <a:p>
          <a:endParaRPr lang="en-US"/>
        </a:p>
      </dgm:t>
    </dgm:pt>
    <dgm:pt modelId="{03B6D883-E2E6-42BE-BE8D-D5016F4A5642}">
      <dgm:prSet phldrT="[Text]" phldr="0" custT="1"/>
      <dgm:spPr>
        <a:solidFill>
          <a:srgbClr val="0070C0"/>
        </a:solidFill>
      </dgm:spPr>
      <dgm:t>
        <a:bodyPr/>
        <a:lstStyle/>
        <a:p>
          <a:pPr rtl="0"/>
          <a:r>
            <a:rPr lang="en-US" sz="1600" b="1">
              <a:latin typeface="Arial" panose="020B0604020202020204" pitchFamily="34" charset="0"/>
              <a:ea typeface="Arial" charset="0"/>
              <a:cs typeface="Arial" panose="020B0604020202020204" pitchFamily="34" charset="0"/>
            </a:rPr>
            <a:t>Recognise</a:t>
          </a:r>
          <a:r>
            <a:rPr lang="en-US" sz="1500">
              <a:latin typeface="Arial" panose="020B0604020202020204" pitchFamily="34" charset="0"/>
              <a:cs typeface="Arial" panose="020B0604020202020204" pitchFamily="34" charset="0"/>
            </a:rPr>
            <a:t> </a:t>
          </a:r>
        </a:p>
      </dgm:t>
    </dgm:pt>
    <dgm:pt modelId="{D108F484-63D9-4555-8178-76120F598338}" type="parTrans" cxnId="{5B5DE06D-9268-4628-81CB-A1BA096614CC}">
      <dgm:prSet/>
      <dgm:spPr/>
      <dgm:t>
        <a:bodyPr/>
        <a:lstStyle/>
        <a:p>
          <a:endParaRPr lang="en-US"/>
        </a:p>
      </dgm:t>
    </dgm:pt>
    <dgm:pt modelId="{AF9E9A91-CFAA-4D06-8377-0B33E1C37BE6}" type="sibTrans" cxnId="{5B5DE06D-9268-4628-81CB-A1BA096614CC}">
      <dgm:prSet/>
      <dgm:spPr/>
      <dgm:t>
        <a:bodyPr/>
        <a:lstStyle/>
        <a:p>
          <a:endParaRPr lang="en-US"/>
        </a:p>
      </dgm:t>
    </dgm:pt>
    <dgm:pt modelId="{2D58754B-BFD9-4682-A774-0F991A770964}">
      <dgm:prSet phldrT="[Text]" custT="1"/>
      <dgm:spPr>
        <a:solidFill>
          <a:srgbClr val="0070C0"/>
        </a:solidFill>
      </dgm:spPr>
      <dgm:t>
        <a:bodyPr/>
        <a:lstStyle/>
        <a:p>
          <a:pPr rtl="0"/>
          <a:r>
            <a:rPr lang="en-US" sz="1600" b="1">
              <a:latin typeface="Arial" charset="0"/>
              <a:ea typeface="Arial" charset="0"/>
              <a:cs typeface="Arial" charset="0"/>
            </a:rPr>
            <a:t>Respond</a:t>
          </a:r>
        </a:p>
      </dgm:t>
    </dgm:pt>
    <dgm:pt modelId="{E060E061-29FD-424A-9F68-F12ACDF34158}" type="parTrans" cxnId="{D0CFDA33-D09D-4E4E-BBDA-F557A0476597}">
      <dgm:prSet/>
      <dgm:spPr/>
      <dgm:t>
        <a:bodyPr/>
        <a:lstStyle/>
        <a:p>
          <a:endParaRPr lang="en-US"/>
        </a:p>
      </dgm:t>
    </dgm:pt>
    <dgm:pt modelId="{C104FFE1-3440-4A64-9D7F-9C425E465746}" type="sibTrans" cxnId="{D0CFDA33-D09D-4E4E-BBDA-F557A0476597}">
      <dgm:prSet/>
      <dgm:spPr/>
      <dgm:t>
        <a:bodyPr/>
        <a:lstStyle/>
        <a:p>
          <a:endParaRPr lang="en-US"/>
        </a:p>
      </dgm:t>
    </dgm:pt>
    <dgm:pt modelId="{55E1AA9F-A89E-463A-B26F-60325AECF50F}">
      <dgm:prSet phldrT="[Text]" phldr="0" custT="1"/>
      <dgm:spPr>
        <a:solidFill>
          <a:srgbClr val="0070C0"/>
        </a:solidFill>
      </dgm:spPr>
      <dgm:t>
        <a:bodyPr/>
        <a:lstStyle/>
        <a:p>
          <a:r>
            <a:rPr lang="en-US" sz="1600" b="1">
              <a:latin typeface="Arial" charset="0"/>
              <a:ea typeface="Arial" charset="0"/>
              <a:cs typeface="Arial" charset="0"/>
            </a:rPr>
            <a:t>Record</a:t>
          </a:r>
        </a:p>
      </dgm:t>
    </dgm:pt>
    <dgm:pt modelId="{913F8117-8EB7-4283-A947-9FC99A898B4E}" type="parTrans" cxnId="{77975A01-D9C6-49D2-B5F5-79AF365F0600}">
      <dgm:prSet/>
      <dgm:spPr/>
      <dgm:t>
        <a:bodyPr/>
        <a:lstStyle/>
        <a:p>
          <a:endParaRPr lang="en-US"/>
        </a:p>
      </dgm:t>
    </dgm:pt>
    <dgm:pt modelId="{56235C5F-85CF-4318-A6B1-70B2C8267E8A}" type="sibTrans" cxnId="{77975A01-D9C6-49D2-B5F5-79AF365F0600}">
      <dgm:prSet/>
      <dgm:spPr/>
      <dgm:t>
        <a:bodyPr/>
        <a:lstStyle/>
        <a:p>
          <a:endParaRPr lang="en-US"/>
        </a:p>
      </dgm:t>
    </dgm:pt>
    <dgm:pt modelId="{CBE8B0BA-D33C-4670-B61B-C0F792F394F3}">
      <dgm:prSet phldrT="[Text]" custT="1"/>
      <dgm:spPr>
        <a:solidFill>
          <a:srgbClr val="0070C0"/>
        </a:solidFill>
      </dgm:spPr>
      <dgm:t>
        <a:bodyPr/>
        <a:lstStyle/>
        <a:p>
          <a:r>
            <a:rPr lang="en-US" sz="1600" b="1">
              <a:latin typeface="Arial" charset="0"/>
              <a:ea typeface="Arial" charset="0"/>
              <a:cs typeface="Arial" charset="0"/>
            </a:rPr>
            <a:t>Report</a:t>
          </a:r>
        </a:p>
      </dgm:t>
    </dgm:pt>
    <dgm:pt modelId="{8088DBE7-3790-46B4-ADA6-5DF261A440D5}" type="parTrans" cxnId="{16A16E06-358F-43B7-BC40-C39CC2FC391D}">
      <dgm:prSet/>
      <dgm:spPr/>
      <dgm:t>
        <a:bodyPr/>
        <a:lstStyle/>
        <a:p>
          <a:endParaRPr lang="en-US"/>
        </a:p>
      </dgm:t>
    </dgm:pt>
    <dgm:pt modelId="{E5B19AEC-9C2F-40BD-AA32-8EB8495AE1EF}" type="sibTrans" cxnId="{16A16E06-358F-43B7-BC40-C39CC2FC391D}">
      <dgm:prSet/>
      <dgm:spPr/>
      <dgm:t>
        <a:bodyPr/>
        <a:lstStyle/>
        <a:p>
          <a:endParaRPr lang="en-US"/>
        </a:p>
      </dgm:t>
    </dgm:pt>
    <dgm:pt modelId="{8C84E18D-CF9D-A748-8B5D-8901D4C6EEAD}">
      <dgm:prSet phldrT="[Text]" custT="1"/>
      <dgm:spPr>
        <a:solidFill>
          <a:srgbClr val="0070C0"/>
        </a:solidFill>
      </dgm:spPr>
      <dgm:t>
        <a:bodyPr/>
        <a:lstStyle/>
        <a:p>
          <a:r>
            <a:rPr lang="en-US" sz="1600" b="1">
              <a:latin typeface="Arial" charset="0"/>
              <a:ea typeface="Arial" charset="0"/>
              <a:cs typeface="Arial" charset="0"/>
            </a:rPr>
            <a:t>Reflect</a:t>
          </a:r>
        </a:p>
      </dgm:t>
    </dgm:pt>
    <dgm:pt modelId="{8ADF0874-F1E2-3248-BFE5-108321DCF63C}" type="parTrans" cxnId="{0F1E8D91-BD71-AF41-88FB-AB1148F0485B}">
      <dgm:prSet/>
      <dgm:spPr/>
      <dgm:t>
        <a:bodyPr/>
        <a:lstStyle/>
        <a:p>
          <a:endParaRPr lang="en-GB"/>
        </a:p>
      </dgm:t>
    </dgm:pt>
    <dgm:pt modelId="{DA3716C3-3A2F-FD45-A6D8-FB3C050C4FDC}" type="sibTrans" cxnId="{0F1E8D91-BD71-AF41-88FB-AB1148F0485B}">
      <dgm:prSet/>
      <dgm:spPr/>
      <dgm:t>
        <a:bodyPr/>
        <a:lstStyle/>
        <a:p>
          <a:endParaRPr lang="en-GB"/>
        </a:p>
      </dgm:t>
    </dgm:pt>
    <dgm:pt modelId="{223C7864-69C5-4A7D-8AE1-E115AB596DE0}" type="pres">
      <dgm:prSet presAssocID="{9C5BD959-F282-4B17-AA1A-B754F2A20070}" presName="Name0" presStyleCnt="0">
        <dgm:presLayoutVars>
          <dgm:dir/>
          <dgm:animLvl val="lvl"/>
          <dgm:resizeHandles val="exact"/>
        </dgm:presLayoutVars>
      </dgm:prSet>
      <dgm:spPr/>
    </dgm:pt>
    <dgm:pt modelId="{80495417-02BE-344F-895A-01663B3F94CC}" type="pres">
      <dgm:prSet presAssocID="{03B6D883-E2E6-42BE-BE8D-D5016F4A5642}" presName="parTxOnly" presStyleLbl="node1" presStyleIdx="0" presStyleCnt="5" custScaleX="78985">
        <dgm:presLayoutVars>
          <dgm:chMax val="0"/>
          <dgm:chPref val="0"/>
          <dgm:bulletEnabled val="1"/>
        </dgm:presLayoutVars>
      </dgm:prSet>
      <dgm:spPr/>
    </dgm:pt>
    <dgm:pt modelId="{DEC392F3-9B12-A443-8D0F-4A9EE1BC617C}" type="pres">
      <dgm:prSet presAssocID="{AF9E9A91-CFAA-4D06-8377-0B33E1C37BE6}" presName="parTxOnlySpace" presStyleCnt="0"/>
      <dgm:spPr/>
    </dgm:pt>
    <dgm:pt modelId="{A32DCFB5-94C5-244E-806F-7763985D1082}" type="pres">
      <dgm:prSet presAssocID="{2D58754B-BFD9-4682-A774-0F991A770964}" presName="parTxOnly" presStyleLbl="node1" presStyleIdx="1" presStyleCnt="5" custScaleX="73254">
        <dgm:presLayoutVars>
          <dgm:chMax val="0"/>
          <dgm:chPref val="0"/>
          <dgm:bulletEnabled val="1"/>
        </dgm:presLayoutVars>
      </dgm:prSet>
      <dgm:spPr/>
    </dgm:pt>
    <dgm:pt modelId="{AF8A1652-CF02-2949-AA0D-9EAD5E20EA01}" type="pres">
      <dgm:prSet presAssocID="{C104FFE1-3440-4A64-9D7F-9C425E465746}" presName="parTxOnlySpace" presStyleCnt="0"/>
      <dgm:spPr/>
    </dgm:pt>
    <dgm:pt modelId="{9E462359-7569-C54C-A70A-9F1D410A8012}" type="pres">
      <dgm:prSet presAssocID="{55E1AA9F-A89E-463A-B26F-60325AECF50F}" presName="parTxOnly" presStyleLbl="node1" presStyleIdx="2" presStyleCnt="5" custScaleX="68565">
        <dgm:presLayoutVars>
          <dgm:chMax val="0"/>
          <dgm:chPref val="0"/>
          <dgm:bulletEnabled val="1"/>
        </dgm:presLayoutVars>
      </dgm:prSet>
      <dgm:spPr/>
    </dgm:pt>
    <dgm:pt modelId="{C74BBF38-A59A-524A-AB5B-3F8ED3ADFC9F}" type="pres">
      <dgm:prSet presAssocID="{56235C5F-85CF-4318-A6B1-70B2C8267E8A}" presName="parTxOnlySpace" presStyleCnt="0"/>
      <dgm:spPr/>
    </dgm:pt>
    <dgm:pt modelId="{24D6961B-BD11-6B4E-9BA4-73AAA1D31156}" type="pres">
      <dgm:prSet presAssocID="{CBE8B0BA-D33C-4670-B61B-C0F792F394F3}" presName="parTxOnly" presStyleLbl="node1" presStyleIdx="3" presStyleCnt="5" custScaleX="69452">
        <dgm:presLayoutVars>
          <dgm:chMax val="0"/>
          <dgm:chPref val="0"/>
          <dgm:bulletEnabled val="1"/>
        </dgm:presLayoutVars>
      </dgm:prSet>
      <dgm:spPr/>
    </dgm:pt>
    <dgm:pt modelId="{2288C563-9E1D-A949-A43C-F8946BF53481}" type="pres">
      <dgm:prSet presAssocID="{E5B19AEC-9C2F-40BD-AA32-8EB8495AE1EF}" presName="parTxOnlySpace" presStyleCnt="0"/>
      <dgm:spPr/>
    </dgm:pt>
    <dgm:pt modelId="{966A7368-BD8C-484F-A0F3-1C2810A6981B}" type="pres">
      <dgm:prSet presAssocID="{8C84E18D-CF9D-A748-8B5D-8901D4C6EEAD}" presName="parTxOnly" presStyleLbl="node1" presStyleIdx="4" presStyleCnt="5" custScaleX="70186">
        <dgm:presLayoutVars>
          <dgm:chMax val="0"/>
          <dgm:chPref val="0"/>
          <dgm:bulletEnabled val="1"/>
        </dgm:presLayoutVars>
      </dgm:prSet>
      <dgm:spPr/>
    </dgm:pt>
  </dgm:ptLst>
  <dgm:cxnLst>
    <dgm:cxn modelId="{77975A01-D9C6-49D2-B5F5-79AF365F0600}" srcId="{9C5BD959-F282-4B17-AA1A-B754F2A20070}" destId="{55E1AA9F-A89E-463A-B26F-60325AECF50F}" srcOrd="2" destOrd="0" parTransId="{913F8117-8EB7-4283-A947-9FC99A898B4E}" sibTransId="{56235C5F-85CF-4318-A6B1-70B2C8267E8A}"/>
    <dgm:cxn modelId="{16A16E06-358F-43B7-BC40-C39CC2FC391D}" srcId="{9C5BD959-F282-4B17-AA1A-B754F2A20070}" destId="{CBE8B0BA-D33C-4670-B61B-C0F792F394F3}" srcOrd="3" destOrd="0" parTransId="{8088DBE7-3790-46B4-ADA6-5DF261A440D5}" sibTransId="{E5B19AEC-9C2F-40BD-AA32-8EB8495AE1EF}"/>
    <dgm:cxn modelId="{D0CFDA33-D09D-4E4E-BBDA-F557A0476597}" srcId="{9C5BD959-F282-4B17-AA1A-B754F2A20070}" destId="{2D58754B-BFD9-4682-A774-0F991A770964}" srcOrd="1" destOrd="0" parTransId="{E060E061-29FD-424A-9F68-F12ACDF34158}" sibTransId="{C104FFE1-3440-4A64-9D7F-9C425E465746}"/>
    <dgm:cxn modelId="{5B5DE06D-9268-4628-81CB-A1BA096614CC}" srcId="{9C5BD959-F282-4B17-AA1A-B754F2A20070}" destId="{03B6D883-E2E6-42BE-BE8D-D5016F4A5642}" srcOrd="0" destOrd="0" parTransId="{D108F484-63D9-4555-8178-76120F598338}" sibTransId="{AF9E9A91-CFAA-4D06-8377-0B33E1C37BE6}"/>
    <dgm:cxn modelId="{0F1E8D91-BD71-AF41-88FB-AB1148F0485B}" srcId="{9C5BD959-F282-4B17-AA1A-B754F2A20070}" destId="{8C84E18D-CF9D-A748-8B5D-8901D4C6EEAD}" srcOrd="4" destOrd="0" parTransId="{8ADF0874-F1E2-3248-BFE5-108321DCF63C}" sibTransId="{DA3716C3-3A2F-FD45-A6D8-FB3C050C4FDC}"/>
    <dgm:cxn modelId="{E46AB49D-EB27-094B-8B95-31FBDE5F852B}" type="presOf" srcId="{CBE8B0BA-D33C-4670-B61B-C0F792F394F3}" destId="{24D6961B-BD11-6B4E-9BA4-73AAA1D31156}" srcOrd="0" destOrd="0" presId="urn:microsoft.com/office/officeart/2005/8/layout/chevron1"/>
    <dgm:cxn modelId="{413A62D3-BF21-F24B-8C5A-66E13DC1E78B}" type="presOf" srcId="{55E1AA9F-A89E-463A-B26F-60325AECF50F}" destId="{9E462359-7569-C54C-A70A-9F1D410A8012}" srcOrd="0" destOrd="0" presId="urn:microsoft.com/office/officeart/2005/8/layout/chevron1"/>
    <dgm:cxn modelId="{226500DC-D386-8C4B-BC1E-9B8EEF06FED2}" type="presOf" srcId="{9C5BD959-F282-4B17-AA1A-B754F2A20070}" destId="{223C7864-69C5-4A7D-8AE1-E115AB596DE0}" srcOrd="0" destOrd="0" presId="urn:microsoft.com/office/officeart/2005/8/layout/chevron1"/>
    <dgm:cxn modelId="{2B0DA3EC-095D-C64D-BB94-E0EF93886910}" type="presOf" srcId="{03B6D883-E2E6-42BE-BE8D-D5016F4A5642}" destId="{80495417-02BE-344F-895A-01663B3F94CC}" srcOrd="0" destOrd="0" presId="urn:microsoft.com/office/officeart/2005/8/layout/chevron1"/>
    <dgm:cxn modelId="{52FD64ED-92F9-D841-A369-8F454CC84F84}" type="presOf" srcId="{2D58754B-BFD9-4682-A774-0F991A770964}" destId="{A32DCFB5-94C5-244E-806F-7763985D1082}" srcOrd="0" destOrd="0" presId="urn:microsoft.com/office/officeart/2005/8/layout/chevron1"/>
    <dgm:cxn modelId="{ACE3CCFD-63E5-704F-BF2D-2C8F29EF1263}" type="presOf" srcId="{8C84E18D-CF9D-A748-8B5D-8901D4C6EEAD}" destId="{966A7368-BD8C-484F-A0F3-1C2810A6981B}" srcOrd="0" destOrd="0" presId="urn:microsoft.com/office/officeart/2005/8/layout/chevron1"/>
    <dgm:cxn modelId="{918148E1-7233-D94B-854B-B79614161AC3}" type="presParOf" srcId="{223C7864-69C5-4A7D-8AE1-E115AB596DE0}" destId="{80495417-02BE-344F-895A-01663B3F94CC}" srcOrd="0" destOrd="0" presId="urn:microsoft.com/office/officeart/2005/8/layout/chevron1"/>
    <dgm:cxn modelId="{7DDB1237-3052-E549-9770-1244C4EDD916}" type="presParOf" srcId="{223C7864-69C5-4A7D-8AE1-E115AB596DE0}" destId="{DEC392F3-9B12-A443-8D0F-4A9EE1BC617C}" srcOrd="1" destOrd="0" presId="urn:microsoft.com/office/officeart/2005/8/layout/chevron1"/>
    <dgm:cxn modelId="{178C4341-7F4A-3245-8213-1A53E0A66522}" type="presParOf" srcId="{223C7864-69C5-4A7D-8AE1-E115AB596DE0}" destId="{A32DCFB5-94C5-244E-806F-7763985D1082}" srcOrd="2" destOrd="0" presId="urn:microsoft.com/office/officeart/2005/8/layout/chevron1"/>
    <dgm:cxn modelId="{A5A29A24-C553-F845-84D8-FF36BFA2EB91}" type="presParOf" srcId="{223C7864-69C5-4A7D-8AE1-E115AB596DE0}" destId="{AF8A1652-CF02-2949-AA0D-9EAD5E20EA01}" srcOrd="3" destOrd="0" presId="urn:microsoft.com/office/officeart/2005/8/layout/chevron1"/>
    <dgm:cxn modelId="{159A5F4C-44C7-A240-B725-C98A09B381E1}" type="presParOf" srcId="{223C7864-69C5-4A7D-8AE1-E115AB596DE0}" destId="{9E462359-7569-C54C-A70A-9F1D410A8012}" srcOrd="4" destOrd="0" presId="urn:microsoft.com/office/officeart/2005/8/layout/chevron1"/>
    <dgm:cxn modelId="{C75C8F21-2548-834E-B2C6-618519BDCCC2}" type="presParOf" srcId="{223C7864-69C5-4A7D-8AE1-E115AB596DE0}" destId="{C74BBF38-A59A-524A-AB5B-3F8ED3ADFC9F}" srcOrd="5" destOrd="0" presId="urn:microsoft.com/office/officeart/2005/8/layout/chevron1"/>
    <dgm:cxn modelId="{649E02F4-0B04-0641-A9FA-C2312156F163}" type="presParOf" srcId="{223C7864-69C5-4A7D-8AE1-E115AB596DE0}" destId="{24D6961B-BD11-6B4E-9BA4-73AAA1D31156}" srcOrd="6" destOrd="0" presId="urn:microsoft.com/office/officeart/2005/8/layout/chevron1"/>
    <dgm:cxn modelId="{2542C305-B534-F64E-A31D-658F83944ABB}" type="presParOf" srcId="{223C7864-69C5-4A7D-8AE1-E115AB596DE0}" destId="{2288C563-9E1D-A949-A43C-F8946BF53481}" srcOrd="7" destOrd="0" presId="urn:microsoft.com/office/officeart/2005/8/layout/chevron1"/>
    <dgm:cxn modelId="{B5FBDD76-92F0-744C-87A4-9E5E76EA8FE7}" type="presParOf" srcId="{223C7864-69C5-4A7D-8AE1-E115AB596DE0}" destId="{966A7368-BD8C-484F-A0F3-1C2810A6981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2879C4-9713-6C42-B3E9-6A064DCC0832}" type="doc">
      <dgm:prSet loTypeId="urn:microsoft.com/office/officeart/2005/8/layout/vList5" loCatId="" qsTypeId="urn:microsoft.com/office/officeart/2005/8/quickstyle/simple1" qsCatId="simple" csTypeId="urn:microsoft.com/office/officeart/2005/8/colors/accent1_4" csCatId="accent1" phldr="1"/>
      <dgm:spPr/>
      <dgm:t>
        <a:bodyPr/>
        <a:lstStyle/>
        <a:p>
          <a:endParaRPr lang="en-GB"/>
        </a:p>
      </dgm:t>
    </dgm:pt>
    <dgm:pt modelId="{A96AE17E-5365-8E4A-A619-C9FC63BCAAFB}">
      <dgm:prSet phldrT="[Text]" custT="1"/>
      <dgm:spPr>
        <a:solidFill>
          <a:srgbClr val="0069B3"/>
        </a:solidFill>
      </dgm:spPr>
      <dgm:t>
        <a:bodyPr/>
        <a:lstStyle/>
        <a:p>
          <a:pPr algn="l">
            <a:lnSpc>
              <a:spcPct val="100000"/>
            </a:lnSpc>
            <a:spcAft>
              <a:spcPts val="600"/>
            </a:spcAft>
          </a:pPr>
          <a:r>
            <a:rPr lang="en-GB" sz="2200" dirty="0">
              <a:effectLst/>
              <a:latin typeface="Arial" panose="020B0604020202020204" pitchFamily="34" charset="0"/>
              <a:ea typeface="Aptos" panose="020B0004020202020204" pitchFamily="34" charset="0"/>
              <a:cs typeface="Times New Roman" panose="02020603050405020304" pitchFamily="18" charset="0"/>
            </a:rPr>
            <a:t>Domestic abuse can include Emotional abuse, Physical abuse, Sexual abuse, Financial abuse, Forced Marriage, FGM and ‘honour crimes</a:t>
          </a:r>
          <a:r>
            <a:rPr lang="en-GB" sz="2100" dirty="0">
              <a:effectLst/>
              <a:latin typeface="Arial" panose="020B0604020202020204" pitchFamily="34" charset="0"/>
              <a:ea typeface="Aptos" panose="020B0004020202020204" pitchFamily="34" charset="0"/>
              <a:cs typeface="Times New Roman" panose="02020603050405020304" pitchFamily="18" charset="0"/>
            </a:rPr>
            <a:t>’</a:t>
          </a:r>
          <a:endParaRPr lang="en-GB" sz="2100" dirty="0"/>
        </a:p>
      </dgm:t>
    </dgm:pt>
    <dgm:pt modelId="{1CF039B8-CB5C-B441-9CFA-BA38B8646A84}" type="parTrans" cxnId="{39FAD82C-F096-8347-9748-CC6A4656249F}">
      <dgm:prSet/>
      <dgm:spPr/>
      <dgm:t>
        <a:bodyPr/>
        <a:lstStyle/>
        <a:p>
          <a:endParaRPr lang="en-GB"/>
        </a:p>
      </dgm:t>
    </dgm:pt>
    <dgm:pt modelId="{54404800-061D-FC4D-90CC-65D887B4A4EB}" type="sibTrans" cxnId="{39FAD82C-F096-8347-9748-CC6A4656249F}">
      <dgm:prSet/>
      <dgm:spPr/>
      <dgm:t>
        <a:bodyPr/>
        <a:lstStyle/>
        <a:p>
          <a:endParaRPr lang="en-GB"/>
        </a:p>
      </dgm:t>
    </dgm:pt>
    <dgm:pt modelId="{C22E7C65-2EEC-E341-BED4-B40C26F60D2C}">
      <dgm:prSet custT="1"/>
      <dgm:spPr>
        <a:solidFill>
          <a:schemeClr val="bg2">
            <a:lumMod val="90000"/>
          </a:schemeClr>
        </a:solidFill>
      </dgm:spPr>
      <dgm:t>
        <a:bodyPr/>
        <a:lstStyle/>
        <a:p>
          <a:pPr algn="l">
            <a:spcAft>
              <a:spcPts val="600"/>
            </a:spcAft>
          </a:pPr>
          <a:r>
            <a:rPr lang="en-US" sz="2200" b="1" dirty="0">
              <a:solidFill>
                <a:schemeClr val="tx1"/>
              </a:solidFill>
              <a:latin typeface="Arial" charset="0"/>
              <a:ea typeface="Arial" charset="0"/>
              <a:cs typeface="Arial" charset="0"/>
            </a:rPr>
            <a:t>Possible signs and indications</a:t>
          </a:r>
        </a:p>
        <a:p>
          <a:pPr algn="l">
            <a:spcAft>
              <a:spcPts val="600"/>
            </a:spcAft>
          </a:pPr>
          <a:r>
            <a:rPr lang="en-GB" sz="2200" dirty="0">
              <a:solidFill>
                <a:schemeClr val="tx1"/>
              </a:solidFill>
              <a:latin typeface="Arial" panose="020B0604020202020204" pitchFamily="34" charset="0"/>
              <a:cs typeface="Arial" panose="020B0604020202020204" pitchFamily="34" charset="0"/>
            </a:rPr>
            <a:t>Visible injuries and bruising. Unexplained cuts, marks or scars. Injuries that don't match the explanation given. Getting injured often. Unexplained falls. Subdued or changed behaviour. Changes in weight, being excessively under or overweight or malnourished. Failing to get medical treatment or changing Doctors often.</a:t>
          </a:r>
          <a:endParaRPr lang="en-GB" sz="2200" dirty="0">
            <a:solidFill>
              <a:schemeClr val="tx1"/>
            </a:solidFill>
          </a:endParaRPr>
        </a:p>
      </dgm:t>
    </dgm:pt>
    <dgm:pt modelId="{E6A9097E-CADF-364C-B5D0-0806A97291FD}" type="parTrans" cxnId="{70ABA7D7-B576-2448-86FD-1E9929CEC196}">
      <dgm:prSet/>
      <dgm:spPr/>
      <dgm:t>
        <a:bodyPr/>
        <a:lstStyle/>
        <a:p>
          <a:endParaRPr lang="en-GB"/>
        </a:p>
      </dgm:t>
    </dgm:pt>
    <dgm:pt modelId="{52B18E40-EE0B-4246-A3A7-E1F77BA97A58}" type="sibTrans" cxnId="{70ABA7D7-B576-2448-86FD-1E9929CEC196}">
      <dgm:prSet/>
      <dgm:spPr/>
      <dgm:t>
        <a:bodyPr/>
        <a:lstStyle/>
        <a:p>
          <a:endParaRPr lang="en-GB"/>
        </a:p>
      </dgm:t>
    </dgm:pt>
    <dgm:pt modelId="{7E16C61C-F489-5D4E-83BA-ED727159EB6C}" type="pres">
      <dgm:prSet presAssocID="{352879C4-9713-6C42-B3E9-6A064DCC0832}" presName="Name0" presStyleCnt="0">
        <dgm:presLayoutVars>
          <dgm:dir/>
          <dgm:animLvl val="lvl"/>
          <dgm:resizeHandles val="exact"/>
        </dgm:presLayoutVars>
      </dgm:prSet>
      <dgm:spPr/>
    </dgm:pt>
    <dgm:pt modelId="{A0FFAE2D-B0D4-3B43-B814-E7FF7932926E}" type="pres">
      <dgm:prSet presAssocID="{A96AE17E-5365-8E4A-A619-C9FC63BCAAFB}" presName="linNode" presStyleCnt="0"/>
      <dgm:spPr/>
    </dgm:pt>
    <dgm:pt modelId="{0DB0C6C8-8BE1-8D4F-AF3C-2D668EA6AEEF}" type="pres">
      <dgm:prSet presAssocID="{A96AE17E-5365-8E4A-A619-C9FC63BCAAFB}" presName="parentText" presStyleLbl="node1" presStyleIdx="0" presStyleCnt="2" custScaleX="277778" custScaleY="64788" custLinFactNeighborX="136" custLinFactNeighborY="-17068">
        <dgm:presLayoutVars>
          <dgm:chMax val="1"/>
          <dgm:bulletEnabled val="1"/>
        </dgm:presLayoutVars>
      </dgm:prSet>
      <dgm:spPr/>
    </dgm:pt>
    <dgm:pt modelId="{17AD7B56-28D7-B644-AF8F-10BCFC287786}" type="pres">
      <dgm:prSet presAssocID="{54404800-061D-FC4D-90CC-65D887B4A4EB}" presName="sp" presStyleCnt="0"/>
      <dgm:spPr/>
    </dgm:pt>
    <dgm:pt modelId="{4C512CAC-06E5-7044-AD7E-22C327ABF8BA}" type="pres">
      <dgm:prSet presAssocID="{C22E7C65-2EEC-E341-BED4-B40C26F60D2C}" presName="linNode" presStyleCnt="0"/>
      <dgm:spPr/>
    </dgm:pt>
    <dgm:pt modelId="{F44F1D3D-DA81-5C4D-9F47-2421A51789BF}" type="pres">
      <dgm:prSet presAssocID="{C22E7C65-2EEC-E341-BED4-B40C26F60D2C}" presName="parentText" presStyleLbl="node1" presStyleIdx="1" presStyleCnt="2" custScaleX="277778">
        <dgm:presLayoutVars>
          <dgm:chMax val="1"/>
          <dgm:bulletEnabled val="1"/>
        </dgm:presLayoutVars>
      </dgm:prSet>
      <dgm:spPr/>
    </dgm:pt>
  </dgm:ptLst>
  <dgm:cxnLst>
    <dgm:cxn modelId="{39FAD82C-F096-8347-9748-CC6A4656249F}" srcId="{352879C4-9713-6C42-B3E9-6A064DCC0832}" destId="{A96AE17E-5365-8E4A-A619-C9FC63BCAAFB}" srcOrd="0" destOrd="0" parTransId="{1CF039B8-CB5C-B441-9CFA-BA38B8646A84}" sibTransId="{54404800-061D-FC4D-90CC-65D887B4A4EB}"/>
    <dgm:cxn modelId="{3BFCC236-347E-A246-A2D0-3858C7D0FEC0}" type="presOf" srcId="{C22E7C65-2EEC-E341-BED4-B40C26F60D2C}" destId="{F44F1D3D-DA81-5C4D-9F47-2421A51789BF}" srcOrd="0" destOrd="0" presId="urn:microsoft.com/office/officeart/2005/8/layout/vList5"/>
    <dgm:cxn modelId="{71F03362-72B3-7A4B-8E32-390A2C453AD7}" type="presOf" srcId="{A96AE17E-5365-8E4A-A619-C9FC63BCAAFB}" destId="{0DB0C6C8-8BE1-8D4F-AF3C-2D668EA6AEEF}" srcOrd="0" destOrd="0" presId="urn:microsoft.com/office/officeart/2005/8/layout/vList5"/>
    <dgm:cxn modelId="{DA264E64-D294-2B49-AF50-52CB8A6A3C88}" type="presOf" srcId="{352879C4-9713-6C42-B3E9-6A064DCC0832}" destId="{7E16C61C-F489-5D4E-83BA-ED727159EB6C}" srcOrd="0" destOrd="0" presId="urn:microsoft.com/office/officeart/2005/8/layout/vList5"/>
    <dgm:cxn modelId="{70ABA7D7-B576-2448-86FD-1E9929CEC196}" srcId="{352879C4-9713-6C42-B3E9-6A064DCC0832}" destId="{C22E7C65-2EEC-E341-BED4-B40C26F60D2C}" srcOrd="1" destOrd="0" parTransId="{E6A9097E-CADF-364C-B5D0-0806A97291FD}" sibTransId="{52B18E40-EE0B-4246-A3A7-E1F77BA97A58}"/>
    <dgm:cxn modelId="{5FB60229-23F3-2441-A3CB-455BD7803257}" type="presParOf" srcId="{7E16C61C-F489-5D4E-83BA-ED727159EB6C}" destId="{A0FFAE2D-B0D4-3B43-B814-E7FF7932926E}" srcOrd="0" destOrd="0" presId="urn:microsoft.com/office/officeart/2005/8/layout/vList5"/>
    <dgm:cxn modelId="{DE5E6420-2E44-D34E-B47A-3194DD8FBB61}" type="presParOf" srcId="{A0FFAE2D-B0D4-3B43-B814-E7FF7932926E}" destId="{0DB0C6C8-8BE1-8D4F-AF3C-2D668EA6AEEF}" srcOrd="0" destOrd="0" presId="urn:microsoft.com/office/officeart/2005/8/layout/vList5"/>
    <dgm:cxn modelId="{B0736C9C-321C-FF4C-8E5A-6A20086507BF}" type="presParOf" srcId="{7E16C61C-F489-5D4E-83BA-ED727159EB6C}" destId="{17AD7B56-28D7-B644-AF8F-10BCFC287786}" srcOrd="1" destOrd="0" presId="urn:microsoft.com/office/officeart/2005/8/layout/vList5"/>
    <dgm:cxn modelId="{ACDC33A6-0D8C-1146-BCCA-D1BF2F8D6577}" type="presParOf" srcId="{7E16C61C-F489-5D4E-83BA-ED727159EB6C}" destId="{4C512CAC-06E5-7044-AD7E-22C327ABF8BA}" srcOrd="2" destOrd="0" presId="urn:microsoft.com/office/officeart/2005/8/layout/vList5"/>
    <dgm:cxn modelId="{CE76F126-6C23-4842-A6C2-E431B3F5B620}" type="presParOf" srcId="{4C512CAC-06E5-7044-AD7E-22C327ABF8BA}" destId="{F44F1D3D-DA81-5C4D-9F47-2421A51789BF}"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2879C4-9713-6C42-B3E9-6A064DCC0832}" type="doc">
      <dgm:prSet loTypeId="urn:microsoft.com/office/officeart/2005/8/layout/vList5" loCatId="" qsTypeId="urn:microsoft.com/office/officeart/2005/8/quickstyle/simple1" qsCatId="simple" csTypeId="urn:microsoft.com/office/officeart/2005/8/colors/accent1_4" csCatId="accent1" phldr="1"/>
      <dgm:spPr/>
      <dgm:t>
        <a:bodyPr/>
        <a:lstStyle/>
        <a:p>
          <a:endParaRPr lang="en-GB"/>
        </a:p>
      </dgm:t>
    </dgm:pt>
    <dgm:pt modelId="{A96AE17E-5365-8E4A-A619-C9FC63BCAAFB}">
      <dgm:prSet phldrT="[Text]" custT="1"/>
      <dgm:spPr>
        <a:solidFill>
          <a:srgbClr val="0069B3"/>
        </a:solidFill>
      </dgm:spPr>
      <dgm:t>
        <a:bodyPr/>
        <a:lstStyle/>
        <a:p>
          <a:pPr algn="l">
            <a:lnSpc>
              <a:spcPct val="100000"/>
            </a:lnSpc>
            <a:spcAft>
              <a:spcPts val="600"/>
            </a:spcAft>
            <a:buNone/>
          </a:pPr>
          <a:r>
            <a:rPr lang="en-GB" sz="2200" b="0" i="0" dirty="0">
              <a:effectLst/>
              <a:latin typeface="Arial" panose="020B0604020202020204" pitchFamily="34" charset="0"/>
              <a:ea typeface="Aptos" panose="020B0004020202020204" pitchFamily="34" charset="0"/>
              <a:cs typeface="Times New Roman" panose="02020603050405020304" pitchFamily="18" charset="0"/>
            </a:rPr>
            <a:t>Coercive control is an act or a pattern of acts of assault, threats, humiliation and intimidation or other abuse used to harm, punish, or frighten another person. It is designed to make a person subordinate or dependent by isolating them from sources of support, exploiting them and their resources, depriving them of the means needed for independence, resistance and escape, and regulating their everyday behaviour.</a:t>
          </a:r>
          <a:endParaRPr lang="en-GB" sz="2200" b="0" i="0" dirty="0"/>
        </a:p>
      </dgm:t>
    </dgm:pt>
    <dgm:pt modelId="{1CF039B8-CB5C-B441-9CFA-BA38B8646A84}" type="parTrans" cxnId="{39FAD82C-F096-8347-9748-CC6A4656249F}">
      <dgm:prSet/>
      <dgm:spPr/>
      <dgm:t>
        <a:bodyPr/>
        <a:lstStyle/>
        <a:p>
          <a:endParaRPr lang="en-GB"/>
        </a:p>
      </dgm:t>
    </dgm:pt>
    <dgm:pt modelId="{54404800-061D-FC4D-90CC-65D887B4A4EB}" type="sibTrans" cxnId="{39FAD82C-F096-8347-9748-CC6A4656249F}">
      <dgm:prSet/>
      <dgm:spPr/>
      <dgm:t>
        <a:bodyPr/>
        <a:lstStyle/>
        <a:p>
          <a:endParaRPr lang="en-GB"/>
        </a:p>
      </dgm:t>
    </dgm:pt>
    <dgm:pt modelId="{7E16C61C-F489-5D4E-83BA-ED727159EB6C}" type="pres">
      <dgm:prSet presAssocID="{352879C4-9713-6C42-B3E9-6A064DCC0832}" presName="Name0" presStyleCnt="0">
        <dgm:presLayoutVars>
          <dgm:dir/>
          <dgm:animLvl val="lvl"/>
          <dgm:resizeHandles val="exact"/>
        </dgm:presLayoutVars>
      </dgm:prSet>
      <dgm:spPr/>
    </dgm:pt>
    <dgm:pt modelId="{A0FFAE2D-B0D4-3B43-B814-E7FF7932926E}" type="pres">
      <dgm:prSet presAssocID="{A96AE17E-5365-8E4A-A619-C9FC63BCAAFB}" presName="linNode" presStyleCnt="0"/>
      <dgm:spPr/>
    </dgm:pt>
    <dgm:pt modelId="{0DB0C6C8-8BE1-8D4F-AF3C-2D668EA6AEEF}" type="pres">
      <dgm:prSet presAssocID="{A96AE17E-5365-8E4A-A619-C9FC63BCAAFB}" presName="parentText" presStyleLbl="node1" presStyleIdx="0" presStyleCnt="1" custScaleX="277778" custScaleY="100098" custLinFactNeighborX="-136" custLinFactNeighborY="49">
        <dgm:presLayoutVars>
          <dgm:chMax val="1"/>
          <dgm:bulletEnabled val="1"/>
        </dgm:presLayoutVars>
      </dgm:prSet>
      <dgm:spPr/>
    </dgm:pt>
  </dgm:ptLst>
  <dgm:cxnLst>
    <dgm:cxn modelId="{39FAD82C-F096-8347-9748-CC6A4656249F}" srcId="{352879C4-9713-6C42-B3E9-6A064DCC0832}" destId="{A96AE17E-5365-8E4A-A619-C9FC63BCAAFB}" srcOrd="0" destOrd="0" parTransId="{1CF039B8-CB5C-B441-9CFA-BA38B8646A84}" sibTransId="{54404800-061D-FC4D-90CC-65D887B4A4EB}"/>
    <dgm:cxn modelId="{71F03362-72B3-7A4B-8E32-390A2C453AD7}" type="presOf" srcId="{A96AE17E-5365-8E4A-A619-C9FC63BCAAFB}" destId="{0DB0C6C8-8BE1-8D4F-AF3C-2D668EA6AEEF}" srcOrd="0" destOrd="0" presId="urn:microsoft.com/office/officeart/2005/8/layout/vList5"/>
    <dgm:cxn modelId="{DA264E64-D294-2B49-AF50-52CB8A6A3C88}" type="presOf" srcId="{352879C4-9713-6C42-B3E9-6A064DCC0832}" destId="{7E16C61C-F489-5D4E-83BA-ED727159EB6C}" srcOrd="0" destOrd="0" presId="urn:microsoft.com/office/officeart/2005/8/layout/vList5"/>
    <dgm:cxn modelId="{5FB60229-23F3-2441-A3CB-455BD7803257}" type="presParOf" srcId="{7E16C61C-F489-5D4E-83BA-ED727159EB6C}" destId="{A0FFAE2D-B0D4-3B43-B814-E7FF7932926E}" srcOrd="0" destOrd="0" presId="urn:microsoft.com/office/officeart/2005/8/layout/vList5"/>
    <dgm:cxn modelId="{DE5E6420-2E44-D34E-B47A-3194DD8FBB61}" type="presParOf" srcId="{A0FFAE2D-B0D4-3B43-B814-E7FF7932926E}" destId="{0DB0C6C8-8BE1-8D4F-AF3C-2D668EA6AEEF}"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52879C4-9713-6C42-B3E9-6A064DCC0832}" type="doc">
      <dgm:prSet loTypeId="urn:microsoft.com/office/officeart/2005/8/layout/vList5" loCatId="" qsTypeId="urn:microsoft.com/office/officeart/2005/8/quickstyle/simple1" qsCatId="simple" csTypeId="urn:microsoft.com/office/officeart/2005/8/colors/accent1_4" csCatId="accent1" phldr="1"/>
      <dgm:spPr/>
      <dgm:t>
        <a:bodyPr/>
        <a:lstStyle/>
        <a:p>
          <a:endParaRPr lang="en-GB"/>
        </a:p>
      </dgm:t>
    </dgm:pt>
    <dgm:pt modelId="{A96AE17E-5365-8E4A-A619-C9FC63BCAAFB}">
      <dgm:prSet phldrT="[Text]" custT="1"/>
      <dgm:spPr>
        <a:solidFill>
          <a:srgbClr val="0069B3"/>
        </a:solidFill>
      </dgm:spPr>
      <dgm:t>
        <a:bodyPr/>
        <a:lstStyle/>
        <a:p>
          <a:pPr algn="l">
            <a:lnSpc>
              <a:spcPct val="100000"/>
            </a:lnSpc>
            <a:spcAft>
              <a:spcPts val="600"/>
            </a:spcAft>
          </a:pPr>
          <a:r>
            <a:rPr lang="en-US" sz="2100" b="1" dirty="0">
              <a:solidFill>
                <a:schemeClr val="bg1"/>
              </a:solidFill>
              <a:latin typeface="Arial" charset="0"/>
              <a:ea typeface="Arial" charset="0"/>
              <a:cs typeface="Arial" charset="0"/>
            </a:rPr>
            <a:t>For example</a:t>
          </a:r>
          <a:r>
            <a:rPr lang="en-US" sz="2100" dirty="0">
              <a:solidFill>
                <a:schemeClr val="bg1"/>
              </a:solidFill>
              <a:latin typeface="Arial" charset="0"/>
              <a:ea typeface="Arial" charset="0"/>
              <a:cs typeface="Arial" charset="0"/>
            </a:rPr>
            <a:t>, t</a:t>
          </a:r>
          <a:r>
            <a:rPr lang="en-GB" sz="2100" dirty="0">
              <a:effectLst/>
              <a:latin typeface="Arial" panose="020B0604020202020204" pitchFamily="34" charset="0"/>
              <a:ea typeface="Aptos" panose="020B0004020202020204" pitchFamily="34" charset="0"/>
              <a:cs typeface="Times New Roman" panose="02020603050405020304" pitchFamily="18" charset="0"/>
            </a:rPr>
            <a:t>heft, burglary, or fraud. Exploitation and embezzlement. Coercion or being put under pressure concerning a person's finances (including wills, property, inheritance or financial transactions). Misuse or misappropriation of property, possessions or benefits. Withholding pension or other benefits.</a:t>
          </a:r>
          <a:endParaRPr lang="en-GB" sz="2100" dirty="0"/>
        </a:p>
      </dgm:t>
    </dgm:pt>
    <dgm:pt modelId="{1CF039B8-CB5C-B441-9CFA-BA38B8646A84}" type="parTrans" cxnId="{39FAD82C-F096-8347-9748-CC6A4656249F}">
      <dgm:prSet/>
      <dgm:spPr/>
      <dgm:t>
        <a:bodyPr/>
        <a:lstStyle/>
        <a:p>
          <a:endParaRPr lang="en-GB"/>
        </a:p>
      </dgm:t>
    </dgm:pt>
    <dgm:pt modelId="{54404800-061D-FC4D-90CC-65D887B4A4EB}" type="sibTrans" cxnId="{39FAD82C-F096-8347-9748-CC6A4656249F}">
      <dgm:prSet/>
      <dgm:spPr/>
      <dgm:t>
        <a:bodyPr/>
        <a:lstStyle/>
        <a:p>
          <a:endParaRPr lang="en-GB"/>
        </a:p>
      </dgm:t>
    </dgm:pt>
    <dgm:pt modelId="{C22E7C65-2EEC-E341-BED4-B40C26F60D2C}">
      <dgm:prSet custT="1"/>
      <dgm:spPr>
        <a:solidFill>
          <a:schemeClr val="bg2">
            <a:lumMod val="90000"/>
          </a:schemeClr>
        </a:solidFill>
      </dgm:spPr>
      <dgm:t>
        <a:bodyPr/>
        <a:lstStyle/>
        <a:p>
          <a:pPr algn="l">
            <a:spcAft>
              <a:spcPts val="600"/>
            </a:spcAft>
          </a:pPr>
          <a:r>
            <a:rPr lang="en-US" sz="2200" b="1" dirty="0">
              <a:solidFill>
                <a:schemeClr val="tx1"/>
              </a:solidFill>
              <a:latin typeface="Arial" charset="0"/>
              <a:ea typeface="Arial" charset="0"/>
              <a:cs typeface="Arial" charset="0"/>
            </a:rPr>
            <a:t>Possible signs and indications</a:t>
          </a:r>
          <a:endParaRPr lang="en-US" sz="2200" b="1" dirty="0">
            <a:solidFill>
              <a:schemeClr val="tx1"/>
            </a:solidFill>
            <a:latin typeface="Arial" panose="020B0604020202020204" pitchFamily="34" charset="0"/>
            <a:ea typeface="Arial" charset="0"/>
            <a:cs typeface="Arial" panose="020B0604020202020204" pitchFamily="34" charset="0"/>
          </a:endParaRPr>
        </a:p>
        <a:p>
          <a:pPr algn="l">
            <a:spcAft>
              <a:spcPts val="600"/>
            </a:spcAft>
          </a:pPr>
          <a:r>
            <a:rPr lang="en-GB" sz="2200" dirty="0">
              <a:solidFill>
                <a:schemeClr val="tx1"/>
              </a:solidFill>
              <a:effectLst/>
              <a:latin typeface="Arial" panose="020B0604020202020204" pitchFamily="34" charset="0"/>
              <a:ea typeface="Aptos" panose="020B0004020202020204" pitchFamily="34" charset="0"/>
              <a:cs typeface="Arial" panose="020B0604020202020204" pitchFamily="34" charset="0"/>
            </a:rPr>
            <a:t>Unusual financial activity, substantial gifts, involvement of a third party. Complaints that personal property is missing. Signs of coercive control or neglect.</a:t>
          </a:r>
          <a:endParaRPr lang="en-GB" sz="2200" dirty="0">
            <a:solidFill>
              <a:schemeClr val="tx1"/>
            </a:solidFill>
            <a:latin typeface="Arial" panose="020B0604020202020204" pitchFamily="34" charset="0"/>
            <a:cs typeface="Arial" panose="020B0604020202020204" pitchFamily="34" charset="0"/>
          </a:endParaRPr>
        </a:p>
      </dgm:t>
    </dgm:pt>
    <dgm:pt modelId="{E6A9097E-CADF-364C-B5D0-0806A97291FD}" type="parTrans" cxnId="{70ABA7D7-B576-2448-86FD-1E9929CEC196}">
      <dgm:prSet/>
      <dgm:spPr/>
      <dgm:t>
        <a:bodyPr/>
        <a:lstStyle/>
        <a:p>
          <a:endParaRPr lang="en-GB"/>
        </a:p>
      </dgm:t>
    </dgm:pt>
    <dgm:pt modelId="{52B18E40-EE0B-4246-A3A7-E1F77BA97A58}" type="sibTrans" cxnId="{70ABA7D7-B576-2448-86FD-1E9929CEC196}">
      <dgm:prSet/>
      <dgm:spPr/>
      <dgm:t>
        <a:bodyPr/>
        <a:lstStyle/>
        <a:p>
          <a:endParaRPr lang="en-GB"/>
        </a:p>
      </dgm:t>
    </dgm:pt>
    <dgm:pt modelId="{7E16C61C-F489-5D4E-83BA-ED727159EB6C}" type="pres">
      <dgm:prSet presAssocID="{352879C4-9713-6C42-B3E9-6A064DCC0832}" presName="Name0" presStyleCnt="0">
        <dgm:presLayoutVars>
          <dgm:dir/>
          <dgm:animLvl val="lvl"/>
          <dgm:resizeHandles val="exact"/>
        </dgm:presLayoutVars>
      </dgm:prSet>
      <dgm:spPr/>
    </dgm:pt>
    <dgm:pt modelId="{A0FFAE2D-B0D4-3B43-B814-E7FF7932926E}" type="pres">
      <dgm:prSet presAssocID="{A96AE17E-5365-8E4A-A619-C9FC63BCAAFB}" presName="linNode" presStyleCnt="0"/>
      <dgm:spPr/>
    </dgm:pt>
    <dgm:pt modelId="{0DB0C6C8-8BE1-8D4F-AF3C-2D668EA6AEEF}" type="pres">
      <dgm:prSet presAssocID="{A96AE17E-5365-8E4A-A619-C9FC63BCAAFB}" presName="parentText" presStyleLbl="node1" presStyleIdx="0" presStyleCnt="2" custScaleX="277778" custScaleY="89305" custLinFactNeighborY="-7710">
        <dgm:presLayoutVars>
          <dgm:chMax val="1"/>
          <dgm:bulletEnabled val="1"/>
        </dgm:presLayoutVars>
      </dgm:prSet>
      <dgm:spPr/>
    </dgm:pt>
    <dgm:pt modelId="{17AD7B56-28D7-B644-AF8F-10BCFC287786}" type="pres">
      <dgm:prSet presAssocID="{54404800-061D-FC4D-90CC-65D887B4A4EB}" presName="sp" presStyleCnt="0"/>
      <dgm:spPr/>
    </dgm:pt>
    <dgm:pt modelId="{4C512CAC-06E5-7044-AD7E-22C327ABF8BA}" type="pres">
      <dgm:prSet presAssocID="{C22E7C65-2EEC-E341-BED4-B40C26F60D2C}" presName="linNode" presStyleCnt="0"/>
      <dgm:spPr/>
    </dgm:pt>
    <dgm:pt modelId="{F44F1D3D-DA81-5C4D-9F47-2421A51789BF}" type="pres">
      <dgm:prSet presAssocID="{C22E7C65-2EEC-E341-BED4-B40C26F60D2C}" presName="parentText" presStyleLbl="node1" presStyleIdx="1" presStyleCnt="2" custScaleX="277778" custScaleY="61550">
        <dgm:presLayoutVars>
          <dgm:chMax val="1"/>
          <dgm:bulletEnabled val="1"/>
        </dgm:presLayoutVars>
      </dgm:prSet>
      <dgm:spPr/>
    </dgm:pt>
  </dgm:ptLst>
  <dgm:cxnLst>
    <dgm:cxn modelId="{39FAD82C-F096-8347-9748-CC6A4656249F}" srcId="{352879C4-9713-6C42-B3E9-6A064DCC0832}" destId="{A96AE17E-5365-8E4A-A619-C9FC63BCAAFB}" srcOrd="0" destOrd="0" parTransId="{1CF039B8-CB5C-B441-9CFA-BA38B8646A84}" sibTransId="{54404800-061D-FC4D-90CC-65D887B4A4EB}"/>
    <dgm:cxn modelId="{3BFCC236-347E-A246-A2D0-3858C7D0FEC0}" type="presOf" srcId="{C22E7C65-2EEC-E341-BED4-B40C26F60D2C}" destId="{F44F1D3D-DA81-5C4D-9F47-2421A51789BF}" srcOrd="0" destOrd="0" presId="urn:microsoft.com/office/officeart/2005/8/layout/vList5"/>
    <dgm:cxn modelId="{71F03362-72B3-7A4B-8E32-390A2C453AD7}" type="presOf" srcId="{A96AE17E-5365-8E4A-A619-C9FC63BCAAFB}" destId="{0DB0C6C8-8BE1-8D4F-AF3C-2D668EA6AEEF}" srcOrd="0" destOrd="0" presId="urn:microsoft.com/office/officeart/2005/8/layout/vList5"/>
    <dgm:cxn modelId="{DA264E64-D294-2B49-AF50-52CB8A6A3C88}" type="presOf" srcId="{352879C4-9713-6C42-B3E9-6A064DCC0832}" destId="{7E16C61C-F489-5D4E-83BA-ED727159EB6C}" srcOrd="0" destOrd="0" presId="urn:microsoft.com/office/officeart/2005/8/layout/vList5"/>
    <dgm:cxn modelId="{70ABA7D7-B576-2448-86FD-1E9929CEC196}" srcId="{352879C4-9713-6C42-B3E9-6A064DCC0832}" destId="{C22E7C65-2EEC-E341-BED4-B40C26F60D2C}" srcOrd="1" destOrd="0" parTransId="{E6A9097E-CADF-364C-B5D0-0806A97291FD}" sibTransId="{52B18E40-EE0B-4246-A3A7-E1F77BA97A58}"/>
    <dgm:cxn modelId="{5FB60229-23F3-2441-A3CB-455BD7803257}" type="presParOf" srcId="{7E16C61C-F489-5D4E-83BA-ED727159EB6C}" destId="{A0FFAE2D-B0D4-3B43-B814-E7FF7932926E}" srcOrd="0" destOrd="0" presId="urn:microsoft.com/office/officeart/2005/8/layout/vList5"/>
    <dgm:cxn modelId="{DE5E6420-2E44-D34E-B47A-3194DD8FBB61}" type="presParOf" srcId="{A0FFAE2D-B0D4-3B43-B814-E7FF7932926E}" destId="{0DB0C6C8-8BE1-8D4F-AF3C-2D668EA6AEEF}" srcOrd="0" destOrd="0" presId="urn:microsoft.com/office/officeart/2005/8/layout/vList5"/>
    <dgm:cxn modelId="{B0736C9C-321C-FF4C-8E5A-6A20086507BF}" type="presParOf" srcId="{7E16C61C-F489-5D4E-83BA-ED727159EB6C}" destId="{17AD7B56-28D7-B644-AF8F-10BCFC287786}" srcOrd="1" destOrd="0" presId="urn:microsoft.com/office/officeart/2005/8/layout/vList5"/>
    <dgm:cxn modelId="{ACDC33A6-0D8C-1146-BCCA-D1BF2F8D6577}" type="presParOf" srcId="{7E16C61C-F489-5D4E-83BA-ED727159EB6C}" destId="{4C512CAC-06E5-7044-AD7E-22C327ABF8BA}" srcOrd="2" destOrd="0" presId="urn:microsoft.com/office/officeart/2005/8/layout/vList5"/>
    <dgm:cxn modelId="{CE76F126-6C23-4842-A6C2-E431B3F5B620}" type="presParOf" srcId="{4C512CAC-06E5-7044-AD7E-22C327ABF8BA}" destId="{F44F1D3D-DA81-5C4D-9F47-2421A51789BF}"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52879C4-9713-6C42-B3E9-6A064DCC0832}" type="doc">
      <dgm:prSet loTypeId="urn:microsoft.com/office/officeart/2005/8/layout/vList5" loCatId="" qsTypeId="urn:microsoft.com/office/officeart/2005/8/quickstyle/simple1" qsCatId="simple" csTypeId="urn:microsoft.com/office/officeart/2005/8/colors/accent1_4" csCatId="accent1" phldr="1"/>
      <dgm:spPr/>
      <dgm:t>
        <a:bodyPr/>
        <a:lstStyle/>
        <a:p>
          <a:endParaRPr lang="en-GB"/>
        </a:p>
      </dgm:t>
    </dgm:pt>
    <dgm:pt modelId="{A96AE17E-5365-8E4A-A619-C9FC63BCAAFB}">
      <dgm:prSet phldrT="[Text]" custT="1"/>
      <dgm:spPr>
        <a:solidFill>
          <a:srgbClr val="0069B3"/>
        </a:solidFill>
      </dgm:spPr>
      <dgm:t>
        <a:bodyPr/>
        <a:lstStyle/>
        <a:p>
          <a:pPr algn="l">
            <a:lnSpc>
              <a:spcPct val="100000"/>
            </a:lnSpc>
            <a:spcAft>
              <a:spcPts val="600"/>
            </a:spcAft>
          </a:pPr>
          <a:r>
            <a:rPr lang="en-GB" sz="2200" b="0" i="0" u="none" strike="noStrike" dirty="0">
              <a:solidFill>
                <a:schemeClr val="bg1"/>
              </a:solidFill>
              <a:effectLst/>
              <a:latin typeface="Arial" panose="020B0604020202020204" pitchFamily="34" charset="0"/>
              <a:ea typeface="+mn-ea"/>
              <a:cs typeface="Arial" panose="020B0604020202020204" pitchFamily="34" charset="0"/>
            </a:rPr>
            <a:t>The abuse may happen because of a culture that denies or restricts privacy, dignity, choice and independence, and involves the collective failure of a service provider or an organisation to provide safe and appropriate services, and to ensure that the necessary preventative and protective measures are in place.</a:t>
          </a:r>
          <a:endParaRPr lang="en-GB" sz="2200" dirty="0">
            <a:solidFill>
              <a:schemeClr val="bg1"/>
            </a:solidFill>
            <a:latin typeface="Arial" panose="020B0604020202020204" pitchFamily="34" charset="0"/>
            <a:cs typeface="Arial" panose="020B0604020202020204" pitchFamily="34" charset="0"/>
          </a:endParaRPr>
        </a:p>
      </dgm:t>
    </dgm:pt>
    <dgm:pt modelId="{1CF039B8-CB5C-B441-9CFA-BA38B8646A84}" type="parTrans" cxnId="{39FAD82C-F096-8347-9748-CC6A4656249F}">
      <dgm:prSet/>
      <dgm:spPr/>
      <dgm:t>
        <a:bodyPr/>
        <a:lstStyle/>
        <a:p>
          <a:endParaRPr lang="en-GB"/>
        </a:p>
      </dgm:t>
    </dgm:pt>
    <dgm:pt modelId="{54404800-061D-FC4D-90CC-65D887B4A4EB}" type="sibTrans" cxnId="{39FAD82C-F096-8347-9748-CC6A4656249F}">
      <dgm:prSet/>
      <dgm:spPr/>
      <dgm:t>
        <a:bodyPr/>
        <a:lstStyle/>
        <a:p>
          <a:endParaRPr lang="en-GB"/>
        </a:p>
      </dgm:t>
    </dgm:pt>
    <dgm:pt modelId="{C22E7C65-2EEC-E341-BED4-B40C26F60D2C}">
      <dgm:prSet custT="1"/>
      <dgm:spPr>
        <a:solidFill>
          <a:schemeClr val="bg2">
            <a:lumMod val="90000"/>
          </a:schemeClr>
        </a:solidFill>
      </dgm:spPr>
      <dgm:t>
        <a:bodyPr/>
        <a:lstStyle/>
        <a:p>
          <a:pPr algn="l">
            <a:spcAft>
              <a:spcPts val="600"/>
            </a:spcAft>
          </a:pPr>
          <a:r>
            <a:rPr lang="en-US" sz="2200" b="1" dirty="0">
              <a:solidFill>
                <a:schemeClr val="tx1"/>
              </a:solidFill>
              <a:latin typeface="Arial" charset="0"/>
              <a:ea typeface="Arial" charset="0"/>
              <a:cs typeface="Arial" charset="0"/>
            </a:rPr>
            <a:t>Possible signs and indications</a:t>
          </a:r>
          <a:endParaRPr lang="en-US" sz="2200" b="1" dirty="0">
            <a:solidFill>
              <a:schemeClr val="tx1"/>
            </a:solidFill>
            <a:latin typeface="Arial" panose="020B0604020202020204" pitchFamily="34" charset="0"/>
            <a:ea typeface="Arial" charset="0"/>
            <a:cs typeface="Arial" panose="020B0604020202020204" pitchFamily="34" charset="0"/>
          </a:endParaRPr>
        </a:p>
        <a:p>
          <a:pPr algn="l">
            <a:spcAft>
              <a:spcPts val="600"/>
            </a:spcAft>
          </a:pPr>
          <a:r>
            <a:rPr lang="en-GB" sz="2200" dirty="0">
              <a:solidFill>
                <a:schemeClr val="tx1"/>
              </a:solidFill>
              <a:effectLst/>
              <a:latin typeface="Arial" panose="020B0604020202020204" pitchFamily="34" charset="0"/>
              <a:ea typeface="Aptos" panose="020B0004020202020204" pitchFamily="34" charset="0"/>
              <a:cs typeface="Arial" panose="020B0604020202020204" pitchFamily="34" charset="0"/>
            </a:rPr>
            <a:t>Signs of neglect, physical or emotional abuse. Poor standards of care, social, recreational or educational activities. Unnecessary exposure during care routines. Lack of adequate procedures.</a:t>
          </a:r>
          <a:endParaRPr lang="en-GB" sz="2200" dirty="0">
            <a:solidFill>
              <a:schemeClr val="tx1"/>
            </a:solidFill>
            <a:latin typeface="Arial" panose="020B0604020202020204" pitchFamily="34" charset="0"/>
            <a:cs typeface="Arial" panose="020B0604020202020204" pitchFamily="34" charset="0"/>
          </a:endParaRPr>
        </a:p>
      </dgm:t>
    </dgm:pt>
    <dgm:pt modelId="{E6A9097E-CADF-364C-B5D0-0806A97291FD}" type="parTrans" cxnId="{70ABA7D7-B576-2448-86FD-1E9929CEC196}">
      <dgm:prSet/>
      <dgm:spPr/>
      <dgm:t>
        <a:bodyPr/>
        <a:lstStyle/>
        <a:p>
          <a:endParaRPr lang="en-GB"/>
        </a:p>
      </dgm:t>
    </dgm:pt>
    <dgm:pt modelId="{52B18E40-EE0B-4246-A3A7-E1F77BA97A58}" type="sibTrans" cxnId="{70ABA7D7-B576-2448-86FD-1E9929CEC196}">
      <dgm:prSet/>
      <dgm:spPr/>
      <dgm:t>
        <a:bodyPr/>
        <a:lstStyle/>
        <a:p>
          <a:endParaRPr lang="en-GB"/>
        </a:p>
      </dgm:t>
    </dgm:pt>
    <dgm:pt modelId="{7E16C61C-F489-5D4E-83BA-ED727159EB6C}" type="pres">
      <dgm:prSet presAssocID="{352879C4-9713-6C42-B3E9-6A064DCC0832}" presName="Name0" presStyleCnt="0">
        <dgm:presLayoutVars>
          <dgm:dir/>
          <dgm:animLvl val="lvl"/>
          <dgm:resizeHandles val="exact"/>
        </dgm:presLayoutVars>
      </dgm:prSet>
      <dgm:spPr/>
    </dgm:pt>
    <dgm:pt modelId="{A0FFAE2D-B0D4-3B43-B814-E7FF7932926E}" type="pres">
      <dgm:prSet presAssocID="{A96AE17E-5365-8E4A-A619-C9FC63BCAAFB}" presName="linNode" presStyleCnt="0"/>
      <dgm:spPr/>
    </dgm:pt>
    <dgm:pt modelId="{0DB0C6C8-8BE1-8D4F-AF3C-2D668EA6AEEF}" type="pres">
      <dgm:prSet presAssocID="{A96AE17E-5365-8E4A-A619-C9FC63BCAAFB}" presName="parentText" presStyleLbl="node1" presStyleIdx="0" presStyleCnt="2" custScaleX="277778" custScaleY="89305">
        <dgm:presLayoutVars>
          <dgm:chMax val="1"/>
          <dgm:bulletEnabled val="1"/>
        </dgm:presLayoutVars>
      </dgm:prSet>
      <dgm:spPr/>
    </dgm:pt>
    <dgm:pt modelId="{17AD7B56-28D7-B644-AF8F-10BCFC287786}" type="pres">
      <dgm:prSet presAssocID="{54404800-061D-FC4D-90CC-65D887B4A4EB}" presName="sp" presStyleCnt="0"/>
      <dgm:spPr/>
    </dgm:pt>
    <dgm:pt modelId="{4C512CAC-06E5-7044-AD7E-22C327ABF8BA}" type="pres">
      <dgm:prSet presAssocID="{C22E7C65-2EEC-E341-BED4-B40C26F60D2C}" presName="linNode" presStyleCnt="0"/>
      <dgm:spPr/>
    </dgm:pt>
    <dgm:pt modelId="{F44F1D3D-DA81-5C4D-9F47-2421A51789BF}" type="pres">
      <dgm:prSet presAssocID="{C22E7C65-2EEC-E341-BED4-B40C26F60D2C}" presName="parentText" presStyleLbl="node1" presStyleIdx="1" presStyleCnt="2" custScaleX="277778" custScaleY="61550">
        <dgm:presLayoutVars>
          <dgm:chMax val="1"/>
          <dgm:bulletEnabled val="1"/>
        </dgm:presLayoutVars>
      </dgm:prSet>
      <dgm:spPr/>
    </dgm:pt>
  </dgm:ptLst>
  <dgm:cxnLst>
    <dgm:cxn modelId="{39FAD82C-F096-8347-9748-CC6A4656249F}" srcId="{352879C4-9713-6C42-B3E9-6A064DCC0832}" destId="{A96AE17E-5365-8E4A-A619-C9FC63BCAAFB}" srcOrd="0" destOrd="0" parTransId="{1CF039B8-CB5C-B441-9CFA-BA38B8646A84}" sibTransId="{54404800-061D-FC4D-90CC-65D887B4A4EB}"/>
    <dgm:cxn modelId="{3BFCC236-347E-A246-A2D0-3858C7D0FEC0}" type="presOf" srcId="{C22E7C65-2EEC-E341-BED4-B40C26F60D2C}" destId="{F44F1D3D-DA81-5C4D-9F47-2421A51789BF}" srcOrd="0" destOrd="0" presId="urn:microsoft.com/office/officeart/2005/8/layout/vList5"/>
    <dgm:cxn modelId="{71F03362-72B3-7A4B-8E32-390A2C453AD7}" type="presOf" srcId="{A96AE17E-5365-8E4A-A619-C9FC63BCAAFB}" destId="{0DB0C6C8-8BE1-8D4F-AF3C-2D668EA6AEEF}" srcOrd="0" destOrd="0" presId="urn:microsoft.com/office/officeart/2005/8/layout/vList5"/>
    <dgm:cxn modelId="{DA264E64-D294-2B49-AF50-52CB8A6A3C88}" type="presOf" srcId="{352879C4-9713-6C42-B3E9-6A064DCC0832}" destId="{7E16C61C-F489-5D4E-83BA-ED727159EB6C}" srcOrd="0" destOrd="0" presId="urn:microsoft.com/office/officeart/2005/8/layout/vList5"/>
    <dgm:cxn modelId="{70ABA7D7-B576-2448-86FD-1E9929CEC196}" srcId="{352879C4-9713-6C42-B3E9-6A064DCC0832}" destId="{C22E7C65-2EEC-E341-BED4-B40C26F60D2C}" srcOrd="1" destOrd="0" parTransId="{E6A9097E-CADF-364C-B5D0-0806A97291FD}" sibTransId="{52B18E40-EE0B-4246-A3A7-E1F77BA97A58}"/>
    <dgm:cxn modelId="{5FB60229-23F3-2441-A3CB-455BD7803257}" type="presParOf" srcId="{7E16C61C-F489-5D4E-83BA-ED727159EB6C}" destId="{A0FFAE2D-B0D4-3B43-B814-E7FF7932926E}" srcOrd="0" destOrd="0" presId="urn:microsoft.com/office/officeart/2005/8/layout/vList5"/>
    <dgm:cxn modelId="{DE5E6420-2E44-D34E-B47A-3194DD8FBB61}" type="presParOf" srcId="{A0FFAE2D-B0D4-3B43-B814-E7FF7932926E}" destId="{0DB0C6C8-8BE1-8D4F-AF3C-2D668EA6AEEF}" srcOrd="0" destOrd="0" presId="urn:microsoft.com/office/officeart/2005/8/layout/vList5"/>
    <dgm:cxn modelId="{B0736C9C-321C-FF4C-8E5A-6A20086507BF}" type="presParOf" srcId="{7E16C61C-F489-5D4E-83BA-ED727159EB6C}" destId="{17AD7B56-28D7-B644-AF8F-10BCFC287786}" srcOrd="1" destOrd="0" presId="urn:microsoft.com/office/officeart/2005/8/layout/vList5"/>
    <dgm:cxn modelId="{ACDC33A6-0D8C-1146-BCCA-D1BF2F8D6577}" type="presParOf" srcId="{7E16C61C-F489-5D4E-83BA-ED727159EB6C}" destId="{4C512CAC-06E5-7044-AD7E-22C327ABF8BA}" srcOrd="2" destOrd="0" presId="urn:microsoft.com/office/officeart/2005/8/layout/vList5"/>
    <dgm:cxn modelId="{CE76F126-6C23-4842-A6C2-E431B3F5B620}" type="presParOf" srcId="{4C512CAC-06E5-7044-AD7E-22C327ABF8BA}" destId="{F44F1D3D-DA81-5C4D-9F47-2421A51789BF}"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52879C4-9713-6C42-B3E9-6A064DCC0832}" type="doc">
      <dgm:prSet loTypeId="urn:microsoft.com/office/officeart/2005/8/layout/vList5" loCatId="" qsTypeId="urn:microsoft.com/office/officeart/2005/8/quickstyle/simple1" qsCatId="simple" csTypeId="urn:microsoft.com/office/officeart/2005/8/colors/accent1_4" csCatId="accent1" phldr="1"/>
      <dgm:spPr/>
      <dgm:t>
        <a:bodyPr/>
        <a:lstStyle/>
        <a:p>
          <a:endParaRPr lang="en-GB"/>
        </a:p>
      </dgm:t>
    </dgm:pt>
    <dgm:pt modelId="{A96AE17E-5365-8E4A-A619-C9FC63BCAAFB}">
      <dgm:prSet phldrT="[Text]" custT="1"/>
      <dgm:spPr>
        <a:solidFill>
          <a:srgbClr val="0069B3"/>
        </a:solidFill>
      </dgm:spPr>
      <dgm:t>
        <a:bodyPr/>
        <a:lstStyle/>
        <a:p>
          <a:pPr algn="l">
            <a:lnSpc>
              <a:spcPct val="100000"/>
            </a:lnSpc>
            <a:spcAft>
              <a:spcPts val="600"/>
            </a:spcAft>
          </a:pPr>
          <a:r>
            <a:rPr lang="en-US" sz="2200" b="1" dirty="0">
              <a:solidFill>
                <a:schemeClr val="bg1"/>
              </a:solidFill>
              <a:latin typeface="Arial" panose="020B0604020202020204" pitchFamily="34" charset="0"/>
              <a:ea typeface="Arial" charset="0"/>
              <a:cs typeface="Arial" panose="020B0604020202020204" pitchFamily="34" charset="0"/>
            </a:rPr>
            <a:t>For example</a:t>
          </a:r>
          <a:r>
            <a:rPr lang="en-US" sz="2200" dirty="0">
              <a:solidFill>
                <a:schemeClr val="bg1"/>
              </a:solidFill>
              <a:latin typeface="Arial" panose="020B0604020202020204" pitchFamily="34" charset="0"/>
              <a:ea typeface="Arial" charset="0"/>
              <a:cs typeface="Arial" panose="020B0604020202020204" pitchFamily="34" charset="0"/>
            </a:rPr>
            <a:t>, forced or bonded </a:t>
          </a:r>
          <a:r>
            <a:rPr lang="en-US" sz="2200" dirty="0" err="1">
              <a:solidFill>
                <a:schemeClr val="bg1"/>
              </a:solidFill>
              <a:latin typeface="Arial" panose="020B0604020202020204" pitchFamily="34" charset="0"/>
              <a:ea typeface="Arial" charset="0"/>
              <a:cs typeface="Arial" panose="020B0604020202020204" pitchFamily="34" charset="0"/>
            </a:rPr>
            <a:t>labour</a:t>
          </a:r>
          <a:r>
            <a:rPr lang="en-US" sz="2200" dirty="0">
              <a:solidFill>
                <a:schemeClr val="bg1"/>
              </a:solidFill>
              <a:latin typeface="Arial" panose="020B0604020202020204" pitchFamily="34" charset="0"/>
              <a:ea typeface="Arial" charset="0"/>
              <a:cs typeface="Arial" panose="020B0604020202020204" pitchFamily="34" charset="0"/>
            </a:rPr>
            <a:t>, </a:t>
          </a:r>
          <a:r>
            <a:rPr lang="en-GB" sz="2200" dirty="0">
              <a:effectLst/>
              <a:latin typeface="Arial" panose="020B0604020202020204" pitchFamily="34" charset="0"/>
              <a:ea typeface="Aptos" panose="020B0004020202020204" pitchFamily="34" charset="0"/>
              <a:cs typeface="Arial" panose="020B0604020202020204" pitchFamily="34" charset="0"/>
            </a:rPr>
            <a:t>private fostering, domestic servitude, sexual exploitation such as prostitution and pornography, criminal activity, forced marriage.</a:t>
          </a:r>
          <a:endParaRPr lang="en-GB" sz="2200" dirty="0">
            <a:latin typeface="Arial" panose="020B0604020202020204" pitchFamily="34" charset="0"/>
            <a:cs typeface="Arial" panose="020B0604020202020204" pitchFamily="34" charset="0"/>
          </a:endParaRPr>
        </a:p>
      </dgm:t>
    </dgm:pt>
    <dgm:pt modelId="{1CF039B8-CB5C-B441-9CFA-BA38B8646A84}" type="parTrans" cxnId="{39FAD82C-F096-8347-9748-CC6A4656249F}">
      <dgm:prSet/>
      <dgm:spPr/>
      <dgm:t>
        <a:bodyPr/>
        <a:lstStyle/>
        <a:p>
          <a:endParaRPr lang="en-GB"/>
        </a:p>
      </dgm:t>
    </dgm:pt>
    <dgm:pt modelId="{54404800-061D-FC4D-90CC-65D887B4A4EB}" type="sibTrans" cxnId="{39FAD82C-F096-8347-9748-CC6A4656249F}">
      <dgm:prSet/>
      <dgm:spPr/>
      <dgm:t>
        <a:bodyPr/>
        <a:lstStyle/>
        <a:p>
          <a:endParaRPr lang="en-GB"/>
        </a:p>
      </dgm:t>
    </dgm:pt>
    <dgm:pt modelId="{C22E7C65-2EEC-E341-BED4-B40C26F60D2C}">
      <dgm:prSet custT="1"/>
      <dgm:spPr>
        <a:solidFill>
          <a:schemeClr val="bg2">
            <a:lumMod val="90000"/>
          </a:schemeClr>
        </a:solidFill>
      </dgm:spPr>
      <dgm:t>
        <a:bodyPr/>
        <a:lstStyle/>
        <a:p>
          <a:pPr algn="l">
            <a:spcAft>
              <a:spcPts val="600"/>
            </a:spcAft>
          </a:pPr>
          <a:r>
            <a:rPr lang="en-US" sz="2200" b="1" dirty="0">
              <a:solidFill>
                <a:schemeClr val="tx1"/>
              </a:solidFill>
              <a:latin typeface="Arial" charset="0"/>
              <a:ea typeface="Arial" charset="0"/>
              <a:cs typeface="Arial" charset="0"/>
            </a:rPr>
            <a:t>Possible signs and indications</a:t>
          </a:r>
        </a:p>
        <a:p>
          <a:pPr algn="l">
            <a:spcAft>
              <a:spcPts val="600"/>
            </a:spcAft>
          </a:pPr>
          <a:r>
            <a:rPr lang="en-GB" sz="2200" dirty="0">
              <a:solidFill>
                <a:schemeClr val="tx1"/>
              </a:solidFill>
              <a:effectLst/>
              <a:latin typeface="Arial" panose="020B0604020202020204" pitchFamily="34" charset="0"/>
              <a:ea typeface="Aptos" panose="020B0004020202020204" pitchFamily="34" charset="0"/>
              <a:cs typeface="Arial" panose="020B0604020202020204" pitchFamily="34" charset="0"/>
            </a:rPr>
            <a:t>Signs of physical or emotional abuse or neglect. Isolation from the community. Seeming under the control or influence of others. Lack of personal effects or identification documents. Avoidance of eye contact. Fear of law enforcers.</a:t>
          </a:r>
          <a:endParaRPr lang="en-GB" sz="2200" dirty="0">
            <a:solidFill>
              <a:schemeClr val="tx1"/>
            </a:solidFill>
            <a:latin typeface="Arial" panose="020B0604020202020204" pitchFamily="34" charset="0"/>
            <a:cs typeface="Arial" panose="020B0604020202020204" pitchFamily="34" charset="0"/>
          </a:endParaRPr>
        </a:p>
      </dgm:t>
    </dgm:pt>
    <dgm:pt modelId="{E6A9097E-CADF-364C-B5D0-0806A97291FD}" type="parTrans" cxnId="{70ABA7D7-B576-2448-86FD-1E9929CEC196}">
      <dgm:prSet/>
      <dgm:spPr/>
      <dgm:t>
        <a:bodyPr/>
        <a:lstStyle/>
        <a:p>
          <a:endParaRPr lang="en-GB"/>
        </a:p>
      </dgm:t>
    </dgm:pt>
    <dgm:pt modelId="{52B18E40-EE0B-4246-A3A7-E1F77BA97A58}" type="sibTrans" cxnId="{70ABA7D7-B576-2448-86FD-1E9929CEC196}">
      <dgm:prSet/>
      <dgm:spPr/>
      <dgm:t>
        <a:bodyPr/>
        <a:lstStyle/>
        <a:p>
          <a:endParaRPr lang="en-GB"/>
        </a:p>
      </dgm:t>
    </dgm:pt>
    <dgm:pt modelId="{7E16C61C-F489-5D4E-83BA-ED727159EB6C}" type="pres">
      <dgm:prSet presAssocID="{352879C4-9713-6C42-B3E9-6A064DCC0832}" presName="Name0" presStyleCnt="0">
        <dgm:presLayoutVars>
          <dgm:dir/>
          <dgm:animLvl val="lvl"/>
          <dgm:resizeHandles val="exact"/>
        </dgm:presLayoutVars>
      </dgm:prSet>
      <dgm:spPr/>
    </dgm:pt>
    <dgm:pt modelId="{A0FFAE2D-B0D4-3B43-B814-E7FF7932926E}" type="pres">
      <dgm:prSet presAssocID="{A96AE17E-5365-8E4A-A619-C9FC63BCAAFB}" presName="linNode" presStyleCnt="0"/>
      <dgm:spPr/>
    </dgm:pt>
    <dgm:pt modelId="{0DB0C6C8-8BE1-8D4F-AF3C-2D668EA6AEEF}" type="pres">
      <dgm:prSet presAssocID="{A96AE17E-5365-8E4A-A619-C9FC63BCAAFB}" presName="parentText" presStyleLbl="node1" presStyleIdx="0" presStyleCnt="2" custScaleX="277778" custScaleY="64788">
        <dgm:presLayoutVars>
          <dgm:chMax val="1"/>
          <dgm:bulletEnabled val="1"/>
        </dgm:presLayoutVars>
      </dgm:prSet>
      <dgm:spPr/>
    </dgm:pt>
    <dgm:pt modelId="{17AD7B56-28D7-B644-AF8F-10BCFC287786}" type="pres">
      <dgm:prSet presAssocID="{54404800-061D-FC4D-90CC-65D887B4A4EB}" presName="sp" presStyleCnt="0"/>
      <dgm:spPr/>
    </dgm:pt>
    <dgm:pt modelId="{4C512CAC-06E5-7044-AD7E-22C327ABF8BA}" type="pres">
      <dgm:prSet presAssocID="{C22E7C65-2EEC-E341-BED4-B40C26F60D2C}" presName="linNode" presStyleCnt="0"/>
      <dgm:spPr/>
    </dgm:pt>
    <dgm:pt modelId="{F44F1D3D-DA81-5C4D-9F47-2421A51789BF}" type="pres">
      <dgm:prSet presAssocID="{C22E7C65-2EEC-E341-BED4-B40C26F60D2C}" presName="parentText" presStyleLbl="node1" presStyleIdx="1" presStyleCnt="2" custScaleX="277778" custScaleY="61595">
        <dgm:presLayoutVars>
          <dgm:chMax val="1"/>
          <dgm:bulletEnabled val="1"/>
        </dgm:presLayoutVars>
      </dgm:prSet>
      <dgm:spPr/>
    </dgm:pt>
  </dgm:ptLst>
  <dgm:cxnLst>
    <dgm:cxn modelId="{39FAD82C-F096-8347-9748-CC6A4656249F}" srcId="{352879C4-9713-6C42-B3E9-6A064DCC0832}" destId="{A96AE17E-5365-8E4A-A619-C9FC63BCAAFB}" srcOrd="0" destOrd="0" parTransId="{1CF039B8-CB5C-B441-9CFA-BA38B8646A84}" sibTransId="{54404800-061D-FC4D-90CC-65D887B4A4EB}"/>
    <dgm:cxn modelId="{3BFCC236-347E-A246-A2D0-3858C7D0FEC0}" type="presOf" srcId="{C22E7C65-2EEC-E341-BED4-B40C26F60D2C}" destId="{F44F1D3D-DA81-5C4D-9F47-2421A51789BF}" srcOrd="0" destOrd="0" presId="urn:microsoft.com/office/officeart/2005/8/layout/vList5"/>
    <dgm:cxn modelId="{71F03362-72B3-7A4B-8E32-390A2C453AD7}" type="presOf" srcId="{A96AE17E-5365-8E4A-A619-C9FC63BCAAFB}" destId="{0DB0C6C8-8BE1-8D4F-AF3C-2D668EA6AEEF}" srcOrd="0" destOrd="0" presId="urn:microsoft.com/office/officeart/2005/8/layout/vList5"/>
    <dgm:cxn modelId="{DA264E64-D294-2B49-AF50-52CB8A6A3C88}" type="presOf" srcId="{352879C4-9713-6C42-B3E9-6A064DCC0832}" destId="{7E16C61C-F489-5D4E-83BA-ED727159EB6C}" srcOrd="0" destOrd="0" presId="urn:microsoft.com/office/officeart/2005/8/layout/vList5"/>
    <dgm:cxn modelId="{70ABA7D7-B576-2448-86FD-1E9929CEC196}" srcId="{352879C4-9713-6C42-B3E9-6A064DCC0832}" destId="{C22E7C65-2EEC-E341-BED4-B40C26F60D2C}" srcOrd="1" destOrd="0" parTransId="{E6A9097E-CADF-364C-B5D0-0806A97291FD}" sibTransId="{52B18E40-EE0B-4246-A3A7-E1F77BA97A58}"/>
    <dgm:cxn modelId="{5FB60229-23F3-2441-A3CB-455BD7803257}" type="presParOf" srcId="{7E16C61C-F489-5D4E-83BA-ED727159EB6C}" destId="{A0FFAE2D-B0D4-3B43-B814-E7FF7932926E}" srcOrd="0" destOrd="0" presId="urn:microsoft.com/office/officeart/2005/8/layout/vList5"/>
    <dgm:cxn modelId="{DE5E6420-2E44-D34E-B47A-3194DD8FBB61}" type="presParOf" srcId="{A0FFAE2D-B0D4-3B43-B814-E7FF7932926E}" destId="{0DB0C6C8-8BE1-8D4F-AF3C-2D668EA6AEEF}" srcOrd="0" destOrd="0" presId="urn:microsoft.com/office/officeart/2005/8/layout/vList5"/>
    <dgm:cxn modelId="{B0736C9C-321C-FF4C-8E5A-6A20086507BF}" type="presParOf" srcId="{7E16C61C-F489-5D4E-83BA-ED727159EB6C}" destId="{17AD7B56-28D7-B644-AF8F-10BCFC287786}" srcOrd="1" destOrd="0" presId="urn:microsoft.com/office/officeart/2005/8/layout/vList5"/>
    <dgm:cxn modelId="{ACDC33A6-0D8C-1146-BCCA-D1BF2F8D6577}" type="presParOf" srcId="{7E16C61C-F489-5D4E-83BA-ED727159EB6C}" destId="{4C512CAC-06E5-7044-AD7E-22C327ABF8BA}" srcOrd="2" destOrd="0" presId="urn:microsoft.com/office/officeart/2005/8/layout/vList5"/>
    <dgm:cxn modelId="{CE76F126-6C23-4842-A6C2-E431B3F5B620}" type="presParOf" srcId="{4C512CAC-06E5-7044-AD7E-22C327ABF8BA}" destId="{F44F1D3D-DA81-5C4D-9F47-2421A51789BF}"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52879C4-9713-6C42-B3E9-6A064DCC0832}" type="doc">
      <dgm:prSet loTypeId="urn:microsoft.com/office/officeart/2005/8/layout/vList5" loCatId="" qsTypeId="urn:microsoft.com/office/officeart/2005/8/quickstyle/simple1" qsCatId="simple" csTypeId="urn:microsoft.com/office/officeart/2005/8/colors/accent1_4" csCatId="accent1" phldr="1"/>
      <dgm:spPr/>
      <dgm:t>
        <a:bodyPr/>
        <a:lstStyle/>
        <a:p>
          <a:endParaRPr lang="en-GB"/>
        </a:p>
      </dgm:t>
    </dgm:pt>
    <dgm:pt modelId="{A96AE17E-5365-8E4A-A619-C9FC63BCAAFB}">
      <dgm:prSet phldrT="[Text]" custT="1"/>
      <dgm:spPr>
        <a:solidFill>
          <a:srgbClr val="0069B3"/>
        </a:solidFill>
      </dgm:spPr>
      <dgm:t>
        <a:bodyPr/>
        <a:lstStyle/>
        <a:p>
          <a:pPr algn="l">
            <a:lnSpc>
              <a:spcPct val="100000"/>
            </a:lnSpc>
            <a:spcAft>
              <a:spcPts val="600"/>
            </a:spcAft>
          </a:pPr>
          <a:endParaRPr lang="en-GB" sz="2200" dirty="0">
            <a:latin typeface="Arial" panose="020B0604020202020204" pitchFamily="34" charset="0"/>
            <a:cs typeface="Arial" panose="020B0604020202020204" pitchFamily="34" charset="0"/>
          </a:endParaRPr>
        </a:p>
      </dgm:t>
    </dgm:pt>
    <dgm:pt modelId="{1CF039B8-CB5C-B441-9CFA-BA38B8646A84}" type="parTrans" cxnId="{39FAD82C-F096-8347-9748-CC6A4656249F}">
      <dgm:prSet/>
      <dgm:spPr/>
      <dgm:t>
        <a:bodyPr/>
        <a:lstStyle/>
        <a:p>
          <a:endParaRPr lang="en-GB"/>
        </a:p>
      </dgm:t>
    </dgm:pt>
    <dgm:pt modelId="{54404800-061D-FC4D-90CC-65D887B4A4EB}" type="sibTrans" cxnId="{39FAD82C-F096-8347-9748-CC6A4656249F}">
      <dgm:prSet/>
      <dgm:spPr/>
      <dgm:t>
        <a:bodyPr/>
        <a:lstStyle/>
        <a:p>
          <a:endParaRPr lang="en-GB"/>
        </a:p>
      </dgm:t>
    </dgm:pt>
    <dgm:pt modelId="{C22E7C65-2EEC-E341-BED4-B40C26F60D2C}">
      <dgm:prSet custT="1"/>
      <dgm:spPr>
        <a:solidFill>
          <a:schemeClr val="bg2">
            <a:lumMod val="90000"/>
          </a:schemeClr>
        </a:solidFill>
      </dgm:spPr>
      <dgm:t>
        <a:bodyPr/>
        <a:lstStyle/>
        <a:p>
          <a:pPr algn="l">
            <a:spcAft>
              <a:spcPts val="600"/>
            </a:spcAft>
          </a:pPr>
          <a:endParaRPr lang="en-GB" sz="2200" dirty="0">
            <a:solidFill>
              <a:schemeClr val="tx1"/>
            </a:solidFill>
            <a:latin typeface="Arial" panose="020B0604020202020204" pitchFamily="34" charset="0"/>
            <a:cs typeface="Arial" panose="020B0604020202020204" pitchFamily="34" charset="0"/>
          </a:endParaRPr>
        </a:p>
      </dgm:t>
    </dgm:pt>
    <dgm:pt modelId="{E6A9097E-CADF-364C-B5D0-0806A97291FD}" type="parTrans" cxnId="{70ABA7D7-B576-2448-86FD-1E9929CEC196}">
      <dgm:prSet/>
      <dgm:spPr/>
      <dgm:t>
        <a:bodyPr/>
        <a:lstStyle/>
        <a:p>
          <a:endParaRPr lang="en-GB"/>
        </a:p>
      </dgm:t>
    </dgm:pt>
    <dgm:pt modelId="{52B18E40-EE0B-4246-A3A7-E1F77BA97A58}" type="sibTrans" cxnId="{70ABA7D7-B576-2448-86FD-1E9929CEC196}">
      <dgm:prSet/>
      <dgm:spPr/>
      <dgm:t>
        <a:bodyPr/>
        <a:lstStyle/>
        <a:p>
          <a:endParaRPr lang="en-GB"/>
        </a:p>
      </dgm:t>
    </dgm:pt>
    <dgm:pt modelId="{7E16C61C-F489-5D4E-83BA-ED727159EB6C}" type="pres">
      <dgm:prSet presAssocID="{352879C4-9713-6C42-B3E9-6A064DCC0832}" presName="Name0" presStyleCnt="0">
        <dgm:presLayoutVars>
          <dgm:dir/>
          <dgm:animLvl val="lvl"/>
          <dgm:resizeHandles val="exact"/>
        </dgm:presLayoutVars>
      </dgm:prSet>
      <dgm:spPr/>
    </dgm:pt>
    <dgm:pt modelId="{A0FFAE2D-B0D4-3B43-B814-E7FF7932926E}" type="pres">
      <dgm:prSet presAssocID="{A96AE17E-5365-8E4A-A619-C9FC63BCAAFB}" presName="linNode" presStyleCnt="0"/>
      <dgm:spPr/>
    </dgm:pt>
    <dgm:pt modelId="{0DB0C6C8-8BE1-8D4F-AF3C-2D668EA6AEEF}" type="pres">
      <dgm:prSet presAssocID="{A96AE17E-5365-8E4A-A619-C9FC63BCAAFB}" presName="parentText" presStyleLbl="node1" presStyleIdx="0" presStyleCnt="2" custScaleX="277778" custScaleY="64788">
        <dgm:presLayoutVars>
          <dgm:chMax val="1"/>
          <dgm:bulletEnabled val="1"/>
        </dgm:presLayoutVars>
      </dgm:prSet>
      <dgm:spPr/>
    </dgm:pt>
    <dgm:pt modelId="{17AD7B56-28D7-B644-AF8F-10BCFC287786}" type="pres">
      <dgm:prSet presAssocID="{54404800-061D-FC4D-90CC-65D887B4A4EB}" presName="sp" presStyleCnt="0"/>
      <dgm:spPr/>
    </dgm:pt>
    <dgm:pt modelId="{4C512CAC-06E5-7044-AD7E-22C327ABF8BA}" type="pres">
      <dgm:prSet presAssocID="{C22E7C65-2EEC-E341-BED4-B40C26F60D2C}" presName="linNode" presStyleCnt="0"/>
      <dgm:spPr/>
    </dgm:pt>
    <dgm:pt modelId="{F44F1D3D-DA81-5C4D-9F47-2421A51789BF}" type="pres">
      <dgm:prSet presAssocID="{C22E7C65-2EEC-E341-BED4-B40C26F60D2C}" presName="parentText" presStyleLbl="node1" presStyleIdx="1" presStyleCnt="2" custScaleX="277778" custScaleY="61595">
        <dgm:presLayoutVars>
          <dgm:chMax val="1"/>
          <dgm:bulletEnabled val="1"/>
        </dgm:presLayoutVars>
      </dgm:prSet>
      <dgm:spPr/>
    </dgm:pt>
  </dgm:ptLst>
  <dgm:cxnLst>
    <dgm:cxn modelId="{39FAD82C-F096-8347-9748-CC6A4656249F}" srcId="{352879C4-9713-6C42-B3E9-6A064DCC0832}" destId="{A96AE17E-5365-8E4A-A619-C9FC63BCAAFB}" srcOrd="0" destOrd="0" parTransId="{1CF039B8-CB5C-B441-9CFA-BA38B8646A84}" sibTransId="{54404800-061D-FC4D-90CC-65D887B4A4EB}"/>
    <dgm:cxn modelId="{3BFCC236-347E-A246-A2D0-3858C7D0FEC0}" type="presOf" srcId="{C22E7C65-2EEC-E341-BED4-B40C26F60D2C}" destId="{F44F1D3D-DA81-5C4D-9F47-2421A51789BF}" srcOrd="0" destOrd="0" presId="urn:microsoft.com/office/officeart/2005/8/layout/vList5"/>
    <dgm:cxn modelId="{71F03362-72B3-7A4B-8E32-390A2C453AD7}" type="presOf" srcId="{A96AE17E-5365-8E4A-A619-C9FC63BCAAFB}" destId="{0DB0C6C8-8BE1-8D4F-AF3C-2D668EA6AEEF}" srcOrd="0" destOrd="0" presId="urn:microsoft.com/office/officeart/2005/8/layout/vList5"/>
    <dgm:cxn modelId="{DA264E64-D294-2B49-AF50-52CB8A6A3C88}" type="presOf" srcId="{352879C4-9713-6C42-B3E9-6A064DCC0832}" destId="{7E16C61C-F489-5D4E-83BA-ED727159EB6C}" srcOrd="0" destOrd="0" presId="urn:microsoft.com/office/officeart/2005/8/layout/vList5"/>
    <dgm:cxn modelId="{70ABA7D7-B576-2448-86FD-1E9929CEC196}" srcId="{352879C4-9713-6C42-B3E9-6A064DCC0832}" destId="{C22E7C65-2EEC-E341-BED4-B40C26F60D2C}" srcOrd="1" destOrd="0" parTransId="{E6A9097E-CADF-364C-B5D0-0806A97291FD}" sibTransId="{52B18E40-EE0B-4246-A3A7-E1F77BA97A58}"/>
    <dgm:cxn modelId="{5FB60229-23F3-2441-A3CB-455BD7803257}" type="presParOf" srcId="{7E16C61C-F489-5D4E-83BA-ED727159EB6C}" destId="{A0FFAE2D-B0D4-3B43-B814-E7FF7932926E}" srcOrd="0" destOrd="0" presId="urn:microsoft.com/office/officeart/2005/8/layout/vList5"/>
    <dgm:cxn modelId="{DE5E6420-2E44-D34E-B47A-3194DD8FBB61}" type="presParOf" srcId="{A0FFAE2D-B0D4-3B43-B814-E7FF7932926E}" destId="{0DB0C6C8-8BE1-8D4F-AF3C-2D668EA6AEEF}" srcOrd="0" destOrd="0" presId="urn:microsoft.com/office/officeart/2005/8/layout/vList5"/>
    <dgm:cxn modelId="{B0736C9C-321C-FF4C-8E5A-6A20086507BF}" type="presParOf" srcId="{7E16C61C-F489-5D4E-83BA-ED727159EB6C}" destId="{17AD7B56-28D7-B644-AF8F-10BCFC287786}" srcOrd="1" destOrd="0" presId="urn:microsoft.com/office/officeart/2005/8/layout/vList5"/>
    <dgm:cxn modelId="{ACDC33A6-0D8C-1146-BCCA-D1BF2F8D6577}" type="presParOf" srcId="{7E16C61C-F489-5D4E-83BA-ED727159EB6C}" destId="{4C512CAC-06E5-7044-AD7E-22C327ABF8BA}" srcOrd="2" destOrd="0" presId="urn:microsoft.com/office/officeart/2005/8/layout/vList5"/>
    <dgm:cxn modelId="{CE76F126-6C23-4842-A6C2-E431B3F5B620}" type="presParOf" srcId="{4C512CAC-06E5-7044-AD7E-22C327ABF8BA}" destId="{F44F1D3D-DA81-5C4D-9F47-2421A51789BF}"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52879C4-9713-6C42-B3E9-6A064DCC0832}" type="doc">
      <dgm:prSet loTypeId="urn:microsoft.com/office/officeart/2005/8/layout/vList5" loCatId="" qsTypeId="urn:microsoft.com/office/officeart/2005/8/quickstyle/simple1" qsCatId="simple" csTypeId="urn:microsoft.com/office/officeart/2005/8/colors/accent1_4" csCatId="accent1" phldr="1"/>
      <dgm:spPr/>
      <dgm:t>
        <a:bodyPr/>
        <a:lstStyle/>
        <a:p>
          <a:endParaRPr lang="en-GB"/>
        </a:p>
      </dgm:t>
    </dgm:pt>
    <dgm:pt modelId="{A96AE17E-5365-8E4A-A619-C9FC63BCAAFB}">
      <dgm:prSet phldrT="[Text]" custT="1"/>
      <dgm:spPr>
        <a:solidFill>
          <a:srgbClr val="0069B3"/>
        </a:solidFill>
      </dgm:spPr>
      <dgm:t>
        <a:bodyPr/>
        <a:lstStyle/>
        <a:p>
          <a:pPr algn="l">
            <a:lnSpc>
              <a:spcPct val="100000"/>
            </a:lnSpc>
            <a:spcAft>
              <a:spcPts val="600"/>
            </a:spcAft>
          </a:pPr>
          <a:r>
            <a:rPr lang="en-US" sz="2200" b="1" dirty="0">
              <a:solidFill>
                <a:schemeClr val="bg1"/>
              </a:solidFill>
              <a:latin typeface="Arial" charset="0"/>
              <a:ea typeface="Arial" charset="0"/>
              <a:cs typeface="Arial" charset="0"/>
            </a:rPr>
            <a:t>Protected Characteristics include: </a:t>
          </a:r>
          <a:r>
            <a:rPr lang="en-GB" sz="2200" dirty="0">
              <a:effectLst/>
              <a:latin typeface="Arial" panose="020B0604020202020204" pitchFamily="34" charset="0"/>
              <a:ea typeface="Aptos" panose="020B0004020202020204" pitchFamily="34" charset="0"/>
              <a:cs typeface="Times New Roman" panose="02020603050405020304" pitchFamily="18" charset="0"/>
            </a:rPr>
            <a:t>Age | Disability | Gender reassignment |  Marriage and civil partnership | Pregnancy and maternity | Race | Religion or belief | Sex | Sexual orientation.</a:t>
          </a:r>
          <a:endParaRPr lang="en-GB" sz="2200" dirty="0"/>
        </a:p>
      </dgm:t>
    </dgm:pt>
    <dgm:pt modelId="{1CF039B8-CB5C-B441-9CFA-BA38B8646A84}" type="parTrans" cxnId="{39FAD82C-F096-8347-9748-CC6A4656249F}">
      <dgm:prSet/>
      <dgm:spPr/>
      <dgm:t>
        <a:bodyPr/>
        <a:lstStyle/>
        <a:p>
          <a:endParaRPr lang="en-GB"/>
        </a:p>
      </dgm:t>
    </dgm:pt>
    <dgm:pt modelId="{54404800-061D-FC4D-90CC-65D887B4A4EB}" type="sibTrans" cxnId="{39FAD82C-F096-8347-9748-CC6A4656249F}">
      <dgm:prSet/>
      <dgm:spPr/>
      <dgm:t>
        <a:bodyPr/>
        <a:lstStyle/>
        <a:p>
          <a:endParaRPr lang="en-GB"/>
        </a:p>
      </dgm:t>
    </dgm:pt>
    <dgm:pt modelId="{C22E7C65-2EEC-E341-BED4-B40C26F60D2C}">
      <dgm:prSet custT="1"/>
      <dgm:spPr>
        <a:solidFill>
          <a:schemeClr val="bg2">
            <a:lumMod val="90000"/>
          </a:schemeClr>
        </a:solidFill>
      </dgm:spPr>
      <dgm:t>
        <a:bodyPr/>
        <a:lstStyle/>
        <a:p>
          <a:pPr algn="l">
            <a:spcAft>
              <a:spcPts val="600"/>
            </a:spcAft>
          </a:pPr>
          <a:r>
            <a:rPr lang="en-US" sz="2200" b="1" dirty="0">
              <a:solidFill>
                <a:schemeClr val="tx1"/>
              </a:solidFill>
              <a:latin typeface="Arial" charset="0"/>
              <a:ea typeface="Arial" charset="0"/>
              <a:cs typeface="Arial" charset="0"/>
            </a:rPr>
            <a:t>Possible signs and indications</a:t>
          </a:r>
        </a:p>
        <a:p>
          <a:pPr algn="l">
            <a:spcAft>
              <a:spcPts val="600"/>
            </a:spcAft>
          </a:pPr>
          <a:r>
            <a:rPr lang="en-GB" sz="2200" dirty="0">
              <a:solidFill>
                <a:schemeClr val="tx1"/>
              </a:solidFill>
              <a:effectLst/>
              <a:latin typeface="Arial" panose="020B0604020202020204" pitchFamily="34" charset="0"/>
              <a:ea typeface="Aptos" panose="020B0004020202020204" pitchFamily="34" charset="0"/>
              <a:cs typeface="Arial" panose="020B0604020202020204" pitchFamily="34" charset="0"/>
            </a:rPr>
            <a:t>Low self-esteem, attachment issues, depression, self-harm, and eating disorders. Signs of distress, tearfulness, anger or anxiety. The person appears withdrawn and isolated. The support on offer does not take account of the person’s individual needs in terms of a protected characteristic.</a:t>
          </a:r>
          <a:endParaRPr lang="en-GB" sz="2200" dirty="0">
            <a:solidFill>
              <a:schemeClr val="tx1"/>
            </a:solidFill>
            <a:latin typeface="Arial" panose="020B0604020202020204" pitchFamily="34" charset="0"/>
            <a:cs typeface="Arial" panose="020B0604020202020204" pitchFamily="34" charset="0"/>
          </a:endParaRPr>
        </a:p>
      </dgm:t>
    </dgm:pt>
    <dgm:pt modelId="{E6A9097E-CADF-364C-B5D0-0806A97291FD}" type="parTrans" cxnId="{70ABA7D7-B576-2448-86FD-1E9929CEC196}">
      <dgm:prSet/>
      <dgm:spPr/>
      <dgm:t>
        <a:bodyPr/>
        <a:lstStyle/>
        <a:p>
          <a:endParaRPr lang="en-GB"/>
        </a:p>
      </dgm:t>
    </dgm:pt>
    <dgm:pt modelId="{52B18E40-EE0B-4246-A3A7-E1F77BA97A58}" type="sibTrans" cxnId="{70ABA7D7-B576-2448-86FD-1E9929CEC196}">
      <dgm:prSet/>
      <dgm:spPr/>
      <dgm:t>
        <a:bodyPr/>
        <a:lstStyle/>
        <a:p>
          <a:endParaRPr lang="en-GB"/>
        </a:p>
      </dgm:t>
    </dgm:pt>
    <dgm:pt modelId="{7E16C61C-F489-5D4E-83BA-ED727159EB6C}" type="pres">
      <dgm:prSet presAssocID="{352879C4-9713-6C42-B3E9-6A064DCC0832}" presName="Name0" presStyleCnt="0">
        <dgm:presLayoutVars>
          <dgm:dir/>
          <dgm:animLvl val="lvl"/>
          <dgm:resizeHandles val="exact"/>
        </dgm:presLayoutVars>
      </dgm:prSet>
      <dgm:spPr/>
    </dgm:pt>
    <dgm:pt modelId="{A0FFAE2D-B0D4-3B43-B814-E7FF7932926E}" type="pres">
      <dgm:prSet presAssocID="{A96AE17E-5365-8E4A-A619-C9FC63BCAAFB}" presName="linNode" presStyleCnt="0"/>
      <dgm:spPr/>
    </dgm:pt>
    <dgm:pt modelId="{0DB0C6C8-8BE1-8D4F-AF3C-2D668EA6AEEF}" type="pres">
      <dgm:prSet presAssocID="{A96AE17E-5365-8E4A-A619-C9FC63BCAAFB}" presName="parentText" presStyleLbl="node1" presStyleIdx="0" presStyleCnt="2" custScaleX="277778" custScaleY="64788" custLinFactNeighborY="-18161">
        <dgm:presLayoutVars>
          <dgm:chMax val="1"/>
          <dgm:bulletEnabled val="1"/>
        </dgm:presLayoutVars>
      </dgm:prSet>
      <dgm:spPr/>
    </dgm:pt>
    <dgm:pt modelId="{17AD7B56-28D7-B644-AF8F-10BCFC287786}" type="pres">
      <dgm:prSet presAssocID="{54404800-061D-FC4D-90CC-65D887B4A4EB}" presName="sp" presStyleCnt="0"/>
      <dgm:spPr/>
    </dgm:pt>
    <dgm:pt modelId="{4C512CAC-06E5-7044-AD7E-22C327ABF8BA}" type="pres">
      <dgm:prSet presAssocID="{C22E7C65-2EEC-E341-BED4-B40C26F60D2C}" presName="linNode" presStyleCnt="0"/>
      <dgm:spPr/>
    </dgm:pt>
    <dgm:pt modelId="{F44F1D3D-DA81-5C4D-9F47-2421A51789BF}" type="pres">
      <dgm:prSet presAssocID="{C22E7C65-2EEC-E341-BED4-B40C26F60D2C}" presName="parentText" presStyleLbl="node1" presStyleIdx="1" presStyleCnt="2" custScaleX="277778">
        <dgm:presLayoutVars>
          <dgm:chMax val="1"/>
          <dgm:bulletEnabled val="1"/>
        </dgm:presLayoutVars>
      </dgm:prSet>
      <dgm:spPr/>
    </dgm:pt>
  </dgm:ptLst>
  <dgm:cxnLst>
    <dgm:cxn modelId="{39FAD82C-F096-8347-9748-CC6A4656249F}" srcId="{352879C4-9713-6C42-B3E9-6A064DCC0832}" destId="{A96AE17E-5365-8E4A-A619-C9FC63BCAAFB}" srcOrd="0" destOrd="0" parTransId="{1CF039B8-CB5C-B441-9CFA-BA38B8646A84}" sibTransId="{54404800-061D-FC4D-90CC-65D887B4A4EB}"/>
    <dgm:cxn modelId="{3BFCC236-347E-A246-A2D0-3858C7D0FEC0}" type="presOf" srcId="{C22E7C65-2EEC-E341-BED4-B40C26F60D2C}" destId="{F44F1D3D-DA81-5C4D-9F47-2421A51789BF}" srcOrd="0" destOrd="0" presId="urn:microsoft.com/office/officeart/2005/8/layout/vList5"/>
    <dgm:cxn modelId="{71F03362-72B3-7A4B-8E32-390A2C453AD7}" type="presOf" srcId="{A96AE17E-5365-8E4A-A619-C9FC63BCAAFB}" destId="{0DB0C6C8-8BE1-8D4F-AF3C-2D668EA6AEEF}" srcOrd="0" destOrd="0" presId="urn:microsoft.com/office/officeart/2005/8/layout/vList5"/>
    <dgm:cxn modelId="{DA264E64-D294-2B49-AF50-52CB8A6A3C88}" type="presOf" srcId="{352879C4-9713-6C42-B3E9-6A064DCC0832}" destId="{7E16C61C-F489-5D4E-83BA-ED727159EB6C}" srcOrd="0" destOrd="0" presId="urn:microsoft.com/office/officeart/2005/8/layout/vList5"/>
    <dgm:cxn modelId="{70ABA7D7-B576-2448-86FD-1E9929CEC196}" srcId="{352879C4-9713-6C42-B3E9-6A064DCC0832}" destId="{C22E7C65-2EEC-E341-BED4-B40C26F60D2C}" srcOrd="1" destOrd="0" parTransId="{E6A9097E-CADF-364C-B5D0-0806A97291FD}" sibTransId="{52B18E40-EE0B-4246-A3A7-E1F77BA97A58}"/>
    <dgm:cxn modelId="{5FB60229-23F3-2441-A3CB-455BD7803257}" type="presParOf" srcId="{7E16C61C-F489-5D4E-83BA-ED727159EB6C}" destId="{A0FFAE2D-B0D4-3B43-B814-E7FF7932926E}" srcOrd="0" destOrd="0" presId="urn:microsoft.com/office/officeart/2005/8/layout/vList5"/>
    <dgm:cxn modelId="{DE5E6420-2E44-D34E-B47A-3194DD8FBB61}" type="presParOf" srcId="{A0FFAE2D-B0D4-3B43-B814-E7FF7932926E}" destId="{0DB0C6C8-8BE1-8D4F-AF3C-2D668EA6AEEF}" srcOrd="0" destOrd="0" presId="urn:microsoft.com/office/officeart/2005/8/layout/vList5"/>
    <dgm:cxn modelId="{B0736C9C-321C-FF4C-8E5A-6A20086507BF}" type="presParOf" srcId="{7E16C61C-F489-5D4E-83BA-ED727159EB6C}" destId="{17AD7B56-28D7-B644-AF8F-10BCFC287786}" srcOrd="1" destOrd="0" presId="urn:microsoft.com/office/officeart/2005/8/layout/vList5"/>
    <dgm:cxn modelId="{ACDC33A6-0D8C-1146-BCCA-D1BF2F8D6577}" type="presParOf" srcId="{7E16C61C-F489-5D4E-83BA-ED727159EB6C}" destId="{4C512CAC-06E5-7044-AD7E-22C327ABF8BA}" srcOrd="2" destOrd="0" presId="urn:microsoft.com/office/officeart/2005/8/layout/vList5"/>
    <dgm:cxn modelId="{CE76F126-6C23-4842-A6C2-E431B3F5B620}" type="presParOf" srcId="{4C512CAC-06E5-7044-AD7E-22C327ABF8BA}" destId="{F44F1D3D-DA81-5C4D-9F47-2421A51789BF}"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52879C4-9713-6C42-B3E9-6A064DCC0832}" type="doc">
      <dgm:prSet loTypeId="urn:microsoft.com/office/officeart/2005/8/layout/vList5" loCatId="" qsTypeId="urn:microsoft.com/office/officeart/2005/8/quickstyle/simple1" qsCatId="simple" csTypeId="urn:microsoft.com/office/officeart/2005/8/colors/accent1_4" csCatId="accent1" phldr="1"/>
      <dgm:spPr/>
      <dgm:t>
        <a:bodyPr/>
        <a:lstStyle/>
        <a:p>
          <a:endParaRPr lang="en-GB"/>
        </a:p>
      </dgm:t>
    </dgm:pt>
    <dgm:pt modelId="{A96AE17E-5365-8E4A-A619-C9FC63BCAAFB}">
      <dgm:prSet phldrT="[Text]" custT="1"/>
      <dgm:spPr>
        <a:solidFill>
          <a:srgbClr val="0069B3"/>
        </a:solidFill>
      </dgm:spPr>
      <dgm:t>
        <a:bodyPr/>
        <a:lstStyle/>
        <a:p>
          <a:pPr algn="l">
            <a:lnSpc>
              <a:spcPct val="100000"/>
            </a:lnSpc>
            <a:spcAft>
              <a:spcPts val="600"/>
            </a:spcAft>
          </a:pPr>
          <a:r>
            <a:rPr lang="en-GB" sz="2200" b="1" dirty="0">
              <a:effectLst/>
              <a:latin typeface="Arial" panose="020B0604020202020204" pitchFamily="34" charset="0"/>
              <a:ea typeface="Aptos" panose="020B0004020202020204" pitchFamily="34" charset="0"/>
              <a:cs typeface="Times New Roman" panose="02020603050405020304" pitchFamily="18" charset="0"/>
            </a:rPr>
            <a:t>Hate crime </a:t>
          </a:r>
          <a:r>
            <a:rPr lang="en-GB" sz="2200" dirty="0">
              <a:effectLst/>
              <a:latin typeface="Arial" panose="020B0604020202020204" pitchFamily="34" charset="0"/>
              <a:ea typeface="Aptos" panose="020B0004020202020204" pitchFamily="34" charset="0"/>
              <a:cs typeface="Times New Roman" panose="02020603050405020304" pitchFamily="18" charset="0"/>
            </a:rPr>
            <a:t>is any incident which constitutes a criminal offence perceived by the victim or any other person as being motivated by prejudice, discrimination or hate towards a person’s actual or perceived race, religious belief, sexual orientation, disability, political opinion or gender identity.</a:t>
          </a:r>
          <a:endParaRPr lang="en-GB" sz="2200" dirty="0"/>
        </a:p>
      </dgm:t>
    </dgm:pt>
    <dgm:pt modelId="{1CF039B8-CB5C-B441-9CFA-BA38B8646A84}" type="parTrans" cxnId="{39FAD82C-F096-8347-9748-CC6A4656249F}">
      <dgm:prSet/>
      <dgm:spPr/>
      <dgm:t>
        <a:bodyPr/>
        <a:lstStyle/>
        <a:p>
          <a:endParaRPr lang="en-GB"/>
        </a:p>
      </dgm:t>
    </dgm:pt>
    <dgm:pt modelId="{54404800-061D-FC4D-90CC-65D887B4A4EB}" type="sibTrans" cxnId="{39FAD82C-F096-8347-9748-CC6A4656249F}">
      <dgm:prSet/>
      <dgm:spPr/>
      <dgm:t>
        <a:bodyPr/>
        <a:lstStyle/>
        <a:p>
          <a:endParaRPr lang="en-GB"/>
        </a:p>
      </dgm:t>
    </dgm:pt>
    <dgm:pt modelId="{C22E7C65-2EEC-E341-BED4-B40C26F60D2C}">
      <dgm:prSet custT="1"/>
      <dgm:spPr>
        <a:solidFill>
          <a:schemeClr val="bg2">
            <a:lumMod val="90000"/>
          </a:schemeClr>
        </a:solidFill>
      </dgm:spPr>
      <dgm:t>
        <a:bodyPr/>
        <a:lstStyle/>
        <a:p>
          <a:pPr algn="l">
            <a:spcAft>
              <a:spcPts val="600"/>
            </a:spcAft>
          </a:pPr>
          <a:r>
            <a:rPr lang="en-GB" sz="2200" b="0" dirty="0">
              <a:solidFill>
                <a:schemeClr val="tx1"/>
              </a:solidFill>
              <a:effectLst/>
              <a:latin typeface="Arial" panose="020B0604020202020204" pitchFamily="34" charset="0"/>
              <a:ea typeface="Aptos" panose="020B0004020202020204" pitchFamily="34" charset="0"/>
              <a:cs typeface="Arial" panose="020B0604020202020204" pitchFamily="34" charset="0"/>
            </a:rPr>
            <a:t>In relation to a protected characteristic, </a:t>
          </a:r>
          <a:r>
            <a:rPr lang="en-GB" sz="2200" dirty="0">
              <a:solidFill>
                <a:schemeClr val="tx1"/>
              </a:solidFill>
              <a:effectLst/>
              <a:latin typeface="Arial" panose="020B0604020202020204" pitchFamily="34" charset="0"/>
              <a:ea typeface="Aptos" panose="020B0004020202020204" pitchFamily="34" charset="0"/>
              <a:cs typeface="Arial" panose="020B0604020202020204" pitchFamily="34" charset="0"/>
            </a:rPr>
            <a:t>d</a:t>
          </a:r>
          <a:r>
            <a:rPr lang="en-GB" sz="2200" b="1" dirty="0">
              <a:solidFill>
                <a:schemeClr val="tx1"/>
              </a:solidFill>
              <a:effectLst/>
              <a:latin typeface="Arial" panose="020B0604020202020204" pitchFamily="34" charset="0"/>
              <a:ea typeface="Aptos" panose="020B0004020202020204" pitchFamily="34" charset="0"/>
              <a:cs typeface="Arial" panose="020B0604020202020204" pitchFamily="34" charset="0"/>
            </a:rPr>
            <a:t>iscriminatory abuse can include: </a:t>
          </a:r>
          <a:r>
            <a:rPr lang="en-GB" sz="2200" dirty="0">
              <a:solidFill>
                <a:schemeClr val="tx1"/>
              </a:solidFill>
              <a:effectLst/>
              <a:latin typeface="Arial" panose="020B0604020202020204" pitchFamily="34" charset="0"/>
              <a:ea typeface="Aptos" panose="020B0004020202020204" pitchFamily="34" charset="0"/>
              <a:cs typeface="Arial" panose="020B0604020202020204" pitchFamily="34" charset="0"/>
            </a:rPr>
            <a:t>Verbal, physical or emotional abuse. Denying access to communication aids &amp; interpreters. Unequal treatment, harassment or deliberate exclusion. Denying basic rights to healthcare, education, employment and criminal justice.</a:t>
          </a:r>
          <a:endParaRPr lang="en-GB" sz="2200" dirty="0">
            <a:solidFill>
              <a:schemeClr val="tx1"/>
            </a:solidFill>
            <a:latin typeface="Arial" panose="020B0604020202020204" pitchFamily="34" charset="0"/>
            <a:cs typeface="Arial" panose="020B0604020202020204" pitchFamily="34" charset="0"/>
          </a:endParaRPr>
        </a:p>
      </dgm:t>
    </dgm:pt>
    <dgm:pt modelId="{E6A9097E-CADF-364C-B5D0-0806A97291FD}" type="parTrans" cxnId="{70ABA7D7-B576-2448-86FD-1E9929CEC196}">
      <dgm:prSet/>
      <dgm:spPr/>
      <dgm:t>
        <a:bodyPr/>
        <a:lstStyle/>
        <a:p>
          <a:endParaRPr lang="en-GB"/>
        </a:p>
      </dgm:t>
    </dgm:pt>
    <dgm:pt modelId="{52B18E40-EE0B-4246-A3A7-E1F77BA97A58}" type="sibTrans" cxnId="{70ABA7D7-B576-2448-86FD-1E9929CEC196}">
      <dgm:prSet/>
      <dgm:spPr/>
      <dgm:t>
        <a:bodyPr/>
        <a:lstStyle/>
        <a:p>
          <a:endParaRPr lang="en-GB"/>
        </a:p>
      </dgm:t>
    </dgm:pt>
    <dgm:pt modelId="{7E16C61C-F489-5D4E-83BA-ED727159EB6C}" type="pres">
      <dgm:prSet presAssocID="{352879C4-9713-6C42-B3E9-6A064DCC0832}" presName="Name0" presStyleCnt="0">
        <dgm:presLayoutVars>
          <dgm:dir/>
          <dgm:animLvl val="lvl"/>
          <dgm:resizeHandles val="exact"/>
        </dgm:presLayoutVars>
      </dgm:prSet>
      <dgm:spPr/>
    </dgm:pt>
    <dgm:pt modelId="{A0FFAE2D-B0D4-3B43-B814-E7FF7932926E}" type="pres">
      <dgm:prSet presAssocID="{A96AE17E-5365-8E4A-A619-C9FC63BCAAFB}" presName="linNode" presStyleCnt="0"/>
      <dgm:spPr/>
    </dgm:pt>
    <dgm:pt modelId="{0DB0C6C8-8BE1-8D4F-AF3C-2D668EA6AEEF}" type="pres">
      <dgm:prSet presAssocID="{A96AE17E-5365-8E4A-A619-C9FC63BCAAFB}" presName="parentText" presStyleLbl="node1" presStyleIdx="0" presStyleCnt="2" custScaleX="277778" custScaleY="64788">
        <dgm:presLayoutVars>
          <dgm:chMax val="1"/>
          <dgm:bulletEnabled val="1"/>
        </dgm:presLayoutVars>
      </dgm:prSet>
      <dgm:spPr/>
    </dgm:pt>
    <dgm:pt modelId="{17AD7B56-28D7-B644-AF8F-10BCFC287786}" type="pres">
      <dgm:prSet presAssocID="{54404800-061D-FC4D-90CC-65D887B4A4EB}" presName="sp" presStyleCnt="0"/>
      <dgm:spPr/>
    </dgm:pt>
    <dgm:pt modelId="{4C512CAC-06E5-7044-AD7E-22C327ABF8BA}" type="pres">
      <dgm:prSet presAssocID="{C22E7C65-2EEC-E341-BED4-B40C26F60D2C}" presName="linNode" presStyleCnt="0"/>
      <dgm:spPr/>
    </dgm:pt>
    <dgm:pt modelId="{F44F1D3D-DA81-5C4D-9F47-2421A51789BF}" type="pres">
      <dgm:prSet presAssocID="{C22E7C65-2EEC-E341-BED4-B40C26F60D2C}" presName="parentText" presStyleLbl="node1" presStyleIdx="1" presStyleCnt="2" custScaleX="277778" custScaleY="59759" custLinFactNeighborX="32123" custLinFactNeighborY="60225">
        <dgm:presLayoutVars>
          <dgm:chMax val="1"/>
          <dgm:bulletEnabled val="1"/>
        </dgm:presLayoutVars>
      </dgm:prSet>
      <dgm:spPr/>
    </dgm:pt>
  </dgm:ptLst>
  <dgm:cxnLst>
    <dgm:cxn modelId="{39FAD82C-F096-8347-9748-CC6A4656249F}" srcId="{352879C4-9713-6C42-B3E9-6A064DCC0832}" destId="{A96AE17E-5365-8E4A-A619-C9FC63BCAAFB}" srcOrd="0" destOrd="0" parTransId="{1CF039B8-CB5C-B441-9CFA-BA38B8646A84}" sibTransId="{54404800-061D-FC4D-90CC-65D887B4A4EB}"/>
    <dgm:cxn modelId="{3BFCC236-347E-A246-A2D0-3858C7D0FEC0}" type="presOf" srcId="{C22E7C65-2EEC-E341-BED4-B40C26F60D2C}" destId="{F44F1D3D-DA81-5C4D-9F47-2421A51789BF}" srcOrd="0" destOrd="0" presId="urn:microsoft.com/office/officeart/2005/8/layout/vList5"/>
    <dgm:cxn modelId="{71F03362-72B3-7A4B-8E32-390A2C453AD7}" type="presOf" srcId="{A96AE17E-5365-8E4A-A619-C9FC63BCAAFB}" destId="{0DB0C6C8-8BE1-8D4F-AF3C-2D668EA6AEEF}" srcOrd="0" destOrd="0" presId="urn:microsoft.com/office/officeart/2005/8/layout/vList5"/>
    <dgm:cxn modelId="{DA264E64-D294-2B49-AF50-52CB8A6A3C88}" type="presOf" srcId="{352879C4-9713-6C42-B3E9-6A064DCC0832}" destId="{7E16C61C-F489-5D4E-83BA-ED727159EB6C}" srcOrd="0" destOrd="0" presId="urn:microsoft.com/office/officeart/2005/8/layout/vList5"/>
    <dgm:cxn modelId="{70ABA7D7-B576-2448-86FD-1E9929CEC196}" srcId="{352879C4-9713-6C42-B3E9-6A064DCC0832}" destId="{C22E7C65-2EEC-E341-BED4-B40C26F60D2C}" srcOrd="1" destOrd="0" parTransId="{E6A9097E-CADF-364C-B5D0-0806A97291FD}" sibTransId="{52B18E40-EE0B-4246-A3A7-E1F77BA97A58}"/>
    <dgm:cxn modelId="{5FB60229-23F3-2441-A3CB-455BD7803257}" type="presParOf" srcId="{7E16C61C-F489-5D4E-83BA-ED727159EB6C}" destId="{A0FFAE2D-B0D4-3B43-B814-E7FF7932926E}" srcOrd="0" destOrd="0" presId="urn:microsoft.com/office/officeart/2005/8/layout/vList5"/>
    <dgm:cxn modelId="{DE5E6420-2E44-D34E-B47A-3194DD8FBB61}" type="presParOf" srcId="{A0FFAE2D-B0D4-3B43-B814-E7FF7932926E}" destId="{0DB0C6C8-8BE1-8D4F-AF3C-2D668EA6AEEF}" srcOrd="0" destOrd="0" presId="urn:microsoft.com/office/officeart/2005/8/layout/vList5"/>
    <dgm:cxn modelId="{B0736C9C-321C-FF4C-8E5A-6A20086507BF}" type="presParOf" srcId="{7E16C61C-F489-5D4E-83BA-ED727159EB6C}" destId="{17AD7B56-28D7-B644-AF8F-10BCFC287786}" srcOrd="1" destOrd="0" presId="urn:microsoft.com/office/officeart/2005/8/layout/vList5"/>
    <dgm:cxn modelId="{ACDC33A6-0D8C-1146-BCCA-D1BF2F8D6577}" type="presParOf" srcId="{7E16C61C-F489-5D4E-83BA-ED727159EB6C}" destId="{4C512CAC-06E5-7044-AD7E-22C327ABF8BA}" srcOrd="2" destOrd="0" presId="urn:microsoft.com/office/officeart/2005/8/layout/vList5"/>
    <dgm:cxn modelId="{CE76F126-6C23-4842-A6C2-E431B3F5B620}" type="presParOf" srcId="{4C512CAC-06E5-7044-AD7E-22C327ABF8BA}" destId="{F44F1D3D-DA81-5C4D-9F47-2421A51789BF}"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52879C4-9713-6C42-B3E9-6A064DCC0832}" type="doc">
      <dgm:prSet loTypeId="urn:microsoft.com/office/officeart/2005/8/layout/vList5" loCatId="" qsTypeId="urn:microsoft.com/office/officeart/2005/8/quickstyle/simple1" qsCatId="simple" csTypeId="urn:microsoft.com/office/officeart/2005/8/colors/accent1_4" csCatId="accent1" phldr="1"/>
      <dgm:spPr/>
      <dgm:t>
        <a:bodyPr/>
        <a:lstStyle/>
        <a:p>
          <a:endParaRPr lang="en-GB"/>
        </a:p>
      </dgm:t>
    </dgm:pt>
    <dgm:pt modelId="{A96AE17E-5365-8E4A-A619-C9FC63BCAAFB}">
      <dgm:prSet phldrT="[Text]" custT="1"/>
      <dgm:spPr>
        <a:solidFill>
          <a:srgbClr val="0069B3"/>
        </a:solidFill>
      </dgm:spPr>
      <dgm:t>
        <a:bodyPr/>
        <a:lstStyle/>
        <a:p>
          <a:pPr algn="l">
            <a:lnSpc>
              <a:spcPct val="100000"/>
            </a:lnSpc>
            <a:spcAft>
              <a:spcPts val="600"/>
            </a:spcAft>
          </a:pPr>
          <a:r>
            <a:rPr lang="en-GB" sz="2100" dirty="0">
              <a:effectLst/>
              <a:latin typeface="Arial" panose="020B0604020202020204" pitchFamily="34" charset="0"/>
              <a:ea typeface="Aptos" panose="020B0004020202020204" pitchFamily="34" charset="0"/>
              <a:cs typeface="Times New Roman" panose="02020603050405020304" pitchFamily="18" charset="0"/>
            </a:rPr>
            <a:t>Self-neglect is an extreme lack of self-care that is often related to deteriorating health and ability in older age, poor mental health, or other issues such as addictions, however not everyone who self-neglects needs to be safeguarded.</a:t>
          </a:r>
          <a:endParaRPr lang="en-GB" sz="2100" dirty="0"/>
        </a:p>
      </dgm:t>
    </dgm:pt>
    <dgm:pt modelId="{1CF039B8-CB5C-B441-9CFA-BA38B8646A84}" type="parTrans" cxnId="{39FAD82C-F096-8347-9748-CC6A4656249F}">
      <dgm:prSet/>
      <dgm:spPr/>
      <dgm:t>
        <a:bodyPr/>
        <a:lstStyle/>
        <a:p>
          <a:endParaRPr lang="en-GB"/>
        </a:p>
      </dgm:t>
    </dgm:pt>
    <dgm:pt modelId="{54404800-061D-FC4D-90CC-65D887B4A4EB}" type="sibTrans" cxnId="{39FAD82C-F096-8347-9748-CC6A4656249F}">
      <dgm:prSet/>
      <dgm:spPr/>
      <dgm:t>
        <a:bodyPr/>
        <a:lstStyle/>
        <a:p>
          <a:endParaRPr lang="en-GB"/>
        </a:p>
      </dgm:t>
    </dgm:pt>
    <dgm:pt modelId="{C22E7C65-2EEC-E341-BED4-B40C26F60D2C}">
      <dgm:prSet custT="1"/>
      <dgm:spPr>
        <a:solidFill>
          <a:schemeClr val="bg2">
            <a:lumMod val="90000"/>
          </a:schemeClr>
        </a:solidFill>
      </dgm:spPr>
      <dgm:t>
        <a:bodyPr/>
        <a:lstStyle/>
        <a:p>
          <a:pPr algn="l">
            <a:spcAft>
              <a:spcPts val="600"/>
            </a:spcAft>
          </a:pPr>
          <a:r>
            <a:rPr lang="en-US" sz="2200" b="1" dirty="0">
              <a:solidFill>
                <a:schemeClr val="tx1"/>
              </a:solidFill>
              <a:latin typeface="Arial" charset="0"/>
              <a:ea typeface="Arial" charset="0"/>
              <a:cs typeface="Arial" charset="0"/>
            </a:rPr>
            <a:t>Possible signs and indications</a:t>
          </a:r>
        </a:p>
        <a:p>
          <a:pPr algn="l">
            <a:spcAft>
              <a:spcPts val="600"/>
            </a:spcAft>
          </a:pPr>
          <a:r>
            <a:rPr lang="en-GB" sz="22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Very poor personal hygiene</a:t>
          </a:r>
          <a:r>
            <a:rPr lang="en-GB" sz="22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GB" sz="22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Malnutrition and/or dehydration</a:t>
          </a:r>
          <a:r>
            <a:rPr lang="en-GB" sz="22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GB" sz="22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Living in squalid or unsanitary conditions. Neglecting household maintenance</a:t>
          </a:r>
          <a:r>
            <a:rPr lang="en-GB" sz="22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GB" sz="22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Hoarding</a:t>
          </a:r>
          <a:r>
            <a:rPr lang="en-GB" sz="22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GB" sz="22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Non-compliance with health or care services</a:t>
          </a:r>
          <a:r>
            <a:rPr lang="en-GB" sz="22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GB" sz="22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Inability or unwillingness to take medication or treat illness or injury.</a:t>
          </a:r>
          <a:endParaRPr lang="en-GB" sz="2200" dirty="0">
            <a:solidFill>
              <a:schemeClr val="tx1"/>
            </a:solidFill>
          </a:endParaRPr>
        </a:p>
      </dgm:t>
    </dgm:pt>
    <dgm:pt modelId="{E6A9097E-CADF-364C-B5D0-0806A97291FD}" type="parTrans" cxnId="{70ABA7D7-B576-2448-86FD-1E9929CEC196}">
      <dgm:prSet/>
      <dgm:spPr/>
      <dgm:t>
        <a:bodyPr/>
        <a:lstStyle/>
        <a:p>
          <a:endParaRPr lang="en-GB"/>
        </a:p>
      </dgm:t>
    </dgm:pt>
    <dgm:pt modelId="{52B18E40-EE0B-4246-A3A7-E1F77BA97A58}" type="sibTrans" cxnId="{70ABA7D7-B576-2448-86FD-1E9929CEC196}">
      <dgm:prSet/>
      <dgm:spPr/>
      <dgm:t>
        <a:bodyPr/>
        <a:lstStyle/>
        <a:p>
          <a:endParaRPr lang="en-GB"/>
        </a:p>
      </dgm:t>
    </dgm:pt>
    <dgm:pt modelId="{7E16C61C-F489-5D4E-83BA-ED727159EB6C}" type="pres">
      <dgm:prSet presAssocID="{352879C4-9713-6C42-B3E9-6A064DCC0832}" presName="Name0" presStyleCnt="0">
        <dgm:presLayoutVars>
          <dgm:dir/>
          <dgm:animLvl val="lvl"/>
          <dgm:resizeHandles val="exact"/>
        </dgm:presLayoutVars>
      </dgm:prSet>
      <dgm:spPr/>
    </dgm:pt>
    <dgm:pt modelId="{A0FFAE2D-B0D4-3B43-B814-E7FF7932926E}" type="pres">
      <dgm:prSet presAssocID="{A96AE17E-5365-8E4A-A619-C9FC63BCAAFB}" presName="linNode" presStyleCnt="0"/>
      <dgm:spPr/>
    </dgm:pt>
    <dgm:pt modelId="{0DB0C6C8-8BE1-8D4F-AF3C-2D668EA6AEEF}" type="pres">
      <dgm:prSet presAssocID="{A96AE17E-5365-8E4A-A619-C9FC63BCAAFB}" presName="parentText" presStyleLbl="node1" presStyleIdx="0" presStyleCnt="2" custScaleX="277778" custScaleY="64788" custLinFactNeighborX="-59840" custLinFactNeighborY="-4402">
        <dgm:presLayoutVars>
          <dgm:chMax val="1"/>
          <dgm:bulletEnabled val="1"/>
        </dgm:presLayoutVars>
      </dgm:prSet>
      <dgm:spPr/>
    </dgm:pt>
    <dgm:pt modelId="{17AD7B56-28D7-B644-AF8F-10BCFC287786}" type="pres">
      <dgm:prSet presAssocID="{54404800-061D-FC4D-90CC-65D887B4A4EB}" presName="sp" presStyleCnt="0"/>
      <dgm:spPr/>
    </dgm:pt>
    <dgm:pt modelId="{4C512CAC-06E5-7044-AD7E-22C327ABF8BA}" type="pres">
      <dgm:prSet presAssocID="{C22E7C65-2EEC-E341-BED4-B40C26F60D2C}" presName="linNode" presStyleCnt="0"/>
      <dgm:spPr/>
    </dgm:pt>
    <dgm:pt modelId="{F44F1D3D-DA81-5C4D-9F47-2421A51789BF}" type="pres">
      <dgm:prSet presAssocID="{C22E7C65-2EEC-E341-BED4-B40C26F60D2C}" presName="parentText" presStyleLbl="node1" presStyleIdx="1" presStyleCnt="2" custScaleX="277778">
        <dgm:presLayoutVars>
          <dgm:chMax val="1"/>
          <dgm:bulletEnabled val="1"/>
        </dgm:presLayoutVars>
      </dgm:prSet>
      <dgm:spPr/>
    </dgm:pt>
  </dgm:ptLst>
  <dgm:cxnLst>
    <dgm:cxn modelId="{39FAD82C-F096-8347-9748-CC6A4656249F}" srcId="{352879C4-9713-6C42-B3E9-6A064DCC0832}" destId="{A96AE17E-5365-8E4A-A619-C9FC63BCAAFB}" srcOrd="0" destOrd="0" parTransId="{1CF039B8-CB5C-B441-9CFA-BA38B8646A84}" sibTransId="{54404800-061D-FC4D-90CC-65D887B4A4EB}"/>
    <dgm:cxn modelId="{3BFCC236-347E-A246-A2D0-3858C7D0FEC0}" type="presOf" srcId="{C22E7C65-2EEC-E341-BED4-B40C26F60D2C}" destId="{F44F1D3D-DA81-5C4D-9F47-2421A51789BF}" srcOrd="0" destOrd="0" presId="urn:microsoft.com/office/officeart/2005/8/layout/vList5"/>
    <dgm:cxn modelId="{71F03362-72B3-7A4B-8E32-390A2C453AD7}" type="presOf" srcId="{A96AE17E-5365-8E4A-A619-C9FC63BCAAFB}" destId="{0DB0C6C8-8BE1-8D4F-AF3C-2D668EA6AEEF}" srcOrd="0" destOrd="0" presId="urn:microsoft.com/office/officeart/2005/8/layout/vList5"/>
    <dgm:cxn modelId="{DA264E64-D294-2B49-AF50-52CB8A6A3C88}" type="presOf" srcId="{352879C4-9713-6C42-B3E9-6A064DCC0832}" destId="{7E16C61C-F489-5D4E-83BA-ED727159EB6C}" srcOrd="0" destOrd="0" presId="urn:microsoft.com/office/officeart/2005/8/layout/vList5"/>
    <dgm:cxn modelId="{70ABA7D7-B576-2448-86FD-1E9929CEC196}" srcId="{352879C4-9713-6C42-B3E9-6A064DCC0832}" destId="{C22E7C65-2EEC-E341-BED4-B40C26F60D2C}" srcOrd="1" destOrd="0" parTransId="{E6A9097E-CADF-364C-B5D0-0806A97291FD}" sibTransId="{52B18E40-EE0B-4246-A3A7-E1F77BA97A58}"/>
    <dgm:cxn modelId="{5FB60229-23F3-2441-A3CB-455BD7803257}" type="presParOf" srcId="{7E16C61C-F489-5D4E-83BA-ED727159EB6C}" destId="{A0FFAE2D-B0D4-3B43-B814-E7FF7932926E}" srcOrd="0" destOrd="0" presId="urn:microsoft.com/office/officeart/2005/8/layout/vList5"/>
    <dgm:cxn modelId="{DE5E6420-2E44-D34E-B47A-3194DD8FBB61}" type="presParOf" srcId="{A0FFAE2D-B0D4-3B43-B814-E7FF7932926E}" destId="{0DB0C6C8-8BE1-8D4F-AF3C-2D668EA6AEEF}" srcOrd="0" destOrd="0" presId="urn:microsoft.com/office/officeart/2005/8/layout/vList5"/>
    <dgm:cxn modelId="{B0736C9C-321C-FF4C-8E5A-6A20086507BF}" type="presParOf" srcId="{7E16C61C-F489-5D4E-83BA-ED727159EB6C}" destId="{17AD7B56-28D7-B644-AF8F-10BCFC287786}" srcOrd="1" destOrd="0" presId="urn:microsoft.com/office/officeart/2005/8/layout/vList5"/>
    <dgm:cxn modelId="{ACDC33A6-0D8C-1146-BCCA-D1BF2F8D6577}" type="presParOf" srcId="{7E16C61C-F489-5D4E-83BA-ED727159EB6C}" destId="{4C512CAC-06E5-7044-AD7E-22C327ABF8BA}" srcOrd="2" destOrd="0" presId="urn:microsoft.com/office/officeart/2005/8/layout/vList5"/>
    <dgm:cxn modelId="{CE76F126-6C23-4842-A6C2-E431B3F5B620}" type="presParOf" srcId="{4C512CAC-06E5-7044-AD7E-22C327ABF8BA}" destId="{F44F1D3D-DA81-5C4D-9F47-2421A51789BF}"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C5BD959-F282-4B17-AA1A-B754F2A20070}"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3B6D883-E2E6-42BE-BE8D-D5016F4A5642}">
      <dgm:prSet phldrT="[Text]" phldr="0" custT="1"/>
      <dgm:spPr>
        <a:solidFill>
          <a:srgbClr val="0069B3"/>
        </a:solidFill>
      </dgm:spPr>
      <dgm:t>
        <a:bodyPr/>
        <a:lstStyle/>
        <a:p>
          <a:pPr rtl="0"/>
          <a:r>
            <a:rPr lang="en-US" sz="2200" b="1" dirty="0">
              <a:latin typeface="Arial" charset="0"/>
              <a:ea typeface="Arial" charset="0"/>
              <a:cs typeface="Arial" charset="0"/>
            </a:rPr>
            <a:t>Cuckooing</a:t>
          </a:r>
        </a:p>
      </dgm:t>
    </dgm:pt>
    <dgm:pt modelId="{D108F484-63D9-4555-8178-76120F598338}" type="parTrans" cxnId="{5B5DE06D-9268-4628-81CB-A1BA096614CC}">
      <dgm:prSet/>
      <dgm:spPr/>
      <dgm:t>
        <a:bodyPr/>
        <a:lstStyle/>
        <a:p>
          <a:endParaRPr lang="en-US"/>
        </a:p>
      </dgm:t>
    </dgm:pt>
    <dgm:pt modelId="{AF9E9A91-CFAA-4D06-8377-0B33E1C37BE6}" type="sibTrans" cxnId="{5B5DE06D-9268-4628-81CB-A1BA096614CC}">
      <dgm:prSet/>
      <dgm:spPr/>
      <dgm:t>
        <a:bodyPr/>
        <a:lstStyle/>
        <a:p>
          <a:endParaRPr lang="en-US"/>
        </a:p>
      </dgm:t>
    </dgm:pt>
    <dgm:pt modelId="{968DAD5A-29AB-4A26-BB08-DFA871BCD16D}">
      <dgm:prSet phldrT="[Text]" phldr="0" custT="1"/>
      <dgm:spPr>
        <a:solidFill>
          <a:schemeClr val="bg1">
            <a:lumMod val="75000"/>
            <a:alpha val="90000"/>
          </a:schemeClr>
        </a:solidFill>
      </dgm:spPr>
      <dgm:t>
        <a:bodyPr/>
        <a:lstStyle/>
        <a:p>
          <a:pPr marL="0" indent="0" rtl="0">
            <a:lnSpc>
              <a:spcPct val="100000"/>
            </a:lnSpc>
            <a:spcAft>
              <a:spcPts val="0"/>
            </a:spcAft>
            <a:buFontTx/>
            <a:buNone/>
          </a:pPr>
          <a:r>
            <a:rPr lang="en-US" sz="1600" dirty="0">
              <a:latin typeface="Arial" charset="0"/>
              <a:ea typeface="Arial" charset="0"/>
              <a:cs typeface="Arial" charset="0"/>
            </a:rPr>
            <a:t>When someone’s home is taken over to facilitate exploitation </a:t>
          </a:r>
          <a:r>
            <a:rPr lang="en-US" sz="1600" dirty="0" err="1">
              <a:latin typeface="Arial" charset="0"/>
              <a:ea typeface="Arial" charset="0"/>
              <a:cs typeface="Arial" charset="0"/>
            </a:rPr>
            <a:t>eg</a:t>
          </a:r>
          <a:r>
            <a:rPr lang="en-US" sz="1600" dirty="0">
              <a:latin typeface="Arial" charset="0"/>
              <a:ea typeface="Arial" charset="0"/>
              <a:cs typeface="Arial" charset="0"/>
            </a:rPr>
            <a:t> drug dealing, child sexual exploitation, trafficking, financial abuse.</a:t>
          </a:r>
          <a:endParaRPr lang="en-US" sz="1600" baseline="0" dirty="0">
            <a:latin typeface="Arial" charset="0"/>
            <a:ea typeface="Arial" charset="0"/>
            <a:cs typeface="Arial" charset="0"/>
          </a:endParaRPr>
        </a:p>
      </dgm:t>
    </dgm:pt>
    <dgm:pt modelId="{122F937E-0551-4FAF-8E5D-46A65BE2D772}" type="parTrans" cxnId="{48B8D7DA-9BCC-4849-A188-7CB427F117BB}">
      <dgm:prSet/>
      <dgm:spPr/>
      <dgm:t>
        <a:bodyPr/>
        <a:lstStyle/>
        <a:p>
          <a:endParaRPr lang="en-US"/>
        </a:p>
      </dgm:t>
    </dgm:pt>
    <dgm:pt modelId="{718E239A-8FFA-4D2B-88BE-4B1DE3514440}" type="sibTrans" cxnId="{48B8D7DA-9BCC-4849-A188-7CB427F117BB}">
      <dgm:prSet/>
      <dgm:spPr/>
      <dgm:t>
        <a:bodyPr/>
        <a:lstStyle/>
        <a:p>
          <a:endParaRPr lang="en-US"/>
        </a:p>
      </dgm:t>
    </dgm:pt>
    <dgm:pt modelId="{55E1AA9F-A89E-463A-B26F-60325AECF50F}">
      <dgm:prSet phldrT="[Text]" phldr="0" custT="1"/>
      <dgm:spPr>
        <a:solidFill>
          <a:srgbClr val="0069B3"/>
        </a:solidFill>
      </dgm:spPr>
      <dgm:t>
        <a:bodyPr/>
        <a:lstStyle/>
        <a:p>
          <a:r>
            <a:rPr lang="en-US" sz="2200" b="1" dirty="0">
              <a:latin typeface="Arial" charset="0"/>
              <a:ea typeface="Arial" charset="0"/>
              <a:cs typeface="Arial" charset="0"/>
            </a:rPr>
            <a:t>Forced Marriage</a:t>
          </a:r>
        </a:p>
      </dgm:t>
    </dgm:pt>
    <dgm:pt modelId="{913F8117-8EB7-4283-A947-9FC99A898B4E}" type="parTrans" cxnId="{77975A01-D9C6-49D2-B5F5-79AF365F0600}">
      <dgm:prSet/>
      <dgm:spPr/>
      <dgm:t>
        <a:bodyPr/>
        <a:lstStyle/>
        <a:p>
          <a:endParaRPr lang="en-US"/>
        </a:p>
      </dgm:t>
    </dgm:pt>
    <dgm:pt modelId="{56235C5F-85CF-4318-A6B1-70B2C8267E8A}" type="sibTrans" cxnId="{77975A01-D9C6-49D2-B5F5-79AF365F0600}">
      <dgm:prSet/>
      <dgm:spPr/>
      <dgm:t>
        <a:bodyPr/>
        <a:lstStyle/>
        <a:p>
          <a:endParaRPr lang="en-US"/>
        </a:p>
      </dgm:t>
    </dgm:pt>
    <dgm:pt modelId="{E2A466AE-8D44-4BC8-99B9-DDB4548E4FF1}">
      <dgm:prSet phldrT="[Text]" custT="1"/>
      <dgm:spPr>
        <a:solidFill>
          <a:schemeClr val="bg1">
            <a:lumMod val="75000"/>
            <a:alpha val="90000"/>
          </a:schemeClr>
        </a:solidFill>
      </dgm:spPr>
      <dgm:t>
        <a:bodyPr/>
        <a:lstStyle/>
        <a:p>
          <a:pPr marL="0" indent="0">
            <a:lnSpc>
              <a:spcPct val="100000"/>
            </a:lnSpc>
            <a:spcAft>
              <a:spcPts val="0"/>
            </a:spcAft>
            <a:buFontTx/>
            <a:buNone/>
          </a:pPr>
          <a:r>
            <a:rPr lang="en-GB" sz="1600" dirty="0">
              <a:effectLst/>
              <a:latin typeface="Arial" panose="020B0604020202020204" pitchFamily="34" charset="0"/>
              <a:ea typeface="Aptos" panose="020B0004020202020204" pitchFamily="34" charset="0"/>
              <a:cs typeface="Times New Roman" panose="02020603050405020304" pitchFamily="18" charset="0"/>
            </a:rPr>
            <a:t>When one or both potential spouses doesn't consent to marry or is coerced into it because of physical, emotional, or psychological threats or pressure.</a:t>
          </a:r>
          <a:endParaRPr lang="en-US" sz="1600" dirty="0">
            <a:latin typeface="Arial" charset="0"/>
            <a:ea typeface="Arial" charset="0"/>
            <a:cs typeface="Arial" charset="0"/>
          </a:endParaRPr>
        </a:p>
      </dgm:t>
    </dgm:pt>
    <dgm:pt modelId="{FAA06558-3772-4EE2-AF2F-9EC0DAA3B4CD}" type="parTrans" cxnId="{7A485FFA-22FC-464F-ABBD-8772315114A7}">
      <dgm:prSet/>
      <dgm:spPr/>
      <dgm:t>
        <a:bodyPr/>
        <a:lstStyle/>
        <a:p>
          <a:endParaRPr lang="en-US"/>
        </a:p>
      </dgm:t>
    </dgm:pt>
    <dgm:pt modelId="{45E61CD4-9E8D-4B5F-9F8B-70FB4F7B67CC}" type="sibTrans" cxnId="{7A485FFA-22FC-464F-ABBD-8772315114A7}">
      <dgm:prSet/>
      <dgm:spPr/>
      <dgm:t>
        <a:bodyPr/>
        <a:lstStyle/>
        <a:p>
          <a:endParaRPr lang="en-US"/>
        </a:p>
      </dgm:t>
    </dgm:pt>
    <dgm:pt modelId="{CBE8B0BA-D33C-4670-B61B-C0F792F394F3}">
      <dgm:prSet phldrT="[Text]" custT="1"/>
      <dgm:spPr>
        <a:solidFill>
          <a:srgbClr val="0069B3"/>
        </a:solidFill>
      </dgm:spPr>
      <dgm:t>
        <a:bodyPr/>
        <a:lstStyle/>
        <a:p>
          <a:r>
            <a:rPr lang="en-US" sz="2200" b="1" dirty="0">
              <a:latin typeface="Arial" charset="0"/>
              <a:ea typeface="Arial" charset="0"/>
              <a:cs typeface="Arial" charset="0"/>
            </a:rPr>
            <a:t>Female Genital Mutilation</a:t>
          </a:r>
        </a:p>
      </dgm:t>
    </dgm:pt>
    <dgm:pt modelId="{8088DBE7-3790-46B4-ADA6-5DF261A440D5}" type="parTrans" cxnId="{16A16E06-358F-43B7-BC40-C39CC2FC391D}">
      <dgm:prSet/>
      <dgm:spPr/>
      <dgm:t>
        <a:bodyPr/>
        <a:lstStyle/>
        <a:p>
          <a:endParaRPr lang="en-US"/>
        </a:p>
      </dgm:t>
    </dgm:pt>
    <dgm:pt modelId="{E5B19AEC-9C2F-40BD-AA32-8EB8495AE1EF}" type="sibTrans" cxnId="{16A16E06-358F-43B7-BC40-C39CC2FC391D}">
      <dgm:prSet/>
      <dgm:spPr/>
      <dgm:t>
        <a:bodyPr/>
        <a:lstStyle/>
        <a:p>
          <a:endParaRPr lang="en-US"/>
        </a:p>
      </dgm:t>
    </dgm:pt>
    <dgm:pt modelId="{BB224A7A-42D2-4CFD-B880-2ADD7482918E}">
      <dgm:prSet phldrT="[Text]" custT="1"/>
      <dgm:spPr>
        <a:solidFill>
          <a:schemeClr val="bg1">
            <a:lumMod val="75000"/>
            <a:alpha val="90000"/>
          </a:schemeClr>
        </a:solidFill>
      </dgm:spPr>
      <dgm:t>
        <a:bodyPr/>
        <a:lstStyle/>
        <a:p>
          <a:pPr marL="0" indent="0">
            <a:lnSpc>
              <a:spcPct val="100000"/>
            </a:lnSpc>
            <a:spcAft>
              <a:spcPts val="0"/>
            </a:spcAft>
            <a:buFontTx/>
            <a:buNone/>
          </a:pPr>
          <a:r>
            <a:rPr lang="en-GB" sz="1600" dirty="0">
              <a:effectLst/>
              <a:latin typeface="Arial" panose="020B0604020202020204" pitchFamily="34" charset="0"/>
              <a:ea typeface="Aptos" panose="020B0004020202020204" pitchFamily="34" charset="0"/>
              <a:cs typeface="Arial" panose="020B0604020202020204" pitchFamily="34" charset="0"/>
            </a:rPr>
            <a:t>All procedures involving the partial or total removal or stitching up of the female genitalia or other injury to the female genital organs for cultural or non-medical reasons.</a:t>
          </a:r>
          <a:endParaRPr lang="en-US" sz="1300" dirty="0">
            <a:latin typeface="Arial" charset="0"/>
            <a:ea typeface="Arial" charset="0"/>
            <a:cs typeface="Arial" charset="0"/>
          </a:endParaRPr>
        </a:p>
      </dgm:t>
    </dgm:pt>
    <dgm:pt modelId="{D1AE582D-A7ED-4AA7-8B94-27BE6FEB1DE4}" type="sibTrans" cxnId="{96BD9581-0DD5-48AB-A7DC-09374D5592A8}">
      <dgm:prSet/>
      <dgm:spPr/>
      <dgm:t>
        <a:bodyPr/>
        <a:lstStyle/>
        <a:p>
          <a:endParaRPr lang="en-US"/>
        </a:p>
      </dgm:t>
    </dgm:pt>
    <dgm:pt modelId="{3111A7F0-3D96-4932-B52E-ED03DB11CD95}" type="parTrans" cxnId="{96BD9581-0DD5-48AB-A7DC-09374D5592A8}">
      <dgm:prSet/>
      <dgm:spPr/>
      <dgm:t>
        <a:bodyPr/>
        <a:lstStyle/>
        <a:p>
          <a:endParaRPr lang="en-US"/>
        </a:p>
      </dgm:t>
    </dgm:pt>
    <dgm:pt modelId="{4C1303EC-C04F-4A8E-B6FE-760B20BD22A5}" type="pres">
      <dgm:prSet presAssocID="{9C5BD959-F282-4B17-AA1A-B754F2A20070}" presName="Name0" presStyleCnt="0">
        <dgm:presLayoutVars>
          <dgm:dir/>
          <dgm:animLvl val="lvl"/>
          <dgm:resizeHandles val="exact"/>
        </dgm:presLayoutVars>
      </dgm:prSet>
      <dgm:spPr/>
    </dgm:pt>
    <dgm:pt modelId="{8E2EE2AB-C1C8-4D18-A1B6-D8988EEF8CDC}" type="pres">
      <dgm:prSet presAssocID="{03B6D883-E2E6-42BE-BE8D-D5016F4A5642}" presName="linNode" presStyleCnt="0"/>
      <dgm:spPr/>
    </dgm:pt>
    <dgm:pt modelId="{DBCA7DE5-72A8-4FEF-B63F-BEF74ABFA6CE}" type="pres">
      <dgm:prSet presAssocID="{03B6D883-E2E6-42BE-BE8D-D5016F4A5642}" presName="parentText" presStyleLbl="node1" presStyleIdx="0" presStyleCnt="3" custScaleX="117150">
        <dgm:presLayoutVars>
          <dgm:chMax val="1"/>
          <dgm:bulletEnabled val="1"/>
        </dgm:presLayoutVars>
      </dgm:prSet>
      <dgm:spPr/>
    </dgm:pt>
    <dgm:pt modelId="{9C62682A-4470-4229-9786-5F96F3239FC5}" type="pres">
      <dgm:prSet presAssocID="{03B6D883-E2E6-42BE-BE8D-D5016F4A5642}" presName="descendantText" presStyleLbl="alignAccFollowNode1" presStyleIdx="0" presStyleCnt="3" custScaleY="125372">
        <dgm:presLayoutVars>
          <dgm:bulletEnabled val="1"/>
        </dgm:presLayoutVars>
      </dgm:prSet>
      <dgm:spPr/>
    </dgm:pt>
    <dgm:pt modelId="{4C6624A5-0927-4BA4-94B9-06C5F20EE195}" type="pres">
      <dgm:prSet presAssocID="{AF9E9A91-CFAA-4D06-8377-0B33E1C37BE6}" presName="sp" presStyleCnt="0"/>
      <dgm:spPr/>
    </dgm:pt>
    <dgm:pt modelId="{15302699-2668-4B8E-A386-84334B38A99C}" type="pres">
      <dgm:prSet presAssocID="{55E1AA9F-A89E-463A-B26F-60325AECF50F}" presName="linNode" presStyleCnt="0"/>
      <dgm:spPr/>
    </dgm:pt>
    <dgm:pt modelId="{FF0E9928-8175-4C55-A592-4C365C40BA2C}" type="pres">
      <dgm:prSet presAssocID="{55E1AA9F-A89E-463A-B26F-60325AECF50F}" presName="parentText" presStyleLbl="node1" presStyleIdx="1" presStyleCnt="3" custScaleX="117146">
        <dgm:presLayoutVars>
          <dgm:chMax val="1"/>
          <dgm:bulletEnabled val="1"/>
        </dgm:presLayoutVars>
      </dgm:prSet>
      <dgm:spPr/>
    </dgm:pt>
    <dgm:pt modelId="{03378B0B-9B72-4D66-85EC-21C78858FEBF}" type="pres">
      <dgm:prSet presAssocID="{55E1AA9F-A89E-463A-B26F-60325AECF50F}" presName="descendantText" presStyleLbl="alignAccFollowNode1" presStyleIdx="1" presStyleCnt="3" custScaleY="121773">
        <dgm:presLayoutVars>
          <dgm:bulletEnabled val="1"/>
        </dgm:presLayoutVars>
      </dgm:prSet>
      <dgm:spPr/>
    </dgm:pt>
    <dgm:pt modelId="{31C7A89B-A94A-46C7-AB7B-CC3041F9C06A}" type="pres">
      <dgm:prSet presAssocID="{56235C5F-85CF-4318-A6B1-70B2C8267E8A}" presName="sp" presStyleCnt="0"/>
      <dgm:spPr/>
    </dgm:pt>
    <dgm:pt modelId="{CD43DEEE-D42A-41EA-A34B-E1FABEF1C31A}" type="pres">
      <dgm:prSet presAssocID="{CBE8B0BA-D33C-4670-B61B-C0F792F394F3}" presName="linNode" presStyleCnt="0"/>
      <dgm:spPr/>
    </dgm:pt>
    <dgm:pt modelId="{47685559-FA6B-4A14-AEB2-511915C16FCA}" type="pres">
      <dgm:prSet presAssocID="{CBE8B0BA-D33C-4670-B61B-C0F792F394F3}" presName="parentText" presStyleLbl="node1" presStyleIdx="2" presStyleCnt="3" custScaleX="117168">
        <dgm:presLayoutVars>
          <dgm:chMax val="1"/>
          <dgm:bulletEnabled val="1"/>
        </dgm:presLayoutVars>
      </dgm:prSet>
      <dgm:spPr/>
    </dgm:pt>
    <dgm:pt modelId="{8F311F35-34D5-4C81-B9B5-E505F3B8DC36}" type="pres">
      <dgm:prSet presAssocID="{CBE8B0BA-D33C-4670-B61B-C0F792F394F3}" presName="descendantText" presStyleLbl="alignAccFollowNode1" presStyleIdx="2" presStyleCnt="3" custScaleY="113127" custLinFactNeighborX="0" custLinFactNeighborY="0">
        <dgm:presLayoutVars>
          <dgm:bulletEnabled val="1"/>
        </dgm:presLayoutVars>
      </dgm:prSet>
      <dgm:spPr/>
    </dgm:pt>
  </dgm:ptLst>
  <dgm:cxnLst>
    <dgm:cxn modelId="{77975A01-D9C6-49D2-B5F5-79AF365F0600}" srcId="{9C5BD959-F282-4B17-AA1A-B754F2A20070}" destId="{55E1AA9F-A89E-463A-B26F-60325AECF50F}" srcOrd="1" destOrd="0" parTransId="{913F8117-8EB7-4283-A947-9FC99A898B4E}" sibTransId="{56235C5F-85CF-4318-A6B1-70B2C8267E8A}"/>
    <dgm:cxn modelId="{16A16E06-358F-43B7-BC40-C39CC2FC391D}" srcId="{9C5BD959-F282-4B17-AA1A-B754F2A20070}" destId="{CBE8B0BA-D33C-4670-B61B-C0F792F394F3}" srcOrd="2" destOrd="0" parTransId="{8088DBE7-3790-46B4-ADA6-5DF261A440D5}" sibTransId="{E5B19AEC-9C2F-40BD-AA32-8EB8495AE1EF}"/>
    <dgm:cxn modelId="{DEDC8C11-3394-9849-8EB5-4AE24D16862F}" type="presOf" srcId="{55E1AA9F-A89E-463A-B26F-60325AECF50F}" destId="{FF0E9928-8175-4C55-A592-4C365C40BA2C}" srcOrd="0" destOrd="0" presId="urn:microsoft.com/office/officeart/2005/8/layout/vList5"/>
    <dgm:cxn modelId="{F4373B3F-BC00-7B4B-9F1C-8E688125920C}" type="presOf" srcId="{CBE8B0BA-D33C-4670-B61B-C0F792F394F3}" destId="{47685559-FA6B-4A14-AEB2-511915C16FCA}" srcOrd="0" destOrd="0" presId="urn:microsoft.com/office/officeart/2005/8/layout/vList5"/>
    <dgm:cxn modelId="{499B5044-8817-904B-B86A-D9B81F64ECB9}" type="presOf" srcId="{03B6D883-E2E6-42BE-BE8D-D5016F4A5642}" destId="{DBCA7DE5-72A8-4FEF-B63F-BEF74ABFA6CE}" srcOrd="0" destOrd="0" presId="urn:microsoft.com/office/officeart/2005/8/layout/vList5"/>
    <dgm:cxn modelId="{6B2A5A5C-23BB-1342-A1F6-ABB248AAB356}" type="presOf" srcId="{9C5BD959-F282-4B17-AA1A-B754F2A20070}" destId="{4C1303EC-C04F-4A8E-B6FE-760B20BD22A5}" srcOrd="0" destOrd="0" presId="urn:microsoft.com/office/officeart/2005/8/layout/vList5"/>
    <dgm:cxn modelId="{5B5DE06D-9268-4628-81CB-A1BA096614CC}" srcId="{9C5BD959-F282-4B17-AA1A-B754F2A20070}" destId="{03B6D883-E2E6-42BE-BE8D-D5016F4A5642}" srcOrd="0" destOrd="0" parTransId="{D108F484-63D9-4555-8178-76120F598338}" sibTransId="{AF9E9A91-CFAA-4D06-8377-0B33E1C37BE6}"/>
    <dgm:cxn modelId="{96BD9581-0DD5-48AB-A7DC-09374D5592A8}" srcId="{CBE8B0BA-D33C-4670-B61B-C0F792F394F3}" destId="{BB224A7A-42D2-4CFD-B880-2ADD7482918E}" srcOrd="0" destOrd="0" parTransId="{3111A7F0-3D96-4932-B52E-ED03DB11CD95}" sibTransId="{D1AE582D-A7ED-4AA7-8B94-27BE6FEB1DE4}"/>
    <dgm:cxn modelId="{8F93E3A8-872C-374B-B747-DE9CF81D00BF}" type="presOf" srcId="{E2A466AE-8D44-4BC8-99B9-DDB4548E4FF1}" destId="{03378B0B-9B72-4D66-85EC-21C78858FEBF}" srcOrd="0" destOrd="0" presId="urn:microsoft.com/office/officeart/2005/8/layout/vList5"/>
    <dgm:cxn modelId="{1F4393BD-D019-AC48-B4DD-41E3CA540C1A}" type="presOf" srcId="{BB224A7A-42D2-4CFD-B880-2ADD7482918E}" destId="{8F311F35-34D5-4C81-B9B5-E505F3B8DC36}" srcOrd="0" destOrd="0" presId="urn:microsoft.com/office/officeart/2005/8/layout/vList5"/>
    <dgm:cxn modelId="{48B8D7DA-9BCC-4849-A188-7CB427F117BB}" srcId="{03B6D883-E2E6-42BE-BE8D-D5016F4A5642}" destId="{968DAD5A-29AB-4A26-BB08-DFA871BCD16D}" srcOrd="0" destOrd="0" parTransId="{122F937E-0551-4FAF-8E5D-46A65BE2D772}" sibTransId="{718E239A-8FFA-4D2B-88BE-4B1DE3514440}"/>
    <dgm:cxn modelId="{B5DC27F0-28C4-7645-983D-73A3031EA9C6}" type="presOf" srcId="{968DAD5A-29AB-4A26-BB08-DFA871BCD16D}" destId="{9C62682A-4470-4229-9786-5F96F3239FC5}" srcOrd="0" destOrd="0" presId="urn:microsoft.com/office/officeart/2005/8/layout/vList5"/>
    <dgm:cxn modelId="{7A485FFA-22FC-464F-ABBD-8772315114A7}" srcId="{55E1AA9F-A89E-463A-B26F-60325AECF50F}" destId="{E2A466AE-8D44-4BC8-99B9-DDB4548E4FF1}" srcOrd="0" destOrd="0" parTransId="{FAA06558-3772-4EE2-AF2F-9EC0DAA3B4CD}" sibTransId="{45E61CD4-9E8D-4B5F-9F8B-70FB4F7B67CC}"/>
    <dgm:cxn modelId="{2E35ADAB-A521-6044-AD5B-534C3B7E24A5}" type="presParOf" srcId="{4C1303EC-C04F-4A8E-B6FE-760B20BD22A5}" destId="{8E2EE2AB-C1C8-4D18-A1B6-D8988EEF8CDC}" srcOrd="0" destOrd="0" presId="urn:microsoft.com/office/officeart/2005/8/layout/vList5"/>
    <dgm:cxn modelId="{ED7ED0FD-16F3-0C47-9182-6B46F86B05C7}" type="presParOf" srcId="{8E2EE2AB-C1C8-4D18-A1B6-D8988EEF8CDC}" destId="{DBCA7DE5-72A8-4FEF-B63F-BEF74ABFA6CE}" srcOrd="0" destOrd="0" presId="urn:microsoft.com/office/officeart/2005/8/layout/vList5"/>
    <dgm:cxn modelId="{37CAC2D5-ED98-F440-94A2-EB997E32D2C2}" type="presParOf" srcId="{8E2EE2AB-C1C8-4D18-A1B6-D8988EEF8CDC}" destId="{9C62682A-4470-4229-9786-5F96F3239FC5}" srcOrd="1" destOrd="0" presId="urn:microsoft.com/office/officeart/2005/8/layout/vList5"/>
    <dgm:cxn modelId="{2C5F19AA-7439-504C-8143-EE55338DEFDF}" type="presParOf" srcId="{4C1303EC-C04F-4A8E-B6FE-760B20BD22A5}" destId="{4C6624A5-0927-4BA4-94B9-06C5F20EE195}" srcOrd="1" destOrd="0" presId="urn:microsoft.com/office/officeart/2005/8/layout/vList5"/>
    <dgm:cxn modelId="{A38BB9E3-8327-434C-86E3-3A0EFED53F14}" type="presParOf" srcId="{4C1303EC-C04F-4A8E-B6FE-760B20BD22A5}" destId="{15302699-2668-4B8E-A386-84334B38A99C}" srcOrd="2" destOrd="0" presId="urn:microsoft.com/office/officeart/2005/8/layout/vList5"/>
    <dgm:cxn modelId="{9772BAB1-F06A-DA41-9A8A-3595984DF799}" type="presParOf" srcId="{15302699-2668-4B8E-A386-84334B38A99C}" destId="{FF0E9928-8175-4C55-A592-4C365C40BA2C}" srcOrd="0" destOrd="0" presId="urn:microsoft.com/office/officeart/2005/8/layout/vList5"/>
    <dgm:cxn modelId="{74E91316-D691-EA46-AECF-D07358AB11E3}" type="presParOf" srcId="{15302699-2668-4B8E-A386-84334B38A99C}" destId="{03378B0B-9B72-4D66-85EC-21C78858FEBF}" srcOrd="1" destOrd="0" presId="urn:microsoft.com/office/officeart/2005/8/layout/vList5"/>
    <dgm:cxn modelId="{F26FD9BD-B0D2-324B-8D10-13C180D832DE}" type="presParOf" srcId="{4C1303EC-C04F-4A8E-B6FE-760B20BD22A5}" destId="{31C7A89B-A94A-46C7-AB7B-CC3041F9C06A}" srcOrd="3" destOrd="0" presId="urn:microsoft.com/office/officeart/2005/8/layout/vList5"/>
    <dgm:cxn modelId="{1339F28F-67E0-3048-9D41-C5EE2DB902D0}" type="presParOf" srcId="{4C1303EC-C04F-4A8E-B6FE-760B20BD22A5}" destId="{CD43DEEE-D42A-41EA-A34B-E1FABEF1C31A}" srcOrd="4" destOrd="0" presId="urn:microsoft.com/office/officeart/2005/8/layout/vList5"/>
    <dgm:cxn modelId="{766DE5D5-23DD-4148-B3F4-C070543FE879}" type="presParOf" srcId="{CD43DEEE-D42A-41EA-A34B-E1FABEF1C31A}" destId="{47685559-FA6B-4A14-AEB2-511915C16FCA}" srcOrd="0" destOrd="0" presId="urn:microsoft.com/office/officeart/2005/8/layout/vList5"/>
    <dgm:cxn modelId="{33AF5A58-BDF6-CA4B-8C77-61405BD2C9CA}" type="presParOf" srcId="{CD43DEEE-D42A-41EA-A34B-E1FABEF1C31A}" destId="{8F311F35-34D5-4C81-B9B5-E505F3B8DC3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5BD959-F282-4B17-AA1A-B754F2A20070}" type="doc">
      <dgm:prSet loTypeId="urn:microsoft.com/office/officeart/2005/8/layout/chevron1" loCatId="process" qsTypeId="urn:microsoft.com/office/officeart/2005/8/quickstyle/simple1" qsCatId="simple" csTypeId="urn:microsoft.com/office/officeart/2005/8/colors/accent2_2" csCatId="accent2" phldr="1"/>
      <dgm:spPr/>
      <dgm:t>
        <a:bodyPr/>
        <a:lstStyle/>
        <a:p>
          <a:endParaRPr lang="en-US"/>
        </a:p>
      </dgm:t>
    </dgm:pt>
    <dgm:pt modelId="{03B6D883-E2E6-42BE-BE8D-D5016F4A5642}">
      <dgm:prSet phldrT="[Text]" phldr="0" custT="1"/>
      <dgm:spPr>
        <a:solidFill>
          <a:srgbClr val="0070C0"/>
        </a:solidFill>
      </dgm:spPr>
      <dgm:t>
        <a:bodyPr/>
        <a:lstStyle/>
        <a:p>
          <a:pPr rtl="0"/>
          <a:r>
            <a:rPr lang="en-US" sz="1600" b="1">
              <a:latin typeface="Arial" panose="020B0604020202020204" pitchFamily="34" charset="0"/>
              <a:ea typeface="Arial" charset="0"/>
              <a:cs typeface="Arial" panose="020B0604020202020204" pitchFamily="34" charset="0"/>
            </a:rPr>
            <a:t>Recognise</a:t>
          </a:r>
          <a:r>
            <a:rPr lang="en-US" sz="1500">
              <a:latin typeface="Arial" panose="020B0604020202020204" pitchFamily="34" charset="0"/>
              <a:cs typeface="Arial" panose="020B0604020202020204" pitchFamily="34" charset="0"/>
            </a:rPr>
            <a:t> </a:t>
          </a:r>
        </a:p>
      </dgm:t>
    </dgm:pt>
    <dgm:pt modelId="{D108F484-63D9-4555-8178-76120F598338}" type="parTrans" cxnId="{5B5DE06D-9268-4628-81CB-A1BA096614CC}">
      <dgm:prSet/>
      <dgm:spPr/>
      <dgm:t>
        <a:bodyPr/>
        <a:lstStyle/>
        <a:p>
          <a:endParaRPr lang="en-US"/>
        </a:p>
      </dgm:t>
    </dgm:pt>
    <dgm:pt modelId="{AF9E9A91-CFAA-4D06-8377-0B33E1C37BE6}" type="sibTrans" cxnId="{5B5DE06D-9268-4628-81CB-A1BA096614CC}">
      <dgm:prSet/>
      <dgm:spPr/>
      <dgm:t>
        <a:bodyPr/>
        <a:lstStyle/>
        <a:p>
          <a:endParaRPr lang="en-US"/>
        </a:p>
      </dgm:t>
    </dgm:pt>
    <dgm:pt modelId="{2D58754B-BFD9-4682-A774-0F991A770964}">
      <dgm:prSet phldrT="[Text]" custT="1"/>
      <dgm:spPr>
        <a:solidFill>
          <a:schemeClr val="bg1">
            <a:lumMod val="75000"/>
          </a:schemeClr>
        </a:solidFill>
      </dgm:spPr>
      <dgm:t>
        <a:bodyPr/>
        <a:lstStyle/>
        <a:p>
          <a:pPr rtl="0"/>
          <a:r>
            <a:rPr lang="en-US" sz="1600" b="1">
              <a:latin typeface="Arial" charset="0"/>
              <a:ea typeface="Arial" charset="0"/>
              <a:cs typeface="Arial" charset="0"/>
            </a:rPr>
            <a:t>Respond</a:t>
          </a:r>
        </a:p>
      </dgm:t>
    </dgm:pt>
    <dgm:pt modelId="{E060E061-29FD-424A-9F68-F12ACDF34158}" type="parTrans" cxnId="{D0CFDA33-D09D-4E4E-BBDA-F557A0476597}">
      <dgm:prSet/>
      <dgm:spPr/>
      <dgm:t>
        <a:bodyPr/>
        <a:lstStyle/>
        <a:p>
          <a:endParaRPr lang="en-US"/>
        </a:p>
      </dgm:t>
    </dgm:pt>
    <dgm:pt modelId="{C104FFE1-3440-4A64-9D7F-9C425E465746}" type="sibTrans" cxnId="{D0CFDA33-D09D-4E4E-BBDA-F557A0476597}">
      <dgm:prSet/>
      <dgm:spPr/>
      <dgm:t>
        <a:bodyPr/>
        <a:lstStyle/>
        <a:p>
          <a:endParaRPr lang="en-US"/>
        </a:p>
      </dgm:t>
    </dgm:pt>
    <dgm:pt modelId="{55E1AA9F-A89E-463A-B26F-60325AECF50F}">
      <dgm:prSet phldrT="[Text]" phldr="0" custT="1"/>
      <dgm:spPr>
        <a:solidFill>
          <a:schemeClr val="bg1">
            <a:lumMod val="75000"/>
          </a:schemeClr>
        </a:solidFill>
      </dgm:spPr>
      <dgm:t>
        <a:bodyPr/>
        <a:lstStyle/>
        <a:p>
          <a:r>
            <a:rPr lang="en-US" sz="1600" b="1">
              <a:latin typeface="Arial" charset="0"/>
              <a:ea typeface="Arial" charset="0"/>
              <a:cs typeface="Arial" charset="0"/>
            </a:rPr>
            <a:t>Record</a:t>
          </a:r>
        </a:p>
      </dgm:t>
    </dgm:pt>
    <dgm:pt modelId="{913F8117-8EB7-4283-A947-9FC99A898B4E}" type="parTrans" cxnId="{77975A01-D9C6-49D2-B5F5-79AF365F0600}">
      <dgm:prSet/>
      <dgm:spPr/>
      <dgm:t>
        <a:bodyPr/>
        <a:lstStyle/>
        <a:p>
          <a:endParaRPr lang="en-US"/>
        </a:p>
      </dgm:t>
    </dgm:pt>
    <dgm:pt modelId="{56235C5F-85CF-4318-A6B1-70B2C8267E8A}" type="sibTrans" cxnId="{77975A01-D9C6-49D2-B5F5-79AF365F0600}">
      <dgm:prSet/>
      <dgm:spPr/>
      <dgm:t>
        <a:bodyPr/>
        <a:lstStyle/>
        <a:p>
          <a:endParaRPr lang="en-US"/>
        </a:p>
      </dgm:t>
    </dgm:pt>
    <dgm:pt modelId="{CBE8B0BA-D33C-4670-B61B-C0F792F394F3}">
      <dgm:prSet phldrT="[Text]" custT="1"/>
      <dgm:spPr>
        <a:solidFill>
          <a:schemeClr val="bg1">
            <a:lumMod val="75000"/>
          </a:schemeClr>
        </a:solidFill>
      </dgm:spPr>
      <dgm:t>
        <a:bodyPr/>
        <a:lstStyle/>
        <a:p>
          <a:r>
            <a:rPr lang="en-US" sz="1600" b="1">
              <a:latin typeface="Arial" charset="0"/>
              <a:ea typeface="Arial" charset="0"/>
              <a:cs typeface="Arial" charset="0"/>
            </a:rPr>
            <a:t>Report</a:t>
          </a:r>
        </a:p>
      </dgm:t>
    </dgm:pt>
    <dgm:pt modelId="{8088DBE7-3790-46B4-ADA6-5DF261A440D5}" type="parTrans" cxnId="{16A16E06-358F-43B7-BC40-C39CC2FC391D}">
      <dgm:prSet/>
      <dgm:spPr/>
      <dgm:t>
        <a:bodyPr/>
        <a:lstStyle/>
        <a:p>
          <a:endParaRPr lang="en-US"/>
        </a:p>
      </dgm:t>
    </dgm:pt>
    <dgm:pt modelId="{E5B19AEC-9C2F-40BD-AA32-8EB8495AE1EF}" type="sibTrans" cxnId="{16A16E06-358F-43B7-BC40-C39CC2FC391D}">
      <dgm:prSet/>
      <dgm:spPr/>
      <dgm:t>
        <a:bodyPr/>
        <a:lstStyle/>
        <a:p>
          <a:endParaRPr lang="en-US"/>
        </a:p>
      </dgm:t>
    </dgm:pt>
    <dgm:pt modelId="{8C84E18D-CF9D-A748-8B5D-8901D4C6EEAD}">
      <dgm:prSet phldrT="[Text]" custT="1"/>
      <dgm:spPr>
        <a:solidFill>
          <a:schemeClr val="bg1">
            <a:lumMod val="75000"/>
          </a:schemeClr>
        </a:solidFill>
      </dgm:spPr>
      <dgm:t>
        <a:bodyPr/>
        <a:lstStyle/>
        <a:p>
          <a:r>
            <a:rPr lang="en-US" sz="1600" b="1">
              <a:latin typeface="Arial" charset="0"/>
              <a:ea typeface="Arial" charset="0"/>
              <a:cs typeface="Arial" charset="0"/>
            </a:rPr>
            <a:t>Reflect</a:t>
          </a:r>
        </a:p>
      </dgm:t>
    </dgm:pt>
    <dgm:pt modelId="{8ADF0874-F1E2-3248-BFE5-108321DCF63C}" type="parTrans" cxnId="{0F1E8D91-BD71-AF41-88FB-AB1148F0485B}">
      <dgm:prSet/>
      <dgm:spPr/>
      <dgm:t>
        <a:bodyPr/>
        <a:lstStyle/>
        <a:p>
          <a:endParaRPr lang="en-GB"/>
        </a:p>
      </dgm:t>
    </dgm:pt>
    <dgm:pt modelId="{DA3716C3-3A2F-FD45-A6D8-FB3C050C4FDC}" type="sibTrans" cxnId="{0F1E8D91-BD71-AF41-88FB-AB1148F0485B}">
      <dgm:prSet/>
      <dgm:spPr/>
      <dgm:t>
        <a:bodyPr/>
        <a:lstStyle/>
        <a:p>
          <a:endParaRPr lang="en-GB"/>
        </a:p>
      </dgm:t>
    </dgm:pt>
    <dgm:pt modelId="{223C7864-69C5-4A7D-8AE1-E115AB596DE0}" type="pres">
      <dgm:prSet presAssocID="{9C5BD959-F282-4B17-AA1A-B754F2A20070}" presName="Name0" presStyleCnt="0">
        <dgm:presLayoutVars>
          <dgm:dir/>
          <dgm:animLvl val="lvl"/>
          <dgm:resizeHandles val="exact"/>
        </dgm:presLayoutVars>
      </dgm:prSet>
      <dgm:spPr/>
    </dgm:pt>
    <dgm:pt modelId="{80495417-02BE-344F-895A-01663B3F94CC}" type="pres">
      <dgm:prSet presAssocID="{03B6D883-E2E6-42BE-BE8D-D5016F4A5642}" presName="parTxOnly" presStyleLbl="node1" presStyleIdx="0" presStyleCnt="5" custScaleX="78985">
        <dgm:presLayoutVars>
          <dgm:chMax val="0"/>
          <dgm:chPref val="0"/>
          <dgm:bulletEnabled val="1"/>
        </dgm:presLayoutVars>
      </dgm:prSet>
      <dgm:spPr/>
    </dgm:pt>
    <dgm:pt modelId="{DEC392F3-9B12-A443-8D0F-4A9EE1BC617C}" type="pres">
      <dgm:prSet presAssocID="{AF9E9A91-CFAA-4D06-8377-0B33E1C37BE6}" presName="parTxOnlySpace" presStyleCnt="0"/>
      <dgm:spPr/>
    </dgm:pt>
    <dgm:pt modelId="{A32DCFB5-94C5-244E-806F-7763985D1082}" type="pres">
      <dgm:prSet presAssocID="{2D58754B-BFD9-4682-A774-0F991A770964}" presName="parTxOnly" presStyleLbl="node1" presStyleIdx="1" presStyleCnt="5" custScaleX="73254">
        <dgm:presLayoutVars>
          <dgm:chMax val="0"/>
          <dgm:chPref val="0"/>
          <dgm:bulletEnabled val="1"/>
        </dgm:presLayoutVars>
      </dgm:prSet>
      <dgm:spPr/>
    </dgm:pt>
    <dgm:pt modelId="{AF8A1652-CF02-2949-AA0D-9EAD5E20EA01}" type="pres">
      <dgm:prSet presAssocID="{C104FFE1-3440-4A64-9D7F-9C425E465746}" presName="parTxOnlySpace" presStyleCnt="0"/>
      <dgm:spPr/>
    </dgm:pt>
    <dgm:pt modelId="{9E462359-7569-C54C-A70A-9F1D410A8012}" type="pres">
      <dgm:prSet presAssocID="{55E1AA9F-A89E-463A-B26F-60325AECF50F}" presName="parTxOnly" presStyleLbl="node1" presStyleIdx="2" presStyleCnt="5" custScaleX="68565">
        <dgm:presLayoutVars>
          <dgm:chMax val="0"/>
          <dgm:chPref val="0"/>
          <dgm:bulletEnabled val="1"/>
        </dgm:presLayoutVars>
      </dgm:prSet>
      <dgm:spPr/>
    </dgm:pt>
    <dgm:pt modelId="{C74BBF38-A59A-524A-AB5B-3F8ED3ADFC9F}" type="pres">
      <dgm:prSet presAssocID="{56235C5F-85CF-4318-A6B1-70B2C8267E8A}" presName="parTxOnlySpace" presStyleCnt="0"/>
      <dgm:spPr/>
    </dgm:pt>
    <dgm:pt modelId="{24D6961B-BD11-6B4E-9BA4-73AAA1D31156}" type="pres">
      <dgm:prSet presAssocID="{CBE8B0BA-D33C-4670-B61B-C0F792F394F3}" presName="parTxOnly" presStyleLbl="node1" presStyleIdx="3" presStyleCnt="5" custScaleX="69452">
        <dgm:presLayoutVars>
          <dgm:chMax val="0"/>
          <dgm:chPref val="0"/>
          <dgm:bulletEnabled val="1"/>
        </dgm:presLayoutVars>
      </dgm:prSet>
      <dgm:spPr/>
    </dgm:pt>
    <dgm:pt modelId="{2288C563-9E1D-A949-A43C-F8946BF53481}" type="pres">
      <dgm:prSet presAssocID="{E5B19AEC-9C2F-40BD-AA32-8EB8495AE1EF}" presName="parTxOnlySpace" presStyleCnt="0"/>
      <dgm:spPr/>
    </dgm:pt>
    <dgm:pt modelId="{966A7368-BD8C-484F-A0F3-1C2810A6981B}" type="pres">
      <dgm:prSet presAssocID="{8C84E18D-CF9D-A748-8B5D-8901D4C6EEAD}" presName="parTxOnly" presStyleLbl="node1" presStyleIdx="4" presStyleCnt="5" custScaleX="70186">
        <dgm:presLayoutVars>
          <dgm:chMax val="0"/>
          <dgm:chPref val="0"/>
          <dgm:bulletEnabled val="1"/>
        </dgm:presLayoutVars>
      </dgm:prSet>
      <dgm:spPr/>
    </dgm:pt>
  </dgm:ptLst>
  <dgm:cxnLst>
    <dgm:cxn modelId="{77975A01-D9C6-49D2-B5F5-79AF365F0600}" srcId="{9C5BD959-F282-4B17-AA1A-B754F2A20070}" destId="{55E1AA9F-A89E-463A-B26F-60325AECF50F}" srcOrd="2" destOrd="0" parTransId="{913F8117-8EB7-4283-A947-9FC99A898B4E}" sibTransId="{56235C5F-85CF-4318-A6B1-70B2C8267E8A}"/>
    <dgm:cxn modelId="{16A16E06-358F-43B7-BC40-C39CC2FC391D}" srcId="{9C5BD959-F282-4B17-AA1A-B754F2A20070}" destId="{CBE8B0BA-D33C-4670-B61B-C0F792F394F3}" srcOrd="3" destOrd="0" parTransId="{8088DBE7-3790-46B4-ADA6-5DF261A440D5}" sibTransId="{E5B19AEC-9C2F-40BD-AA32-8EB8495AE1EF}"/>
    <dgm:cxn modelId="{D0CFDA33-D09D-4E4E-BBDA-F557A0476597}" srcId="{9C5BD959-F282-4B17-AA1A-B754F2A20070}" destId="{2D58754B-BFD9-4682-A774-0F991A770964}" srcOrd="1" destOrd="0" parTransId="{E060E061-29FD-424A-9F68-F12ACDF34158}" sibTransId="{C104FFE1-3440-4A64-9D7F-9C425E465746}"/>
    <dgm:cxn modelId="{5B5DE06D-9268-4628-81CB-A1BA096614CC}" srcId="{9C5BD959-F282-4B17-AA1A-B754F2A20070}" destId="{03B6D883-E2E6-42BE-BE8D-D5016F4A5642}" srcOrd="0" destOrd="0" parTransId="{D108F484-63D9-4555-8178-76120F598338}" sibTransId="{AF9E9A91-CFAA-4D06-8377-0B33E1C37BE6}"/>
    <dgm:cxn modelId="{0F1E8D91-BD71-AF41-88FB-AB1148F0485B}" srcId="{9C5BD959-F282-4B17-AA1A-B754F2A20070}" destId="{8C84E18D-CF9D-A748-8B5D-8901D4C6EEAD}" srcOrd="4" destOrd="0" parTransId="{8ADF0874-F1E2-3248-BFE5-108321DCF63C}" sibTransId="{DA3716C3-3A2F-FD45-A6D8-FB3C050C4FDC}"/>
    <dgm:cxn modelId="{E46AB49D-EB27-094B-8B95-31FBDE5F852B}" type="presOf" srcId="{CBE8B0BA-D33C-4670-B61B-C0F792F394F3}" destId="{24D6961B-BD11-6B4E-9BA4-73AAA1D31156}" srcOrd="0" destOrd="0" presId="urn:microsoft.com/office/officeart/2005/8/layout/chevron1"/>
    <dgm:cxn modelId="{413A62D3-BF21-F24B-8C5A-66E13DC1E78B}" type="presOf" srcId="{55E1AA9F-A89E-463A-B26F-60325AECF50F}" destId="{9E462359-7569-C54C-A70A-9F1D410A8012}" srcOrd="0" destOrd="0" presId="urn:microsoft.com/office/officeart/2005/8/layout/chevron1"/>
    <dgm:cxn modelId="{226500DC-D386-8C4B-BC1E-9B8EEF06FED2}" type="presOf" srcId="{9C5BD959-F282-4B17-AA1A-B754F2A20070}" destId="{223C7864-69C5-4A7D-8AE1-E115AB596DE0}" srcOrd="0" destOrd="0" presId="urn:microsoft.com/office/officeart/2005/8/layout/chevron1"/>
    <dgm:cxn modelId="{2B0DA3EC-095D-C64D-BB94-E0EF93886910}" type="presOf" srcId="{03B6D883-E2E6-42BE-BE8D-D5016F4A5642}" destId="{80495417-02BE-344F-895A-01663B3F94CC}" srcOrd="0" destOrd="0" presId="urn:microsoft.com/office/officeart/2005/8/layout/chevron1"/>
    <dgm:cxn modelId="{52FD64ED-92F9-D841-A369-8F454CC84F84}" type="presOf" srcId="{2D58754B-BFD9-4682-A774-0F991A770964}" destId="{A32DCFB5-94C5-244E-806F-7763985D1082}" srcOrd="0" destOrd="0" presId="urn:microsoft.com/office/officeart/2005/8/layout/chevron1"/>
    <dgm:cxn modelId="{ACE3CCFD-63E5-704F-BF2D-2C8F29EF1263}" type="presOf" srcId="{8C84E18D-CF9D-A748-8B5D-8901D4C6EEAD}" destId="{966A7368-BD8C-484F-A0F3-1C2810A6981B}" srcOrd="0" destOrd="0" presId="urn:microsoft.com/office/officeart/2005/8/layout/chevron1"/>
    <dgm:cxn modelId="{918148E1-7233-D94B-854B-B79614161AC3}" type="presParOf" srcId="{223C7864-69C5-4A7D-8AE1-E115AB596DE0}" destId="{80495417-02BE-344F-895A-01663B3F94CC}" srcOrd="0" destOrd="0" presId="urn:microsoft.com/office/officeart/2005/8/layout/chevron1"/>
    <dgm:cxn modelId="{7DDB1237-3052-E549-9770-1244C4EDD916}" type="presParOf" srcId="{223C7864-69C5-4A7D-8AE1-E115AB596DE0}" destId="{DEC392F3-9B12-A443-8D0F-4A9EE1BC617C}" srcOrd="1" destOrd="0" presId="urn:microsoft.com/office/officeart/2005/8/layout/chevron1"/>
    <dgm:cxn modelId="{178C4341-7F4A-3245-8213-1A53E0A66522}" type="presParOf" srcId="{223C7864-69C5-4A7D-8AE1-E115AB596DE0}" destId="{A32DCFB5-94C5-244E-806F-7763985D1082}" srcOrd="2" destOrd="0" presId="urn:microsoft.com/office/officeart/2005/8/layout/chevron1"/>
    <dgm:cxn modelId="{A5A29A24-C553-F845-84D8-FF36BFA2EB91}" type="presParOf" srcId="{223C7864-69C5-4A7D-8AE1-E115AB596DE0}" destId="{AF8A1652-CF02-2949-AA0D-9EAD5E20EA01}" srcOrd="3" destOrd="0" presId="urn:microsoft.com/office/officeart/2005/8/layout/chevron1"/>
    <dgm:cxn modelId="{159A5F4C-44C7-A240-B725-C98A09B381E1}" type="presParOf" srcId="{223C7864-69C5-4A7D-8AE1-E115AB596DE0}" destId="{9E462359-7569-C54C-A70A-9F1D410A8012}" srcOrd="4" destOrd="0" presId="urn:microsoft.com/office/officeart/2005/8/layout/chevron1"/>
    <dgm:cxn modelId="{C75C8F21-2548-834E-B2C6-618519BDCCC2}" type="presParOf" srcId="{223C7864-69C5-4A7D-8AE1-E115AB596DE0}" destId="{C74BBF38-A59A-524A-AB5B-3F8ED3ADFC9F}" srcOrd="5" destOrd="0" presId="urn:microsoft.com/office/officeart/2005/8/layout/chevron1"/>
    <dgm:cxn modelId="{649E02F4-0B04-0641-A9FA-C2312156F163}" type="presParOf" srcId="{223C7864-69C5-4A7D-8AE1-E115AB596DE0}" destId="{24D6961B-BD11-6B4E-9BA4-73AAA1D31156}" srcOrd="6" destOrd="0" presId="urn:microsoft.com/office/officeart/2005/8/layout/chevron1"/>
    <dgm:cxn modelId="{2542C305-B534-F64E-A31D-658F83944ABB}" type="presParOf" srcId="{223C7864-69C5-4A7D-8AE1-E115AB596DE0}" destId="{2288C563-9E1D-A949-A43C-F8946BF53481}" srcOrd="7" destOrd="0" presId="urn:microsoft.com/office/officeart/2005/8/layout/chevron1"/>
    <dgm:cxn modelId="{B5FBDD76-92F0-744C-87A4-9E5E76EA8FE7}" type="presParOf" srcId="{223C7864-69C5-4A7D-8AE1-E115AB596DE0}" destId="{966A7368-BD8C-484F-A0F3-1C2810A6981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C5BD959-F282-4B17-AA1A-B754F2A20070}"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2D58754B-BFD9-4682-A774-0F991A770964}">
      <dgm:prSet phldrT="[Text]" custT="1"/>
      <dgm:spPr>
        <a:solidFill>
          <a:srgbClr val="0069B3"/>
        </a:solidFill>
      </dgm:spPr>
      <dgm:t>
        <a:bodyPr/>
        <a:lstStyle/>
        <a:p>
          <a:pPr rtl="0"/>
          <a:r>
            <a:rPr lang="en-US" sz="2200" b="1" dirty="0">
              <a:latin typeface="Arial" charset="0"/>
              <a:ea typeface="Arial" charset="0"/>
              <a:cs typeface="Arial" charset="0"/>
            </a:rPr>
            <a:t>Online Harm</a:t>
          </a:r>
        </a:p>
      </dgm:t>
    </dgm:pt>
    <dgm:pt modelId="{E060E061-29FD-424A-9F68-F12ACDF34158}" type="parTrans" cxnId="{D0CFDA33-D09D-4E4E-BBDA-F557A0476597}">
      <dgm:prSet/>
      <dgm:spPr/>
      <dgm:t>
        <a:bodyPr/>
        <a:lstStyle/>
        <a:p>
          <a:endParaRPr lang="en-US"/>
        </a:p>
      </dgm:t>
    </dgm:pt>
    <dgm:pt modelId="{C104FFE1-3440-4A64-9D7F-9C425E465746}" type="sibTrans" cxnId="{D0CFDA33-D09D-4E4E-BBDA-F557A0476597}">
      <dgm:prSet/>
      <dgm:spPr/>
      <dgm:t>
        <a:bodyPr/>
        <a:lstStyle/>
        <a:p>
          <a:endParaRPr lang="en-US"/>
        </a:p>
      </dgm:t>
    </dgm:pt>
    <dgm:pt modelId="{06C0DD75-23E5-4F8C-B205-50FC047F6BB8}">
      <dgm:prSet phldrT="[Text]" custT="1"/>
      <dgm:spPr>
        <a:solidFill>
          <a:schemeClr val="bg1">
            <a:lumMod val="75000"/>
            <a:alpha val="90000"/>
          </a:schemeClr>
        </a:solidFill>
      </dgm:spPr>
      <dgm:t>
        <a:bodyPr/>
        <a:lstStyle/>
        <a:p>
          <a:pPr marL="0" indent="0">
            <a:lnSpc>
              <a:spcPct val="100000"/>
            </a:lnSpc>
            <a:spcAft>
              <a:spcPts val="0"/>
            </a:spcAft>
            <a:buFontTx/>
            <a:buNone/>
          </a:pPr>
          <a:r>
            <a:rPr lang="en-GB" sz="1600" b="0" i="0" u="none" strike="noStrike" dirty="0">
              <a:solidFill>
                <a:schemeClr val="tx1"/>
              </a:solidFill>
              <a:effectLst/>
              <a:latin typeface="Arial" panose="020B0604020202020204" pitchFamily="34" charset="0"/>
              <a:ea typeface="+mn-ea"/>
              <a:cs typeface="Arial" panose="020B0604020202020204" pitchFamily="34" charset="0"/>
            </a:rPr>
            <a:t>Cyberbullying or online bullying is any type of bullying that happens online.</a:t>
          </a:r>
          <a:endParaRPr lang="en-US" sz="1600" b="0" dirty="0">
            <a:latin typeface="Arial" panose="020B0604020202020204" pitchFamily="34" charset="0"/>
            <a:ea typeface="Arial" charset="0"/>
            <a:cs typeface="Arial" panose="020B0604020202020204" pitchFamily="34" charset="0"/>
          </a:endParaRPr>
        </a:p>
      </dgm:t>
    </dgm:pt>
    <dgm:pt modelId="{3DA22EDB-EAA3-44EC-B731-BFC579AAC773}" type="parTrans" cxnId="{DB899FEA-ECF8-4A1C-AD01-3E53C78889D4}">
      <dgm:prSet/>
      <dgm:spPr/>
      <dgm:t>
        <a:bodyPr/>
        <a:lstStyle/>
        <a:p>
          <a:endParaRPr lang="en-US"/>
        </a:p>
      </dgm:t>
    </dgm:pt>
    <dgm:pt modelId="{8F0AF489-4688-44DD-8F3E-F52E1F0C797D}" type="sibTrans" cxnId="{DB899FEA-ECF8-4A1C-AD01-3E53C78889D4}">
      <dgm:prSet/>
      <dgm:spPr/>
      <dgm:t>
        <a:bodyPr/>
        <a:lstStyle/>
        <a:p>
          <a:endParaRPr lang="en-US"/>
        </a:p>
      </dgm:t>
    </dgm:pt>
    <dgm:pt modelId="{55E1AA9F-A89E-463A-B26F-60325AECF50F}">
      <dgm:prSet phldrT="[Text]" phldr="0" custT="1"/>
      <dgm:spPr>
        <a:solidFill>
          <a:srgbClr val="0069B3"/>
        </a:solidFill>
      </dgm:spPr>
      <dgm:t>
        <a:bodyPr/>
        <a:lstStyle/>
        <a:p>
          <a:r>
            <a:rPr lang="en-US" sz="2200" b="1" dirty="0">
              <a:latin typeface="Arial" charset="0"/>
              <a:ea typeface="Arial" charset="0"/>
              <a:cs typeface="Arial" charset="0"/>
            </a:rPr>
            <a:t>Romance Fraud</a:t>
          </a:r>
        </a:p>
      </dgm:t>
    </dgm:pt>
    <dgm:pt modelId="{913F8117-8EB7-4283-A947-9FC99A898B4E}" type="parTrans" cxnId="{77975A01-D9C6-49D2-B5F5-79AF365F0600}">
      <dgm:prSet/>
      <dgm:spPr/>
      <dgm:t>
        <a:bodyPr/>
        <a:lstStyle/>
        <a:p>
          <a:endParaRPr lang="en-US"/>
        </a:p>
      </dgm:t>
    </dgm:pt>
    <dgm:pt modelId="{56235C5F-85CF-4318-A6B1-70B2C8267E8A}" type="sibTrans" cxnId="{77975A01-D9C6-49D2-B5F5-79AF365F0600}">
      <dgm:prSet/>
      <dgm:spPr/>
      <dgm:t>
        <a:bodyPr/>
        <a:lstStyle/>
        <a:p>
          <a:endParaRPr lang="en-US"/>
        </a:p>
      </dgm:t>
    </dgm:pt>
    <dgm:pt modelId="{E2A466AE-8D44-4BC8-99B9-DDB4548E4FF1}">
      <dgm:prSet phldrT="[Text]" custT="1"/>
      <dgm:spPr>
        <a:solidFill>
          <a:schemeClr val="bg1">
            <a:lumMod val="75000"/>
            <a:alpha val="90000"/>
          </a:schemeClr>
        </a:solidFill>
      </dgm:spPr>
      <dgm:t>
        <a:bodyPr/>
        <a:lstStyle/>
        <a:p>
          <a:pPr marL="0" indent="0">
            <a:lnSpc>
              <a:spcPct val="100000"/>
            </a:lnSpc>
            <a:spcAft>
              <a:spcPts val="0"/>
            </a:spcAft>
            <a:buNone/>
          </a:pPr>
          <a:r>
            <a:rPr lang="en-US" sz="1600" dirty="0">
              <a:latin typeface="Arial" charset="0"/>
              <a:ea typeface="Arial" charset="0"/>
              <a:cs typeface="Arial" charset="0"/>
            </a:rPr>
            <a:t>Where perpetrators use fake profiles on dating site or other platforms to convince someone that they want a genuine loving relationship but are actually after their money or personal information.</a:t>
          </a:r>
        </a:p>
      </dgm:t>
    </dgm:pt>
    <dgm:pt modelId="{FAA06558-3772-4EE2-AF2F-9EC0DAA3B4CD}" type="parTrans" cxnId="{7A485FFA-22FC-464F-ABBD-8772315114A7}">
      <dgm:prSet/>
      <dgm:spPr/>
      <dgm:t>
        <a:bodyPr/>
        <a:lstStyle/>
        <a:p>
          <a:endParaRPr lang="en-US"/>
        </a:p>
      </dgm:t>
    </dgm:pt>
    <dgm:pt modelId="{45E61CD4-9E8D-4B5F-9F8B-70FB4F7B67CC}" type="sibTrans" cxnId="{7A485FFA-22FC-464F-ABBD-8772315114A7}">
      <dgm:prSet/>
      <dgm:spPr/>
      <dgm:t>
        <a:bodyPr/>
        <a:lstStyle/>
        <a:p>
          <a:endParaRPr lang="en-US"/>
        </a:p>
      </dgm:t>
    </dgm:pt>
    <dgm:pt modelId="{CBE8B0BA-D33C-4670-B61B-C0F792F394F3}">
      <dgm:prSet phldrT="[Text]" custT="1"/>
      <dgm:spPr>
        <a:solidFill>
          <a:srgbClr val="0069B3"/>
        </a:solidFill>
      </dgm:spPr>
      <dgm:t>
        <a:bodyPr/>
        <a:lstStyle/>
        <a:p>
          <a:r>
            <a:rPr lang="en-US" sz="2200" b="1" dirty="0">
              <a:latin typeface="Arial" charset="0"/>
              <a:ea typeface="Arial" charset="0"/>
              <a:cs typeface="Arial" charset="0"/>
            </a:rPr>
            <a:t>Chemical Submission</a:t>
          </a:r>
        </a:p>
      </dgm:t>
    </dgm:pt>
    <dgm:pt modelId="{8088DBE7-3790-46B4-ADA6-5DF261A440D5}" type="parTrans" cxnId="{16A16E06-358F-43B7-BC40-C39CC2FC391D}">
      <dgm:prSet/>
      <dgm:spPr/>
      <dgm:t>
        <a:bodyPr/>
        <a:lstStyle/>
        <a:p>
          <a:endParaRPr lang="en-US"/>
        </a:p>
      </dgm:t>
    </dgm:pt>
    <dgm:pt modelId="{E5B19AEC-9C2F-40BD-AA32-8EB8495AE1EF}" type="sibTrans" cxnId="{16A16E06-358F-43B7-BC40-C39CC2FC391D}">
      <dgm:prSet/>
      <dgm:spPr/>
      <dgm:t>
        <a:bodyPr/>
        <a:lstStyle/>
        <a:p>
          <a:endParaRPr lang="en-US"/>
        </a:p>
      </dgm:t>
    </dgm:pt>
    <dgm:pt modelId="{BB224A7A-42D2-4CFD-B880-2ADD7482918E}">
      <dgm:prSet phldrT="[Text]" custT="1"/>
      <dgm:spPr>
        <a:solidFill>
          <a:schemeClr val="bg1">
            <a:lumMod val="75000"/>
            <a:alpha val="90000"/>
          </a:schemeClr>
        </a:solidFill>
      </dgm:spPr>
      <dgm:t>
        <a:bodyPr/>
        <a:lstStyle/>
        <a:p>
          <a:pPr marL="0" indent="0">
            <a:lnSpc>
              <a:spcPct val="100000"/>
            </a:lnSpc>
            <a:spcAft>
              <a:spcPts val="0"/>
            </a:spcAft>
            <a:buNone/>
          </a:pPr>
          <a:r>
            <a:rPr lang="en-GB" sz="1600" b="0" i="0" u="none" dirty="0">
              <a:latin typeface="Arial" panose="020B0604020202020204" pitchFamily="34" charset="0"/>
              <a:cs typeface="Arial" panose="020B0604020202020204" pitchFamily="34" charset="0"/>
            </a:rPr>
            <a:t>Crimes which are facilitated by psychoactive substances. Often involving sexual violence, robbery or extortion, as well as deliberate maltreatment of individuals who are elderly, have mental illness or are minors.</a:t>
          </a:r>
          <a:endParaRPr lang="en-US" sz="1300" dirty="0">
            <a:latin typeface="Arial" charset="0"/>
            <a:ea typeface="Arial" charset="0"/>
            <a:cs typeface="Arial" charset="0"/>
          </a:endParaRPr>
        </a:p>
      </dgm:t>
    </dgm:pt>
    <dgm:pt modelId="{D1AE582D-A7ED-4AA7-8B94-27BE6FEB1DE4}" type="sibTrans" cxnId="{96BD9581-0DD5-48AB-A7DC-09374D5592A8}">
      <dgm:prSet/>
      <dgm:spPr/>
      <dgm:t>
        <a:bodyPr/>
        <a:lstStyle/>
        <a:p>
          <a:endParaRPr lang="en-US"/>
        </a:p>
      </dgm:t>
    </dgm:pt>
    <dgm:pt modelId="{3111A7F0-3D96-4932-B52E-ED03DB11CD95}" type="parTrans" cxnId="{96BD9581-0DD5-48AB-A7DC-09374D5592A8}">
      <dgm:prSet/>
      <dgm:spPr/>
      <dgm:t>
        <a:bodyPr/>
        <a:lstStyle/>
        <a:p>
          <a:endParaRPr lang="en-US"/>
        </a:p>
      </dgm:t>
    </dgm:pt>
    <dgm:pt modelId="{4C1303EC-C04F-4A8E-B6FE-760B20BD22A5}" type="pres">
      <dgm:prSet presAssocID="{9C5BD959-F282-4B17-AA1A-B754F2A20070}" presName="Name0" presStyleCnt="0">
        <dgm:presLayoutVars>
          <dgm:dir/>
          <dgm:animLvl val="lvl"/>
          <dgm:resizeHandles val="exact"/>
        </dgm:presLayoutVars>
      </dgm:prSet>
      <dgm:spPr/>
    </dgm:pt>
    <dgm:pt modelId="{475898F4-B7D1-4280-AB7E-2B75B38F5889}" type="pres">
      <dgm:prSet presAssocID="{2D58754B-BFD9-4682-A774-0F991A770964}" presName="linNode" presStyleCnt="0"/>
      <dgm:spPr/>
    </dgm:pt>
    <dgm:pt modelId="{B5F7789B-230C-4E9C-B78E-DC9E7DBC327F}" type="pres">
      <dgm:prSet presAssocID="{2D58754B-BFD9-4682-A774-0F991A770964}" presName="parentText" presStyleLbl="node1" presStyleIdx="0" presStyleCnt="3">
        <dgm:presLayoutVars>
          <dgm:chMax val="1"/>
          <dgm:bulletEnabled val="1"/>
        </dgm:presLayoutVars>
      </dgm:prSet>
      <dgm:spPr/>
    </dgm:pt>
    <dgm:pt modelId="{2C8B6FA3-4294-4271-B14B-AC0DEBA13602}" type="pres">
      <dgm:prSet presAssocID="{2D58754B-BFD9-4682-A774-0F991A770964}" presName="descendantText" presStyleLbl="alignAccFollowNode1" presStyleIdx="0" presStyleCnt="3" custScaleY="125626">
        <dgm:presLayoutVars>
          <dgm:bulletEnabled val="1"/>
        </dgm:presLayoutVars>
      </dgm:prSet>
      <dgm:spPr/>
    </dgm:pt>
    <dgm:pt modelId="{CFC68E73-8224-47D2-8912-8A6B322A7D3D}" type="pres">
      <dgm:prSet presAssocID="{C104FFE1-3440-4A64-9D7F-9C425E465746}" presName="sp" presStyleCnt="0"/>
      <dgm:spPr/>
    </dgm:pt>
    <dgm:pt modelId="{15302699-2668-4B8E-A386-84334B38A99C}" type="pres">
      <dgm:prSet presAssocID="{55E1AA9F-A89E-463A-B26F-60325AECF50F}" presName="linNode" presStyleCnt="0"/>
      <dgm:spPr/>
    </dgm:pt>
    <dgm:pt modelId="{FF0E9928-8175-4C55-A592-4C365C40BA2C}" type="pres">
      <dgm:prSet presAssocID="{55E1AA9F-A89E-463A-B26F-60325AECF50F}" presName="parentText" presStyleLbl="node1" presStyleIdx="1" presStyleCnt="3">
        <dgm:presLayoutVars>
          <dgm:chMax val="1"/>
          <dgm:bulletEnabled val="1"/>
        </dgm:presLayoutVars>
      </dgm:prSet>
      <dgm:spPr/>
    </dgm:pt>
    <dgm:pt modelId="{03378B0B-9B72-4D66-85EC-21C78858FEBF}" type="pres">
      <dgm:prSet presAssocID="{55E1AA9F-A89E-463A-B26F-60325AECF50F}" presName="descendantText" presStyleLbl="alignAccFollowNode1" presStyleIdx="1" presStyleCnt="3" custScaleY="117884">
        <dgm:presLayoutVars>
          <dgm:bulletEnabled val="1"/>
        </dgm:presLayoutVars>
      </dgm:prSet>
      <dgm:spPr/>
    </dgm:pt>
    <dgm:pt modelId="{31C7A89B-A94A-46C7-AB7B-CC3041F9C06A}" type="pres">
      <dgm:prSet presAssocID="{56235C5F-85CF-4318-A6B1-70B2C8267E8A}" presName="sp" presStyleCnt="0"/>
      <dgm:spPr/>
    </dgm:pt>
    <dgm:pt modelId="{CD43DEEE-D42A-41EA-A34B-E1FABEF1C31A}" type="pres">
      <dgm:prSet presAssocID="{CBE8B0BA-D33C-4670-B61B-C0F792F394F3}" presName="linNode" presStyleCnt="0"/>
      <dgm:spPr/>
    </dgm:pt>
    <dgm:pt modelId="{47685559-FA6B-4A14-AEB2-511915C16FCA}" type="pres">
      <dgm:prSet presAssocID="{CBE8B0BA-D33C-4670-B61B-C0F792F394F3}" presName="parentText" presStyleLbl="node1" presStyleIdx="2" presStyleCnt="3">
        <dgm:presLayoutVars>
          <dgm:chMax val="1"/>
          <dgm:bulletEnabled val="1"/>
        </dgm:presLayoutVars>
      </dgm:prSet>
      <dgm:spPr/>
    </dgm:pt>
    <dgm:pt modelId="{8F311F35-34D5-4C81-B9B5-E505F3B8DC36}" type="pres">
      <dgm:prSet presAssocID="{CBE8B0BA-D33C-4670-B61B-C0F792F394F3}" presName="descendantText" presStyleLbl="alignAccFollowNode1" presStyleIdx="2" presStyleCnt="3" custScaleY="114553" custLinFactNeighborX="0" custLinFactNeighborY="0">
        <dgm:presLayoutVars>
          <dgm:bulletEnabled val="1"/>
        </dgm:presLayoutVars>
      </dgm:prSet>
      <dgm:spPr/>
    </dgm:pt>
  </dgm:ptLst>
  <dgm:cxnLst>
    <dgm:cxn modelId="{77975A01-D9C6-49D2-B5F5-79AF365F0600}" srcId="{9C5BD959-F282-4B17-AA1A-B754F2A20070}" destId="{55E1AA9F-A89E-463A-B26F-60325AECF50F}" srcOrd="1" destOrd="0" parTransId="{913F8117-8EB7-4283-A947-9FC99A898B4E}" sibTransId="{56235C5F-85CF-4318-A6B1-70B2C8267E8A}"/>
    <dgm:cxn modelId="{16A16E06-358F-43B7-BC40-C39CC2FC391D}" srcId="{9C5BD959-F282-4B17-AA1A-B754F2A20070}" destId="{CBE8B0BA-D33C-4670-B61B-C0F792F394F3}" srcOrd="2" destOrd="0" parTransId="{8088DBE7-3790-46B4-ADA6-5DF261A440D5}" sibTransId="{E5B19AEC-9C2F-40BD-AA32-8EB8495AE1EF}"/>
    <dgm:cxn modelId="{DEDC8C11-3394-9849-8EB5-4AE24D16862F}" type="presOf" srcId="{55E1AA9F-A89E-463A-B26F-60325AECF50F}" destId="{FF0E9928-8175-4C55-A592-4C365C40BA2C}" srcOrd="0" destOrd="0" presId="urn:microsoft.com/office/officeart/2005/8/layout/vList5"/>
    <dgm:cxn modelId="{D0CFDA33-D09D-4E4E-BBDA-F557A0476597}" srcId="{9C5BD959-F282-4B17-AA1A-B754F2A20070}" destId="{2D58754B-BFD9-4682-A774-0F991A770964}" srcOrd="0" destOrd="0" parTransId="{E060E061-29FD-424A-9F68-F12ACDF34158}" sibTransId="{C104FFE1-3440-4A64-9D7F-9C425E465746}"/>
    <dgm:cxn modelId="{F4373B3F-BC00-7B4B-9F1C-8E688125920C}" type="presOf" srcId="{CBE8B0BA-D33C-4670-B61B-C0F792F394F3}" destId="{47685559-FA6B-4A14-AEB2-511915C16FCA}" srcOrd="0" destOrd="0" presId="urn:microsoft.com/office/officeart/2005/8/layout/vList5"/>
    <dgm:cxn modelId="{6B2A5A5C-23BB-1342-A1F6-ABB248AAB356}" type="presOf" srcId="{9C5BD959-F282-4B17-AA1A-B754F2A20070}" destId="{4C1303EC-C04F-4A8E-B6FE-760B20BD22A5}" srcOrd="0" destOrd="0" presId="urn:microsoft.com/office/officeart/2005/8/layout/vList5"/>
    <dgm:cxn modelId="{01CAD46E-CABC-304F-B377-8EF09D64D46F}" type="presOf" srcId="{2D58754B-BFD9-4682-A774-0F991A770964}" destId="{B5F7789B-230C-4E9C-B78E-DC9E7DBC327F}" srcOrd="0" destOrd="0" presId="urn:microsoft.com/office/officeart/2005/8/layout/vList5"/>
    <dgm:cxn modelId="{96BD9581-0DD5-48AB-A7DC-09374D5592A8}" srcId="{CBE8B0BA-D33C-4670-B61B-C0F792F394F3}" destId="{BB224A7A-42D2-4CFD-B880-2ADD7482918E}" srcOrd="0" destOrd="0" parTransId="{3111A7F0-3D96-4932-B52E-ED03DB11CD95}" sibTransId="{D1AE582D-A7ED-4AA7-8B94-27BE6FEB1DE4}"/>
    <dgm:cxn modelId="{96572DA7-4346-F94F-8ADC-44E62E1F792B}" type="presOf" srcId="{06C0DD75-23E5-4F8C-B205-50FC047F6BB8}" destId="{2C8B6FA3-4294-4271-B14B-AC0DEBA13602}" srcOrd="0" destOrd="0" presId="urn:microsoft.com/office/officeart/2005/8/layout/vList5"/>
    <dgm:cxn modelId="{8F93E3A8-872C-374B-B747-DE9CF81D00BF}" type="presOf" srcId="{E2A466AE-8D44-4BC8-99B9-DDB4548E4FF1}" destId="{03378B0B-9B72-4D66-85EC-21C78858FEBF}" srcOrd="0" destOrd="0" presId="urn:microsoft.com/office/officeart/2005/8/layout/vList5"/>
    <dgm:cxn modelId="{1F4393BD-D019-AC48-B4DD-41E3CA540C1A}" type="presOf" srcId="{BB224A7A-42D2-4CFD-B880-2ADD7482918E}" destId="{8F311F35-34D5-4C81-B9B5-E505F3B8DC36}" srcOrd="0" destOrd="0" presId="urn:microsoft.com/office/officeart/2005/8/layout/vList5"/>
    <dgm:cxn modelId="{DB899FEA-ECF8-4A1C-AD01-3E53C78889D4}" srcId="{2D58754B-BFD9-4682-A774-0F991A770964}" destId="{06C0DD75-23E5-4F8C-B205-50FC047F6BB8}" srcOrd="0" destOrd="0" parTransId="{3DA22EDB-EAA3-44EC-B731-BFC579AAC773}" sibTransId="{8F0AF489-4688-44DD-8F3E-F52E1F0C797D}"/>
    <dgm:cxn modelId="{7A485FFA-22FC-464F-ABBD-8772315114A7}" srcId="{55E1AA9F-A89E-463A-B26F-60325AECF50F}" destId="{E2A466AE-8D44-4BC8-99B9-DDB4548E4FF1}" srcOrd="0" destOrd="0" parTransId="{FAA06558-3772-4EE2-AF2F-9EC0DAA3B4CD}" sibTransId="{45E61CD4-9E8D-4B5F-9F8B-70FB4F7B67CC}"/>
    <dgm:cxn modelId="{928F4DF1-8517-144B-9288-3B328DB2028C}" type="presParOf" srcId="{4C1303EC-C04F-4A8E-B6FE-760B20BD22A5}" destId="{475898F4-B7D1-4280-AB7E-2B75B38F5889}" srcOrd="0" destOrd="0" presId="urn:microsoft.com/office/officeart/2005/8/layout/vList5"/>
    <dgm:cxn modelId="{0637E3DD-24F8-5646-9CEE-11B446CA5840}" type="presParOf" srcId="{475898F4-B7D1-4280-AB7E-2B75B38F5889}" destId="{B5F7789B-230C-4E9C-B78E-DC9E7DBC327F}" srcOrd="0" destOrd="0" presId="urn:microsoft.com/office/officeart/2005/8/layout/vList5"/>
    <dgm:cxn modelId="{80943C8B-679B-5C49-B142-24B3531304CA}" type="presParOf" srcId="{475898F4-B7D1-4280-AB7E-2B75B38F5889}" destId="{2C8B6FA3-4294-4271-B14B-AC0DEBA13602}" srcOrd="1" destOrd="0" presId="urn:microsoft.com/office/officeart/2005/8/layout/vList5"/>
    <dgm:cxn modelId="{5F347725-450B-3248-AB4A-22EB6F45FEDD}" type="presParOf" srcId="{4C1303EC-C04F-4A8E-B6FE-760B20BD22A5}" destId="{CFC68E73-8224-47D2-8912-8A6B322A7D3D}" srcOrd="1" destOrd="0" presId="urn:microsoft.com/office/officeart/2005/8/layout/vList5"/>
    <dgm:cxn modelId="{A38BB9E3-8327-434C-86E3-3A0EFED53F14}" type="presParOf" srcId="{4C1303EC-C04F-4A8E-B6FE-760B20BD22A5}" destId="{15302699-2668-4B8E-A386-84334B38A99C}" srcOrd="2" destOrd="0" presId="urn:microsoft.com/office/officeart/2005/8/layout/vList5"/>
    <dgm:cxn modelId="{9772BAB1-F06A-DA41-9A8A-3595984DF799}" type="presParOf" srcId="{15302699-2668-4B8E-A386-84334B38A99C}" destId="{FF0E9928-8175-4C55-A592-4C365C40BA2C}" srcOrd="0" destOrd="0" presId="urn:microsoft.com/office/officeart/2005/8/layout/vList5"/>
    <dgm:cxn modelId="{74E91316-D691-EA46-AECF-D07358AB11E3}" type="presParOf" srcId="{15302699-2668-4B8E-A386-84334B38A99C}" destId="{03378B0B-9B72-4D66-85EC-21C78858FEBF}" srcOrd="1" destOrd="0" presId="urn:microsoft.com/office/officeart/2005/8/layout/vList5"/>
    <dgm:cxn modelId="{F26FD9BD-B0D2-324B-8D10-13C180D832DE}" type="presParOf" srcId="{4C1303EC-C04F-4A8E-B6FE-760B20BD22A5}" destId="{31C7A89B-A94A-46C7-AB7B-CC3041F9C06A}" srcOrd="3" destOrd="0" presId="urn:microsoft.com/office/officeart/2005/8/layout/vList5"/>
    <dgm:cxn modelId="{1339F28F-67E0-3048-9D41-C5EE2DB902D0}" type="presParOf" srcId="{4C1303EC-C04F-4A8E-B6FE-760B20BD22A5}" destId="{CD43DEEE-D42A-41EA-A34B-E1FABEF1C31A}" srcOrd="4" destOrd="0" presId="urn:microsoft.com/office/officeart/2005/8/layout/vList5"/>
    <dgm:cxn modelId="{766DE5D5-23DD-4148-B3F4-C070543FE879}" type="presParOf" srcId="{CD43DEEE-D42A-41EA-A34B-E1FABEF1C31A}" destId="{47685559-FA6B-4A14-AEB2-511915C16FCA}" srcOrd="0" destOrd="0" presId="urn:microsoft.com/office/officeart/2005/8/layout/vList5"/>
    <dgm:cxn modelId="{33AF5A58-BDF6-CA4B-8C77-61405BD2C9CA}" type="presParOf" srcId="{CD43DEEE-D42A-41EA-A34B-E1FABEF1C31A}" destId="{8F311F35-34D5-4C81-B9B5-E505F3B8DC3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C5BD959-F282-4B17-AA1A-B754F2A20070}"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55E1AA9F-A89E-463A-B26F-60325AECF50F}">
      <dgm:prSet phldrT="[Text]" phldr="0" custT="1"/>
      <dgm:spPr>
        <a:solidFill>
          <a:srgbClr val="0069B3"/>
        </a:solidFill>
      </dgm:spPr>
      <dgm:t>
        <a:bodyPr/>
        <a:lstStyle/>
        <a:p>
          <a:r>
            <a:rPr lang="en-US" sz="2200" b="1" dirty="0" err="1">
              <a:latin typeface="Arial" charset="0"/>
              <a:ea typeface="Arial" charset="0"/>
              <a:cs typeface="Arial" charset="0"/>
            </a:rPr>
            <a:t>Radicalisation</a:t>
          </a:r>
          <a:endParaRPr lang="en-US" sz="2200" b="1" dirty="0">
            <a:latin typeface="Arial" charset="0"/>
            <a:ea typeface="Arial" charset="0"/>
            <a:cs typeface="Arial" charset="0"/>
          </a:endParaRPr>
        </a:p>
      </dgm:t>
    </dgm:pt>
    <dgm:pt modelId="{913F8117-8EB7-4283-A947-9FC99A898B4E}" type="parTrans" cxnId="{77975A01-D9C6-49D2-B5F5-79AF365F0600}">
      <dgm:prSet/>
      <dgm:spPr/>
      <dgm:t>
        <a:bodyPr/>
        <a:lstStyle/>
        <a:p>
          <a:endParaRPr lang="en-US"/>
        </a:p>
      </dgm:t>
    </dgm:pt>
    <dgm:pt modelId="{56235C5F-85CF-4318-A6B1-70B2C8267E8A}" type="sibTrans" cxnId="{77975A01-D9C6-49D2-B5F5-79AF365F0600}">
      <dgm:prSet/>
      <dgm:spPr/>
      <dgm:t>
        <a:bodyPr/>
        <a:lstStyle/>
        <a:p>
          <a:endParaRPr lang="en-US"/>
        </a:p>
      </dgm:t>
    </dgm:pt>
    <dgm:pt modelId="{CBE8B0BA-D33C-4670-B61B-C0F792F394F3}">
      <dgm:prSet phldrT="[Text]" custT="1"/>
      <dgm:spPr>
        <a:solidFill>
          <a:srgbClr val="0069B3"/>
        </a:solidFill>
      </dgm:spPr>
      <dgm:t>
        <a:bodyPr/>
        <a:lstStyle/>
        <a:p>
          <a:r>
            <a:rPr lang="en-US" sz="2200" b="1" dirty="0">
              <a:latin typeface="Arial" charset="0"/>
              <a:ea typeface="Arial" charset="0"/>
              <a:cs typeface="Arial" charset="0"/>
            </a:rPr>
            <a:t>Extremism</a:t>
          </a:r>
        </a:p>
      </dgm:t>
    </dgm:pt>
    <dgm:pt modelId="{8088DBE7-3790-46B4-ADA6-5DF261A440D5}" type="parTrans" cxnId="{16A16E06-358F-43B7-BC40-C39CC2FC391D}">
      <dgm:prSet/>
      <dgm:spPr/>
      <dgm:t>
        <a:bodyPr/>
        <a:lstStyle/>
        <a:p>
          <a:endParaRPr lang="en-US"/>
        </a:p>
      </dgm:t>
    </dgm:pt>
    <dgm:pt modelId="{E5B19AEC-9C2F-40BD-AA32-8EB8495AE1EF}" type="sibTrans" cxnId="{16A16E06-358F-43B7-BC40-C39CC2FC391D}">
      <dgm:prSet/>
      <dgm:spPr/>
      <dgm:t>
        <a:bodyPr/>
        <a:lstStyle/>
        <a:p>
          <a:endParaRPr lang="en-US"/>
        </a:p>
      </dgm:t>
    </dgm:pt>
    <dgm:pt modelId="{2520C070-1827-4C86-B99B-C78D0E08110F}">
      <dgm:prSet phldrT="[Text]" custT="1"/>
      <dgm:spPr>
        <a:solidFill>
          <a:srgbClr val="0069B3"/>
        </a:solidFill>
      </dgm:spPr>
      <dgm:t>
        <a:bodyPr/>
        <a:lstStyle/>
        <a:p>
          <a:r>
            <a:rPr lang="en-US" sz="2200" b="1" dirty="0">
              <a:latin typeface="Arial" charset="0"/>
              <a:ea typeface="Arial" charset="0"/>
              <a:cs typeface="Arial" charset="0"/>
            </a:rPr>
            <a:t>Self Harm</a:t>
          </a:r>
        </a:p>
      </dgm:t>
    </dgm:pt>
    <dgm:pt modelId="{90265E71-E1E7-4371-9214-5BD7BD68747D}" type="parTrans" cxnId="{F4188F00-56FE-4F36-928A-2DD941A422C1}">
      <dgm:prSet/>
      <dgm:spPr/>
      <dgm:t>
        <a:bodyPr/>
        <a:lstStyle/>
        <a:p>
          <a:endParaRPr lang="en-US"/>
        </a:p>
      </dgm:t>
    </dgm:pt>
    <dgm:pt modelId="{989F15F3-D53E-4B40-A699-A16693369DEA}" type="sibTrans" cxnId="{F4188F00-56FE-4F36-928A-2DD941A422C1}">
      <dgm:prSet/>
      <dgm:spPr/>
      <dgm:t>
        <a:bodyPr/>
        <a:lstStyle/>
        <a:p>
          <a:endParaRPr lang="en-US"/>
        </a:p>
      </dgm:t>
    </dgm:pt>
    <dgm:pt modelId="{AEB0F5B5-F6CE-4BA2-B3BF-64C902C34C38}">
      <dgm:prSet phldrT="[Text]" custT="1"/>
      <dgm:spPr>
        <a:solidFill>
          <a:schemeClr val="bg1">
            <a:lumMod val="75000"/>
            <a:alpha val="90000"/>
          </a:schemeClr>
        </a:solidFill>
      </dgm:spPr>
      <dgm:t>
        <a:bodyPr/>
        <a:lstStyle/>
        <a:p>
          <a:pPr marL="0" indent="0">
            <a:lnSpc>
              <a:spcPct val="100000"/>
            </a:lnSpc>
            <a:spcAft>
              <a:spcPts val="0"/>
            </a:spcAft>
            <a:buFontTx/>
            <a:buNone/>
          </a:pPr>
          <a:r>
            <a:rPr lang="en-US" sz="1600" b="0" i="0" u="none" dirty="0">
              <a:latin typeface="Arial" charset="0"/>
              <a:ea typeface="Arial" charset="0"/>
              <a:cs typeface="Arial" charset="0"/>
            </a:rPr>
            <a:t>When someone intentionally damages or injures their own body and is a sign of  emotional distress.. </a:t>
          </a:r>
          <a:endParaRPr lang="en-US" sz="1600" dirty="0">
            <a:latin typeface="Arial" charset="0"/>
            <a:ea typeface="Arial" charset="0"/>
            <a:cs typeface="Arial" charset="0"/>
          </a:endParaRPr>
        </a:p>
      </dgm:t>
    </dgm:pt>
    <dgm:pt modelId="{F7009F87-1F74-4D8A-8D57-5F2E01A2C4D8}" type="parTrans" cxnId="{BD03FA5B-2B25-49B7-A441-020242D97FEC}">
      <dgm:prSet/>
      <dgm:spPr/>
      <dgm:t>
        <a:bodyPr/>
        <a:lstStyle/>
        <a:p>
          <a:endParaRPr lang="en-US"/>
        </a:p>
      </dgm:t>
    </dgm:pt>
    <dgm:pt modelId="{A15CF1E4-1865-49A4-A974-BFFE8228C8DC}" type="sibTrans" cxnId="{BD03FA5B-2B25-49B7-A441-020242D97FEC}">
      <dgm:prSet/>
      <dgm:spPr/>
      <dgm:t>
        <a:bodyPr/>
        <a:lstStyle/>
        <a:p>
          <a:endParaRPr lang="en-US"/>
        </a:p>
      </dgm:t>
    </dgm:pt>
    <dgm:pt modelId="{BB224A7A-42D2-4CFD-B880-2ADD7482918E}">
      <dgm:prSet phldrT="[Text]" custT="1"/>
      <dgm:spPr>
        <a:solidFill>
          <a:schemeClr val="bg1">
            <a:lumMod val="75000"/>
            <a:alpha val="90000"/>
          </a:schemeClr>
        </a:solidFill>
      </dgm:spPr>
      <dgm:t>
        <a:bodyPr/>
        <a:lstStyle/>
        <a:p>
          <a:pPr marL="0" indent="0">
            <a:lnSpc>
              <a:spcPct val="100000"/>
            </a:lnSpc>
            <a:spcAft>
              <a:spcPts val="0"/>
            </a:spcAft>
            <a:buFontTx/>
            <a:buNone/>
          </a:pPr>
          <a:r>
            <a:rPr lang="en-US" sz="1600" dirty="0">
              <a:latin typeface="Arial" charset="0"/>
              <a:ea typeface="Arial" charset="0"/>
              <a:cs typeface="Arial" charset="0"/>
            </a:rPr>
            <a:t>I</a:t>
          </a:r>
          <a:r>
            <a:rPr lang="en-GB" sz="1600" b="0" i="0" u="none" strike="noStrike" dirty="0">
              <a:solidFill>
                <a:schemeClr val="tx1"/>
              </a:solidFill>
              <a:effectLst/>
              <a:latin typeface="Arial" panose="020B0604020202020204" pitchFamily="34" charset="0"/>
              <a:ea typeface="+mn-ea"/>
              <a:cs typeface="Arial" panose="020B0604020202020204" pitchFamily="34" charset="0"/>
            </a:rPr>
            <a:t>s often characterized by violence, hatred, or intolerance, and aims to undermine fundamental rights and freedoms</a:t>
          </a:r>
          <a:endParaRPr lang="en-US" sz="1600" dirty="0">
            <a:latin typeface="Arial" charset="0"/>
            <a:ea typeface="Arial" charset="0"/>
            <a:cs typeface="Arial" charset="0"/>
          </a:endParaRPr>
        </a:p>
      </dgm:t>
    </dgm:pt>
    <dgm:pt modelId="{D1AE582D-A7ED-4AA7-8B94-27BE6FEB1DE4}" type="sibTrans" cxnId="{96BD9581-0DD5-48AB-A7DC-09374D5592A8}">
      <dgm:prSet/>
      <dgm:spPr/>
      <dgm:t>
        <a:bodyPr/>
        <a:lstStyle/>
        <a:p>
          <a:endParaRPr lang="en-US"/>
        </a:p>
      </dgm:t>
    </dgm:pt>
    <dgm:pt modelId="{3111A7F0-3D96-4932-B52E-ED03DB11CD95}" type="parTrans" cxnId="{96BD9581-0DD5-48AB-A7DC-09374D5592A8}">
      <dgm:prSet/>
      <dgm:spPr/>
      <dgm:t>
        <a:bodyPr/>
        <a:lstStyle/>
        <a:p>
          <a:endParaRPr lang="en-US"/>
        </a:p>
      </dgm:t>
    </dgm:pt>
    <dgm:pt modelId="{E2A466AE-8D44-4BC8-99B9-DDB4548E4FF1}">
      <dgm:prSet phldrT="[Text]" custT="1"/>
      <dgm:spPr>
        <a:solidFill>
          <a:schemeClr val="bg1">
            <a:lumMod val="75000"/>
            <a:alpha val="90000"/>
          </a:schemeClr>
        </a:solidFill>
      </dgm:spPr>
      <dgm:t>
        <a:bodyPr/>
        <a:lstStyle/>
        <a:p>
          <a:pPr marL="0" indent="0">
            <a:lnSpc>
              <a:spcPct val="100000"/>
            </a:lnSpc>
            <a:spcAft>
              <a:spcPts val="0"/>
            </a:spcAft>
            <a:buFontTx/>
            <a:buNone/>
          </a:pPr>
          <a:r>
            <a:rPr lang="en-GB" sz="1600" b="0" i="0" u="none" dirty="0">
              <a:latin typeface="Arial" panose="020B0604020202020204" pitchFamily="34" charset="0"/>
              <a:cs typeface="Arial" panose="020B0604020202020204" pitchFamily="34" charset="0"/>
            </a:rPr>
            <a:t>Radicalisation is the process by which an individual comes to support or be involved in extremist ideologies, potentially leading to violent act</a:t>
          </a:r>
          <a:endParaRPr lang="en-US" sz="1600" dirty="0">
            <a:latin typeface="Arial" panose="020B0604020202020204" pitchFamily="34" charset="0"/>
            <a:ea typeface="Arial" charset="0"/>
            <a:cs typeface="Arial" panose="020B0604020202020204" pitchFamily="34" charset="0"/>
          </a:endParaRPr>
        </a:p>
      </dgm:t>
    </dgm:pt>
    <dgm:pt modelId="{45E61CD4-9E8D-4B5F-9F8B-70FB4F7B67CC}" type="sibTrans" cxnId="{7A485FFA-22FC-464F-ABBD-8772315114A7}">
      <dgm:prSet/>
      <dgm:spPr/>
      <dgm:t>
        <a:bodyPr/>
        <a:lstStyle/>
        <a:p>
          <a:endParaRPr lang="en-US"/>
        </a:p>
      </dgm:t>
    </dgm:pt>
    <dgm:pt modelId="{FAA06558-3772-4EE2-AF2F-9EC0DAA3B4CD}" type="parTrans" cxnId="{7A485FFA-22FC-464F-ABBD-8772315114A7}">
      <dgm:prSet/>
      <dgm:spPr/>
      <dgm:t>
        <a:bodyPr/>
        <a:lstStyle/>
        <a:p>
          <a:endParaRPr lang="en-US"/>
        </a:p>
      </dgm:t>
    </dgm:pt>
    <dgm:pt modelId="{4C1303EC-C04F-4A8E-B6FE-760B20BD22A5}" type="pres">
      <dgm:prSet presAssocID="{9C5BD959-F282-4B17-AA1A-B754F2A20070}" presName="Name0" presStyleCnt="0">
        <dgm:presLayoutVars>
          <dgm:dir/>
          <dgm:animLvl val="lvl"/>
          <dgm:resizeHandles val="exact"/>
        </dgm:presLayoutVars>
      </dgm:prSet>
      <dgm:spPr/>
    </dgm:pt>
    <dgm:pt modelId="{15302699-2668-4B8E-A386-84334B38A99C}" type="pres">
      <dgm:prSet presAssocID="{55E1AA9F-A89E-463A-B26F-60325AECF50F}" presName="linNode" presStyleCnt="0"/>
      <dgm:spPr/>
    </dgm:pt>
    <dgm:pt modelId="{FF0E9928-8175-4C55-A592-4C365C40BA2C}" type="pres">
      <dgm:prSet presAssocID="{55E1AA9F-A89E-463A-B26F-60325AECF50F}" presName="parentText" presStyleLbl="node1" presStyleIdx="0" presStyleCnt="3">
        <dgm:presLayoutVars>
          <dgm:chMax val="1"/>
          <dgm:bulletEnabled val="1"/>
        </dgm:presLayoutVars>
      </dgm:prSet>
      <dgm:spPr/>
    </dgm:pt>
    <dgm:pt modelId="{03378B0B-9B72-4D66-85EC-21C78858FEBF}" type="pres">
      <dgm:prSet presAssocID="{55E1AA9F-A89E-463A-B26F-60325AECF50F}" presName="descendantText" presStyleLbl="alignAccFollowNode1" presStyleIdx="0" presStyleCnt="3" custScaleY="121920">
        <dgm:presLayoutVars>
          <dgm:bulletEnabled val="1"/>
        </dgm:presLayoutVars>
      </dgm:prSet>
      <dgm:spPr/>
    </dgm:pt>
    <dgm:pt modelId="{31C7A89B-A94A-46C7-AB7B-CC3041F9C06A}" type="pres">
      <dgm:prSet presAssocID="{56235C5F-85CF-4318-A6B1-70B2C8267E8A}" presName="sp" presStyleCnt="0"/>
      <dgm:spPr/>
    </dgm:pt>
    <dgm:pt modelId="{CD43DEEE-D42A-41EA-A34B-E1FABEF1C31A}" type="pres">
      <dgm:prSet presAssocID="{CBE8B0BA-D33C-4670-B61B-C0F792F394F3}" presName="linNode" presStyleCnt="0"/>
      <dgm:spPr/>
    </dgm:pt>
    <dgm:pt modelId="{47685559-FA6B-4A14-AEB2-511915C16FCA}" type="pres">
      <dgm:prSet presAssocID="{CBE8B0BA-D33C-4670-B61B-C0F792F394F3}" presName="parentText" presStyleLbl="node1" presStyleIdx="1" presStyleCnt="3">
        <dgm:presLayoutVars>
          <dgm:chMax val="1"/>
          <dgm:bulletEnabled val="1"/>
        </dgm:presLayoutVars>
      </dgm:prSet>
      <dgm:spPr/>
    </dgm:pt>
    <dgm:pt modelId="{8F311F35-34D5-4C81-B9B5-E505F3B8DC36}" type="pres">
      <dgm:prSet presAssocID="{CBE8B0BA-D33C-4670-B61B-C0F792F394F3}" presName="descendantText" presStyleLbl="alignAccFollowNode1" presStyleIdx="1" presStyleCnt="3" custScaleY="113127" custLinFactNeighborX="0" custLinFactNeighborY="0">
        <dgm:presLayoutVars>
          <dgm:bulletEnabled val="1"/>
        </dgm:presLayoutVars>
      </dgm:prSet>
      <dgm:spPr/>
    </dgm:pt>
    <dgm:pt modelId="{1EC5D77E-BA53-4106-9B95-04E82745480D}" type="pres">
      <dgm:prSet presAssocID="{E5B19AEC-9C2F-40BD-AA32-8EB8495AE1EF}" presName="sp" presStyleCnt="0"/>
      <dgm:spPr/>
    </dgm:pt>
    <dgm:pt modelId="{A1F8C385-822C-4E78-B20E-74755DACA6F3}" type="pres">
      <dgm:prSet presAssocID="{2520C070-1827-4C86-B99B-C78D0E08110F}" presName="linNode" presStyleCnt="0"/>
      <dgm:spPr/>
    </dgm:pt>
    <dgm:pt modelId="{885C13B6-4F30-4AFA-AF96-7D788F23DA17}" type="pres">
      <dgm:prSet presAssocID="{2520C070-1827-4C86-B99B-C78D0E08110F}" presName="parentText" presStyleLbl="node1" presStyleIdx="2" presStyleCnt="3">
        <dgm:presLayoutVars>
          <dgm:chMax val="1"/>
          <dgm:bulletEnabled val="1"/>
        </dgm:presLayoutVars>
      </dgm:prSet>
      <dgm:spPr/>
    </dgm:pt>
    <dgm:pt modelId="{710A6681-5E4D-4369-BB32-464AD9A20CE1}" type="pres">
      <dgm:prSet presAssocID="{2520C070-1827-4C86-B99B-C78D0E08110F}" presName="descendantText" presStyleLbl="alignAccFollowNode1" presStyleIdx="2" presStyleCnt="3" custScaleY="114723">
        <dgm:presLayoutVars>
          <dgm:bulletEnabled val="1"/>
        </dgm:presLayoutVars>
      </dgm:prSet>
      <dgm:spPr/>
    </dgm:pt>
  </dgm:ptLst>
  <dgm:cxnLst>
    <dgm:cxn modelId="{F4188F00-56FE-4F36-928A-2DD941A422C1}" srcId="{9C5BD959-F282-4B17-AA1A-B754F2A20070}" destId="{2520C070-1827-4C86-B99B-C78D0E08110F}" srcOrd="2" destOrd="0" parTransId="{90265E71-E1E7-4371-9214-5BD7BD68747D}" sibTransId="{989F15F3-D53E-4B40-A699-A16693369DEA}"/>
    <dgm:cxn modelId="{77975A01-D9C6-49D2-B5F5-79AF365F0600}" srcId="{9C5BD959-F282-4B17-AA1A-B754F2A20070}" destId="{55E1AA9F-A89E-463A-B26F-60325AECF50F}" srcOrd="0" destOrd="0" parTransId="{913F8117-8EB7-4283-A947-9FC99A898B4E}" sibTransId="{56235C5F-85CF-4318-A6B1-70B2C8267E8A}"/>
    <dgm:cxn modelId="{16A16E06-358F-43B7-BC40-C39CC2FC391D}" srcId="{9C5BD959-F282-4B17-AA1A-B754F2A20070}" destId="{CBE8B0BA-D33C-4670-B61B-C0F792F394F3}" srcOrd="1" destOrd="0" parTransId="{8088DBE7-3790-46B4-ADA6-5DF261A440D5}" sibTransId="{E5B19AEC-9C2F-40BD-AA32-8EB8495AE1EF}"/>
    <dgm:cxn modelId="{DEDC8C11-3394-9849-8EB5-4AE24D16862F}" type="presOf" srcId="{55E1AA9F-A89E-463A-B26F-60325AECF50F}" destId="{FF0E9928-8175-4C55-A592-4C365C40BA2C}" srcOrd="0" destOrd="0" presId="urn:microsoft.com/office/officeart/2005/8/layout/vList5"/>
    <dgm:cxn modelId="{F4373B3F-BC00-7B4B-9F1C-8E688125920C}" type="presOf" srcId="{CBE8B0BA-D33C-4670-B61B-C0F792F394F3}" destId="{47685559-FA6B-4A14-AEB2-511915C16FCA}" srcOrd="0" destOrd="0" presId="urn:microsoft.com/office/officeart/2005/8/layout/vList5"/>
    <dgm:cxn modelId="{BD03FA5B-2B25-49B7-A441-020242D97FEC}" srcId="{2520C070-1827-4C86-B99B-C78D0E08110F}" destId="{AEB0F5B5-F6CE-4BA2-B3BF-64C902C34C38}" srcOrd="0" destOrd="0" parTransId="{F7009F87-1F74-4D8A-8D57-5F2E01A2C4D8}" sibTransId="{A15CF1E4-1865-49A4-A974-BFFE8228C8DC}"/>
    <dgm:cxn modelId="{6B2A5A5C-23BB-1342-A1F6-ABB248AAB356}" type="presOf" srcId="{9C5BD959-F282-4B17-AA1A-B754F2A20070}" destId="{4C1303EC-C04F-4A8E-B6FE-760B20BD22A5}" srcOrd="0" destOrd="0" presId="urn:microsoft.com/office/officeart/2005/8/layout/vList5"/>
    <dgm:cxn modelId="{96BD9581-0DD5-48AB-A7DC-09374D5592A8}" srcId="{CBE8B0BA-D33C-4670-B61B-C0F792F394F3}" destId="{BB224A7A-42D2-4CFD-B880-2ADD7482918E}" srcOrd="0" destOrd="0" parTransId="{3111A7F0-3D96-4932-B52E-ED03DB11CD95}" sibTransId="{D1AE582D-A7ED-4AA7-8B94-27BE6FEB1DE4}"/>
    <dgm:cxn modelId="{0589CF96-F5E9-D14F-8DB5-132B36D771F2}" type="presOf" srcId="{2520C070-1827-4C86-B99B-C78D0E08110F}" destId="{885C13B6-4F30-4AFA-AF96-7D788F23DA17}" srcOrd="0" destOrd="0" presId="urn:microsoft.com/office/officeart/2005/8/layout/vList5"/>
    <dgm:cxn modelId="{8F93E3A8-872C-374B-B747-DE9CF81D00BF}" type="presOf" srcId="{E2A466AE-8D44-4BC8-99B9-DDB4548E4FF1}" destId="{03378B0B-9B72-4D66-85EC-21C78858FEBF}" srcOrd="0" destOrd="0" presId="urn:microsoft.com/office/officeart/2005/8/layout/vList5"/>
    <dgm:cxn modelId="{1F4393BD-D019-AC48-B4DD-41E3CA540C1A}" type="presOf" srcId="{BB224A7A-42D2-4CFD-B880-2ADD7482918E}" destId="{8F311F35-34D5-4C81-B9B5-E505F3B8DC36}" srcOrd="0" destOrd="0" presId="urn:microsoft.com/office/officeart/2005/8/layout/vList5"/>
    <dgm:cxn modelId="{0F6BA8CB-B7AA-B740-99E9-90FC159D776C}" type="presOf" srcId="{AEB0F5B5-F6CE-4BA2-B3BF-64C902C34C38}" destId="{710A6681-5E4D-4369-BB32-464AD9A20CE1}" srcOrd="0" destOrd="0" presId="urn:microsoft.com/office/officeart/2005/8/layout/vList5"/>
    <dgm:cxn modelId="{7A485FFA-22FC-464F-ABBD-8772315114A7}" srcId="{55E1AA9F-A89E-463A-B26F-60325AECF50F}" destId="{E2A466AE-8D44-4BC8-99B9-DDB4548E4FF1}" srcOrd="0" destOrd="0" parTransId="{FAA06558-3772-4EE2-AF2F-9EC0DAA3B4CD}" sibTransId="{45E61CD4-9E8D-4B5F-9F8B-70FB4F7B67CC}"/>
    <dgm:cxn modelId="{A38BB9E3-8327-434C-86E3-3A0EFED53F14}" type="presParOf" srcId="{4C1303EC-C04F-4A8E-B6FE-760B20BD22A5}" destId="{15302699-2668-4B8E-A386-84334B38A99C}" srcOrd="0" destOrd="0" presId="urn:microsoft.com/office/officeart/2005/8/layout/vList5"/>
    <dgm:cxn modelId="{9772BAB1-F06A-DA41-9A8A-3595984DF799}" type="presParOf" srcId="{15302699-2668-4B8E-A386-84334B38A99C}" destId="{FF0E9928-8175-4C55-A592-4C365C40BA2C}" srcOrd="0" destOrd="0" presId="urn:microsoft.com/office/officeart/2005/8/layout/vList5"/>
    <dgm:cxn modelId="{74E91316-D691-EA46-AECF-D07358AB11E3}" type="presParOf" srcId="{15302699-2668-4B8E-A386-84334B38A99C}" destId="{03378B0B-9B72-4D66-85EC-21C78858FEBF}" srcOrd="1" destOrd="0" presId="urn:microsoft.com/office/officeart/2005/8/layout/vList5"/>
    <dgm:cxn modelId="{F26FD9BD-B0D2-324B-8D10-13C180D832DE}" type="presParOf" srcId="{4C1303EC-C04F-4A8E-B6FE-760B20BD22A5}" destId="{31C7A89B-A94A-46C7-AB7B-CC3041F9C06A}" srcOrd="1" destOrd="0" presId="urn:microsoft.com/office/officeart/2005/8/layout/vList5"/>
    <dgm:cxn modelId="{1339F28F-67E0-3048-9D41-C5EE2DB902D0}" type="presParOf" srcId="{4C1303EC-C04F-4A8E-B6FE-760B20BD22A5}" destId="{CD43DEEE-D42A-41EA-A34B-E1FABEF1C31A}" srcOrd="2" destOrd="0" presId="urn:microsoft.com/office/officeart/2005/8/layout/vList5"/>
    <dgm:cxn modelId="{766DE5D5-23DD-4148-B3F4-C070543FE879}" type="presParOf" srcId="{CD43DEEE-D42A-41EA-A34B-E1FABEF1C31A}" destId="{47685559-FA6B-4A14-AEB2-511915C16FCA}" srcOrd="0" destOrd="0" presId="urn:microsoft.com/office/officeart/2005/8/layout/vList5"/>
    <dgm:cxn modelId="{33AF5A58-BDF6-CA4B-8C77-61405BD2C9CA}" type="presParOf" srcId="{CD43DEEE-D42A-41EA-A34B-E1FABEF1C31A}" destId="{8F311F35-34D5-4C81-B9B5-E505F3B8DC36}" srcOrd="1" destOrd="0" presId="urn:microsoft.com/office/officeart/2005/8/layout/vList5"/>
    <dgm:cxn modelId="{51E9794E-DC45-F544-8A51-C1837A8E1016}" type="presParOf" srcId="{4C1303EC-C04F-4A8E-B6FE-760B20BD22A5}" destId="{1EC5D77E-BA53-4106-9B95-04E82745480D}" srcOrd="3" destOrd="0" presId="urn:microsoft.com/office/officeart/2005/8/layout/vList5"/>
    <dgm:cxn modelId="{98BCD132-83D3-E241-852A-F0E8548FEF45}" type="presParOf" srcId="{4C1303EC-C04F-4A8E-B6FE-760B20BD22A5}" destId="{A1F8C385-822C-4E78-B20E-74755DACA6F3}" srcOrd="4" destOrd="0" presId="urn:microsoft.com/office/officeart/2005/8/layout/vList5"/>
    <dgm:cxn modelId="{3E628A48-CBC8-5E44-BC5B-15FBAB1CB8F2}" type="presParOf" srcId="{A1F8C385-822C-4E78-B20E-74755DACA6F3}" destId="{885C13B6-4F30-4AFA-AF96-7D788F23DA17}" srcOrd="0" destOrd="0" presId="urn:microsoft.com/office/officeart/2005/8/layout/vList5"/>
    <dgm:cxn modelId="{A517B92F-D8E8-F44F-83A7-AEF98F5F9685}" type="presParOf" srcId="{A1F8C385-822C-4E78-B20E-74755DACA6F3}" destId="{710A6681-5E4D-4369-BB32-464AD9A20CE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C5BD959-F282-4B17-AA1A-B754F2A20070}"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3B6D883-E2E6-42BE-BE8D-D5016F4A5642}">
      <dgm:prSet phldrT="[Text]" phldr="0" custT="1"/>
      <dgm:spPr>
        <a:solidFill>
          <a:srgbClr val="0069B3"/>
        </a:solidFill>
      </dgm:spPr>
      <dgm:t>
        <a:bodyPr/>
        <a:lstStyle/>
        <a:p>
          <a:pPr rtl="0"/>
          <a:r>
            <a:rPr lang="en-US" sz="2200" b="1" dirty="0">
              <a:latin typeface="Arial" charset="0"/>
              <a:ea typeface="Arial" charset="0"/>
              <a:cs typeface="Arial" charset="0"/>
            </a:rPr>
            <a:t>Stalking</a:t>
          </a:r>
        </a:p>
      </dgm:t>
    </dgm:pt>
    <dgm:pt modelId="{D108F484-63D9-4555-8178-76120F598338}" type="parTrans" cxnId="{5B5DE06D-9268-4628-81CB-A1BA096614CC}">
      <dgm:prSet/>
      <dgm:spPr/>
      <dgm:t>
        <a:bodyPr/>
        <a:lstStyle/>
        <a:p>
          <a:endParaRPr lang="en-US"/>
        </a:p>
      </dgm:t>
    </dgm:pt>
    <dgm:pt modelId="{AF9E9A91-CFAA-4D06-8377-0B33E1C37BE6}" type="sibTrans" cxnId="{5B5DE06D-9268-4628-81CB-A1BA096614CC}">
      <dgm:prSet/>
      <dgm:spPr/>
      <dgm:t>
        <a:bodyPr/>
        <a:lstStyle/>
        <a:p>
          <a:endParaRPr lang="en-US"/>
        </a:p>
      </dgm:t>
    </dgm:pt>
    <dgm:pt modelId="{968DAD5A-29AB-4A26-BB08-DFA871BCD16D}">
      <dgm:prSet phldrT="[Text]" phldr="0" custT="1"/>
      <dgm:spPr>
        <a:solidFill>
          <a:schemeClr val="bg1">
            <a:lumMod val="75000"/>
            <a:alpha val="90000"/>
          </a:schemeClr>
        </a:solidFill>
      </dgm:spPr>
      <dgm:t>
        <a:bodyPr/>
        <a:lstStyle/>
        <a:p>
          <a:pPr marL="0" indent="0" rtl="0">
            <a:lnSpc>
              <a:spcPct val="100000"/>
            </a:lnSpc>
            <a:spcAft>
              <a:spcPts val="0"/>
            </a:spcAft>
            <a:buFontTx/>
            <a:buNone/>
          </a:pPr>
          <a:r>
            <a:rPr lang="en-GB" sz="1600" dirty="0">
              <a:latin typeface="Arial" panose="020B0604020202020204" pitchFamily="34" charset="0"/>
              <a:cs typeface="Arial" panose="020B0604020202020204" pitchFamily="34" charset="0"/>
            </a:rPr>
            <a:t>A form of harassment, but the stalker will have an obsession with the person they're targeting and their repeated, unwanted behaviour can make the victim feel distressed or scared.   </a:t>
          </a:r>
          <a:endParaRPr lang="en-US" sz="1600" baseline="0" dirty="0">
            <a:latin typeface="Arial" panose="020B0604020202020204" pitchFamily="34" charset="0"/>
            <a:ea typeface="Arial" charset="0"/>
            <a:cs typeface="Arial" panose="020B0604020202020204" pitchFamily="34" charset="0"/>
          </a:endParaRPr>
        </a:p>
      </dgm:t>
    </dgm:pt>
    <dgm:pt modelId="{122F937E-0551-4FAF-8E5D-46A65BE2D772}" type="parTrans" cxnId="{48B8D7DA-9BCC-4849-A188-7CB427F117BB}">
      <dgm:prSet/>
      <dgm:spPr/>
      <dgm:t>
        <a:bodyPr/>
        <a:lstStyle/>
        <a:p>
          <a:endParaRPr lang="en-US"/>
        </a:p>
      </dgm:t>
    </dgm:pt>
    <dgm:pt modelId="{718E239A-8FFA-4D2B-88BE-4B1DE3514440}" type="sibTrans" cxnId="{48B8D7DA-9BCC-4849-A188-7CB427F117BB}">
      <dgm:prSet/>
      <dgm:spPr/>
      <dgm:t>
        <a:bodyPr/>
        <a:lstStyle/>
        <a:p>
          <a:endParaRPr lang="en-US"/>
        </a:p>
      </dgm:t>
    </dgm:pt>
    <dgm:pt modelId="{2D58754B-BFD9-4682-A774-0F991A770964}">
      <dgm:prSet phldrT="[Text]" custT="1"/>
      <dgm:spPr>
        <a:solidFill>
          <a:srgbClr val="0069B3"/>
        </a:solidFill>
      </dgm:spPr>
      <dgm:t>
        <a:bodyPr/>
        <a:lstStyle/>
        <a:p>
          <a:pPr rtl="0"/>
          <a:r>
            <a:rPr lang="en-US" sz="2200" b="1" dirty="0">
              <a:latin typeface="Arial" charset="0"/>
              <a:ea typeface="Arial" charset="0"/>
              <a:cs typeface="Arial" charset="0"/>
            </a:rPr>
            <a:t>Mate and Hate Crime</a:t>
          </a:r>
        </a:p>
      </dgm:t>
    </dgm:pt>
    <dgm:pt modelId="{E060E061-29FD-424A-9F68-F12ACDF34158}" type="parTrans" cxnId="{D0CFDA33-D09D-4E4E-BBDA-F557A0476597}">
      <dgm:prSet/>
      <dgm:spPr/>
      <dgm:t>
        <a:bodyPr/>
        <a:lstStyle/>
        <a:p>
          <a:endParaRPr lang="en-US"/>
        </a:p>
      </dgm:t>
    </dgm:pt>
    <dgm:pt modelId="{C104FFE1-3440-4A64-9D7F-9C425E465746}" type="sibTrans" cxnId="{D0CFDA33-D09D-4E4E-BBDA-F557A0476597}">
      <dgm:prSet/>
      <dgm:spPr/>
      <dgm:t>
        <a:bodyPr/>
        <a:lstStyle/>
        <a:p>
          <a:endParaRPr lang="en-US"/>
        </a:p>
      </dgm:t>
    </dgm:pt>
    <dgm:pt modelId="{06C0DD75-23E5-4F8C-B205-50FC047F6BB8}">
      <dgm:prSet phldrT="[Text]" custT="1"/>
      <dgm:spPr>
        <a:solidFill>
          <a:schemeClr val="bg1">
            <a:lumMod val="75000"/>
            <a:alpha val="90000"/>
          </a:schemeClr>
        </a:solidFill>
      </dgm:spPr>
      <dgm:t>
        <a:bodyPr/>
        <a:lstStyle/>
        <a:p>
          <a:pPr marL="114300" indent="0">
            <a:lnSpc>
              <a:spcPct val="90000"/>
            </a:lnSpc>
            <a:spcAft>
              <a:spcPct val="15000"/>
            </a:spcAft>
            <a:buFontTx/>
            <a:buNone/>
          </a:pPr>
          <a:r>
            <a:rPr lang="en-GB" sz="1600" dirty="0">
              <a:solidFill>
                <a:schemeClr val="tx1"/>
              </a:solidFill>
              <a:effectLst/>
              <a:latin typeface="Arial" panose="020B0604020202020204" pitchFamily="34" charset="0"/>
              <a:ea typeface="+mn-ea"/>
              <a:cs typeface="Arial" panose="020B0604020202020204" pitchFamily="34" charset="0"/>
            </a:rPr>
            <a:t>The befriending of people, who are perceived by perpetrators to be vulnerable, for the purposes of taking advantage of, exploiting and/ or abusing them</a:t>
          </a:r>
          <a:endParaRPr lang="en-US" sz="1300" dirty="0">
            <a:latin typeface="Arial" charset="0"/>
            <a:ea typeface="Arial" charset="0"/>
            <a:cs typeface="Arial" charset="0"/>
          </a:endParaRPr>
        </a:p>
      </dgm:t>
    </dgm:pt>
    <dgm:pt modelId="{3DA22EDB-EAA3-44EC-B731-BFC579AAC773}" type="parTrans" cxnId="{DB899FEA-ECF8-4A1C-AD01-3E53C78889D4}">
      <dgm:prSet/>
      <dgm:spPr/>
      <dgm:t>
        <a:bodyPr/>
        <a:lstStyle/>
        <a:p>
          <a:endParaRPr lang="en-US"/>
        </a:p>
      </dgm:t>
    </dgm:pt>
    <dgm:pt modelId="{8F0AF489-4688-44DD-8F3E-F52E1F0C797D}" type="sibTrans" cxnId="{DB899FEA-ECF8-4A1C-AD01-3E53C78889D4}">
      <dgm:prSet/>
      <dgm:spPr/>
      <dgm:t>
        <a:bodyPr/>
        <a:lstStyle/>
        <a:p>
          <a:endParaRPr lang="en-US"/>
        </a:p>
      </dgm:t>
    </dgm:pt>
    <dgm:pt modelId="{55E1AA9F-A89E-463A-B26F-60325AECF50F}">
      <dgm:prSet phldrT="[Text]" phldr="0" custT="1"/>
      <dgm:spPr>
        <a:solidFill>
          <a:srgbClr val="0069B3"/>
        </a:solidFill>
      </dgm:spPr>
      <dgm:t>
        <a:bodyPr/>
        <a:lstStyle/>
        <a:p>
          <a:r>
            <a:rPr lang="en-US" sz="2200" b="1" dirty="0">
              <a:latin typeface="Arial" charset="0"/>
              <a:ea typeface="Arial" charset="0"/>
              <a:cs typeface="Arial" charset="0"/>
            </a:rPr>
            <a:t>Spiritual Abuse</a:t>
          </a:r>
        </a:p>
      </dgm:t>
    </dgm:pt>
    <dgm:pt modelId="{913F8117-8EB7-4283-A947-9FC99A898B4E}" type="parTrans" cxnId="{77975A01-D9C6-49D2-B5F5-79AF365F0600}">
      <dgm:prSet/>
      <dgm:spPr/>
      <dgm:t>
        <a:bodyPr/>
        <a:lstStyle/>
        <a:p>
          <a:endParaRPr lang="en-US"/>
        </a:p>
      </dgm:t>
    </dgm:pt>
    <dgm:pt modelId="{56235C5F-85CF-4318-A6B1-70B2C8267E8A}" type="sibTrans" cxnId="{77975A01-D9C6-49D2-B5F5-79AF365F0600}">
      <dgm:prSet/>
      <dgm:spPr/>
      <dgm:t>
        <a:bodyPr/>
        <a:lstStyle/>
        <a:p>
          <a:endParaRPr lang="en-US"/>
        </a:p>
      </dgm:t>
    </dgm:pt>
    <dgm:pt modelId="{E2A466AE-8D44-4BC8-99B9-DDB4548E4FF1}">
      <dgm:prSet phldrT="[Text]" custT="1"/>
      <dgm:spPr>
        <a:solidFill>
          <a:schemeClr val="bg1">
            <a:lumMod val="75000"/>
            <a:alpha val="90000"/>
          </a:schemeClr>
        </a:solidFill>
      </dgm:spPr>
      <dgm:t>
        <a:bodyPr/>
        <a:lstStyle/>
        <a:p>
          <a:pPr marL="114300" indent="0">
            <a:lnSpc>
              <a:spcPct val="90000"/>
            </a:lnSpc>
            <a:spcAft>
              <a:spcPct val="15000"/>
            </a:spcAft>
            <a:buFontTx/>
            <a:buNone/>
          </a:pPr>
          <a:r>
            <a:rPr lang="en-GB" sz="1600" dirty="0">
              <a:effectLst/>
              <a:latin typeface="Arial" panose="020B0604020202020204" pitchFamily="34" charset="0"/>
              <a:ea typeface="Aptos" panose="020B0004020202020204" pitchFamily="34" charset="0"/>
              <a:cs typeface="Times New Roman" panose="02020603050405020304" pitchFamily="18" charset="0"/>
            </a:rPr>
            <a:t>The coercion and control of a person by another in a spiritual context.</a:t>
          </a:r>
          <a:endParaRPr lang="en-US" sz="1300" dirty="0">
            <a:latin typeface="Arial" charset="0"/>
            <a:ea typeface="Arial" charset="0"/>
            <a:cs typeface="Arial" charset="0"/>
          </a:endParaRPr>
        </a:p>
      </dgm:t>
    </dgm:pt>
    <dgm:pt modelId="{FAA06558-3772-4EE2-AF2F-9EC0DAA3B4CD}" type="parTrans" cxnId="{7A485FFA-22FC-464F-ABBD-8772315114A7}">
      <dgm:prSet/>
      <dgm:spPr/>
      <dgm:t>
        <a:bodyPr/>
        <a:lstStyle/>
        <a:p>
          <a:endParaRPr lang="en-US"/>
        </a:p>
      </dgm:t>
    </dgm:pt>
    <dgm:pt modelId="{45E61CD4-9E8D-4B5F-9F8B-70FB4F7B67CC}" type="sibTrans" cxnId="{7A485FFA-22FC-464F-ABBD-8772315114A7}">
      <dgm:prSet/>
      <dgm:spPr/>
      <dgm:t>
        <a:bodyPr/>
        <a:lstStyle/>
        <a:p>
          <a:endParaRPr lang="en-US"/>
        </a:p>
      </dgm:t>
    </dgm:pt>
    <dgm:pt modelId="{4C1303EC-C04F-4A8E-B6FE-760B20BD22A5}" type="pres">
      <dgm:prSet presAssocID="{9C5BD959-F282-4B17-AA1A-B754F2A20070}" presName="Name0" presStyleCnt="0">
        <dgm:presLayoutVars>
          <dgm:dir/>
          <dgm:animLvl val="lvl"/>
          <dgm:resizeHandles val="exact"/>
        </dgm:presLayoutVars>
      </dgm:prSet>
      <dgm:spPr/>
    </dgm:pt>
    <dgm:pt modelId="{8E2EE2AB-C1C8-4D18-A1B6-D8988EEF8CDC}" type="pres">
      <dgm:prSet presAssocID="{03B6D883-E2E6-42BE-BE8D-D5016F4A5642}" presName="linNode" presStyleCnt="0"/>
      <dgm:spPr/>
    </dgm:pt>
    <dgm:pt modelId="{DBCA7DE5-72A8-4FEF-B63F-BEF74ABFA6CE}" type="pres">
      <dgm:prSet presAssocID="{03B6D883-E2E6-42BE-BE8D-D5016F4A5642}" presName="parentText" presStyleLbl="node1" presStyleIdx="0" presStyleCnt="3">
        <dgm:presLayoutVars>
          <dgm:chMax val="1"/>
          <dgm:bulletEnabled val="1"/>
        </dgm:presLayoutVars>
      </dgm:prSet>
      <dgm:spPr/>
    </dgm:pt>
    <dgm:pt modelId="{9C62682A-4470-4229-9786-5F96F3239FC5}" type="pres">
      <dgm:prSet presAssocID="{03B6D883-E2E6-42BE-BE8D-D5016F4A5642}" presName="descendantText" presStyleLbl="alignAccFollowNode1" presStyleIdx="0" presStyleCnt="3" custScaleY="121920">
        <dgm:presLayoutVars>
          <dgm:bulletEnabled val="1"/>
        </dgm:presLayoutVars>
      </dgm:prSet>
      <dgm:spPr/>
    </dgm:pt>
    <dgm:pt modelId="{4C6624A5-0927-4BA4-94B9-06C5F20EE195}" type="pres">
      <dgm:prSet presAssocID="{AF9E9A91-CFAA-4D06-8377-0B33E1C37BE6}" presName="sp" presStyleCnt="0"/>
      <dgm:spPr/>
    </dgm:pt>
    <dgm:pt modelId="{475898F4-B7D1-4280-AB7E-2B75B38F5889}" type="pres">
      <dgm:prSet presAssocID="{2D58754B-BFD9-4682-A774-0F991A770964}" presName="linNode" presStyleCnt="0"/>
      <dgm:spPr/>
    </dgm:pt>
    <dgm:pt modelId="{B5F7789B-230C-4E9C-B78E-DC9E7DBC327F}" type="pres">
      <dgm:prSet presAssocID="{2D58754B-BFD9-4682-A774-0F991A770964}" presName="parentText" presStyleLbl="node1" presStyleIdx="1" presStyleCnt="3">
        <dgm:presLayoutVars>
          <dgm:chMax val="1"/>
          <dgm:bulletEnabled val="1"/>
        </dgm:presLayoutVars>
      </dgm:prSet>
      <dgm:spPr/>
    </dgm:pt>
    <dgm:pt modelId="{2C8B6FA3-4294-4271-B14B-AC0DEBA13602}" type="pres">
      <dgm:prSet presAssocID="{2D58754B-BFD9-4682-A774-0F991A770964}" presName="descendantText" presStyleLbl="alignAccFollowNode1" presStyleIdx="1" presStyleCnt="3" custScaleY="121773">
        <dgm:presLayoutVars>
          <dgm:bulletEnabled val="1"/>
        </dgm:presLayoutVars>
      </dgm:prSet>
      <dgm:spPr/>
    </dgm:pt>
    <dgm:pt modelId="{CFC68E73-8224-47D2-8912-8A6B322A7D3D}" type="pres">
      <dgm:prSet presAssocID="{C104FFE1-3440-4A64-9D7F-9C425E465746}" presName="sp" presStyleCnt="0"/>
      <dgm:spPr/>
    </dgm:pt>
    <dgm:pt modelId="{15302699-2668-4B8E-A386-84334B38A99C}" type="pres">
      <dgm:prSet presAssocID="{55E1AA9F-A89E-463A-B26F-60325AECF50F}" presName="linNode" presStyleCnt="0"/>
      <dgm:spPr/>
    </dgm:pt>
    <dgm:pt modelId="{FF0E9928-8175-4C55-A592-4C365C40BA2C}" type="pres">
      <dgm:prSet presAssocID="{55E1AA9F-A89E-463A-B26F-60325AECF50F}" presName="parentText" presStyleLbl="node1" presStyleIdx="2" presStyleCnt="3">
        <dgm:presLayoutVars>
          <dgm:chMax val="1"/>
          <dgm:bulletEnabled val="1"/>
        </dgm:presLayoutVars>
      </dgm:prSet>
      <dgm:spPr/>
    </dgm:pt>
    <dgm:pt modelId="{03378B0B-9B72-4D66-85EC-21C78858FEBF}" type="pres">
      <dgm:prSet presAssocID="{55E1AA9F-A89E-463A-B26F-60325AECF50F}" presName="descendantText" presStyleLbl="alignAccFollowNode1" presStyleIdx="2" presStyleCnt="3" custScaleY="121627">
        <dgm:presLayoutVars>
          <dgm:bulletEnabled val="1"/>
        </dgm:presLayoutVars>
      </dgm:prSet>
      <dgm:spPr/>
    </dgm:pt>
  </dgm:ptLst>
  <dgm:cxnLst>
    <dgm:cxn modelId="{77975A01-D9C6-49D2-B5F5-79AF365F0600}" srcId="{9C5BD959-F282-4B17-AA1A-B754F2A20070}" destId="{55E1AA9F-A89E-463A-B26F-60325AECF50F}" srcOrd="2" destOrd="0" parTransId="{913F8117-8EB7-4283-A947-9FC99A898B4E}" sibTransId="{56235C5F-85CF-4318-A6B1-70B2C8267E8A}"/>
    <dgm:cxn modelId="{DEDC8C11-3394-9849-8EB5-4AE24D16862F}" type="presOf" srcId="{55E1AA9F-A89E-463A-B26F-60325AECF50F}" destId="{FF0E9928-8175-4C55-A592-4C365C40BA2C}" srcOrd="0" destOrd="0" presId="urn:microsoft.com/office/officeart/2005/8/layout/vList5"/>
    <dgm:cxn modelId="{D0CFDA33-D09D-4E4E-BBDA-F557A0476597}" srcId="{9C5BD959-F282-4B17-AA1A-B754F2A20070}" destId="{2D58754B-BFD9-4682-A774-0F991A770964}" srcOrd="1" destOrd="0" parTransId="{E060E061-29FD-424A-9F68-F12ACDF34158}" sibTransId="{C104FFE1-3440-4A64-9D7F-9C425E465746}"/>
    <dgm:cxn modelId="{499B5044-8817-904B-B86A-D9B81F64ECB9}" type="presOf" srcId="{03B6D883-E2E6-42BE-BE8D-D5016F4A5642}" destId="{DBCA7DE5-72A8-4FEF-B63F-BEF74ABFA6CE}" srcOrd="0" destOrd="0" presId="urn:microsoft.com/office/officeart/2005/8/layout/vList5"/>
    <dgm:cxn modelId="{6B2A5A5C-23BB-1342-A1F6-ABB248AAB356}" type="presOf" srcId="{9C5BD959-F282-4B17-AA1A-B754F2A20070}" destId="{4C1303EC-C04F-4A8E-B6FE-760B20BD22A5}" srcOrd="0" destOrd="0" presId="urn:microsoft.com/office/officeart/2005/8/layout/vList5"/>
    <dgm:cxn modelId="{5B5DE06D-9268-4628-81CB-A1BA096614CC}" srcId="{9C5BD959-F282-4B17-AA1A-B754F2A20070}" destId="{03B6D883-E2E6-42BE-BE8D-D5016F4A5642}" srcOrd="0" destOrd="0" parTransId="{D108F484-63D9-4555-8178-76120F598338}" sibTransId="{AF9E9A91-CFAA-4D06-8377-0B33E1C37BE6}"/>
    <dgm:cxn modelId="{01CAD46E-CABC-304F-B377-8EF09D64D46F}" type="presOf" srcId="{2D58754B-BFD9-4682-A774-0F991A770964}" destId="{B5F7789B-230C-4E9C-B78E-DC9E7DBC327F}" srcOrd="0" destOrd="0" presId="urn:microsoft.com/office/officeart/2005/8/layout/vList5"/>
    <dgm:cxn modelId="{96572DA7-4346-F94F-8ADC-44E62E1F792B}" type="presOf" srcId="{06C0DD75-23E5-4F8C-B205-50FC047F6BB8}" destId="{2C8B6FA3-4294-4271-B14B-AC0DEBA13602}" srcOrd="0" destOrd="0" presId="urn:microsoft.com/office/officeart/2005/8/layout/vList5"/>
    <dgm:cxn modelId="{8F93E3A8-872C-374B-B747-DE9CF81D00BF}" type="presOf" srcId="{E2A466AE-8D44-4BC8-99B9-DDB4548E4FF1}" destId="{03378B0B-9B72-4D66-85EC-21C78858FEBF}" srcOrd="0" destOrd="0" presId="urn:microsoft.com/office/officeart/2005/8/layout/vList5"/>
    <dgm:cxn modelId="{48B8D7DA-9BCC-4849-A188-7CB427F117BB}" srcId="{03B6D883-E2E6-42BE-BE8D-D5016F4A5642}" destId="{968DAD5A-29AB-4A26-BB08-DFA871BCD16D}" srcOrd="0" destOrd="0" parTransId="{122F937E-0551-4FAF-8E5D-46A65BE2D772}" sibTransId="{718E239A-8FFA-4D2B-88BE-4B1DE3514440}"/>
    <dgm:cxn modelId="{DB899FEA-ECF8-4A1C-AD01-3E53C78889D4}" srcId="{2D58754B-BFD9-4682-A774-0F991A770964}" destId="{06C0DD75-23E5-4F8C-B205-50FC047F6BB8}" srcOrd="0" destOrd="0" parTransId="{3DA22EDB-EAA3-44EC-B731-BFC579AAC773}" sibTransId="{8F0AF489-4688-44DD-8F3E-F52E1F0C797D}"/>
    <dgm:cxn modelId="{B5DC27F0-28C4-7645-983D-73A3031EA9C6}" type="presOf" srcId="{968DAD5A-29AB-4A26-BB08-DFA871BCD16D}" destId="{9C62682A-4470-4229-9786-5F96F3239FC5}" srcOrd="0" destOrd="0" presId="urn:microsoft.com/office/officeart/2005/8/layout/vList5"/>
    <dgm:cxn modelId="{7A485FFA-22FC-464F-ABBD-8772315114A7}" srcId="{55E1AA9F-A89E-463A-B26F-60325AECF50F}" destId="{E2A466AE-8D44-4BC8-99B9-DDB4548E4FF1}" srcOrd="0" destOrd="0" parTransId="{FAA06558-3772-4EE2-AF2F-9EC0DAA3B4CD}" sibTransId="{45E61CD4-9E8D-4B5F-9F8B-70FB4F7B67CC}"/>
    <dgm:cxn modelId="{2E35ADAB-A521-6044-AD5B-534C3B7E24A5}" type="presParOf" srcId="{4C1303EC-C04F-4A8E-B6FE-760B20BD22A5}" destId="{8E2EE2AB-C1C8-4D18-A1B6-D8988EEF8CDC}" srcOrd="0" destOrd="0" presId="urn:microsoft.com/office/officeart/2005/8/layout/vList5"/>
    <dgm:cxn modelId="{ED7ED0FD-16F3-0C47-9182-6B46F86B05C7}" type="presParOf" srcId="{8E2EE2AB-C1C8-4D18-A1B6-D8988EEF8CDC}" destId="{DBCA7DE5-72A8-4FEF-B63F-BEF74ABFA6CE}" srcOrd="0" destOrd="0" presId="urn:microsoft.com/office/officeart/2005/8/layout/vList5"/>
    <dgm:cxn modelId="{37CAC2D5-ED98-F440-94A2-EB997E32D2C2}" type="presParOf" srcId="{8E2EE2AB-C1C8-4D18-A1B6-D8988EEF8CDC}" destId="{9C62682A-4470-4229-9786-5F96F3239FC5}" srcOrd="1" destOrd="0" presId="urn:microsoft.com/office/officeart/2005/8/layout/vList5"/>
    <dgm:cxn modelId="{2C5F19AA-7439-504C-8143-EE55338DEFDF}" type="presParOf" srcId="{4C1303EC-C04F-4A8E-B6FE-760B20BD22A5}" destId="{4C6624A5-0927-4BA4-94B9-06C5F20EE195}" srcOrd="1" destOrd="0" presId="urn:microsoft.com/office/officeart/2005/8/layout/vList5"/>
    <dgm:cxn modelId="{928F4DF1-8517-144B-9288-3B328DB2028C}" type="presParOf" srcId="{4C1303EC-C04F-4A8E-B6FE-760B20BD22A5}" destId="{475898F4-B7D1-4280-AB7E-2B75B38F5889}" srcOrd="2" destOrd="0" presId="urn:microsoft.com/office/officeart/2005/8/layout/vList5"/>
    <dgm:cxn modelId="{0637E3DD-24F8-5646-9CEE-11B446CA5840}" type="presParOf" srcId="{475898F4-B7D1-4280-AB7E-2B75B38F5889}" destId="{B5F7789B-230C-4E9C-B78E-DC9E7DBC327F}" srcOrd="0" destOrd="0" presId="urn:microsoft.com/office/officeart/2005/8/layout/vList5"/>
    <dgm:cxn modelId="{80943C8B-679B-5C49-B142-24B3531304CA}" type="presParOf" srcId="{475898F4-B7D1-4280-AB7E-2B75B38F5889}" destId="{2C8B6FA3-4294-4271-B14B-AC0DEBA13602}" srcOrd="1" destOrd="0" presId="urn:microsoft.com/office/officeart/2005/8/layout/vList5"/>
    <dgm:cxn modelId="{5F347725-450B-3248-AB4A-22EB6F45FEDD}" type="presParOf" srcId="{4C1303EC-C04F-4A8E-B6FE-760B20BD22A5}" destId="{CFC68E73-8224-47D2-8912-8A6B322A7D3D}" srcOrd="3" destOrd="0" presId="urn:microsoft.com/office/officeart/2005/8/layout/vList5"/>
    <dgm:cxn modelId="{A38BB9E3-8327-434C-86E3-3A0EFED53F14}" type="presParOf" srcId="{4C1303EC-C04F-4A8E-B6FE-760B20BD22A5}" destId="{15302699-2668-4B8E-A386-84334B38A99C}" srcOrd="4" destOrd="0" presId="urn:microsoft.com/office/officeart/2005/8/layout/vList5"/>
    <dgm:cxn modelId="{9772BAB1-F06A-DA41-9A8A-3595984DF799}" type="presParOf" srcId="{15302699-2668-4B8E-A386-84334B38A99C}" destId="{FF0E9928-8175-4C55-A592-4C365C40BA2C}" srcOrd="0" destOrd="0" presId="urn:microsoft.com/office/officeart/2005/8/layout/vList5"/>
    <dgm:cxn modelId="{74E91316-D691-EA46-AECF-D07358AB11E3}" type="presParOf" srcId="{15302699-2668-4B8E-A386-84334B38A99C}" destId="{03378B0B-9B72-4D66-85EC-21C78858FEB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C5BD959-F282-4B17-AA1A-B754F2A20070}" type="doc">
      <dgm:prSet loTypeId="urn:microsoft.com/office/officeart/2005/8/layout/chevron1" loCatId="process" qsTypeId="urn:microsoft.com/office/officeart/2005/8/quickstyle/simple1" qsCatId="simple" csTypeId="urn:microsoft.com/office/officeart/2005/8/colors/accent2_2" csCatId="accent2" phldr="1"/>
      <dgm:spPr/>
      <dgm:t>
        <a:bodyPr/>
        <a:lstStyle/>
        <a:p>
          <a:endParaRPr lang="en-US"/>
        </a:p>
      </dgm:t>
    </dgm:pt>
    <dgm:pt modelId="{03B6D883-E2E6-42BE-BE8D-D5016F4A5642}">
      <dgm:prSet phldrT="[Text]" phldr="0" custT="1"/>
      <dgm:spPr>
        <a:solidFill>
          <a:srgbClr val="0069B3"/>
        </a:solidFill>
      </dgm:spPr>
      <dgm:t>
        <a:bodyPr/>
        <a:lstStyle/>
        <a:p>
          <a:pPr rtl="0"/>
          <a:r>
            <a:rPr lang="en-US" sz="1600" b="1">
              <a:latin typeface="Arial" panose="020B0604020202020204" pitchFamily="34" charset="0"/>
              <a:ea typeface="Arial" charset="0"/>
              <a:cs typeface="Arial" panose="020B0604020202020204" pitchFamily="34" charset="0"/>
            </a:rPr>
            <a:t>Recognise</a:t>
          </a:r>
          <a:r>
            <a:rPr lang="en-US" sz="1500">
              <a:latin typeface="Arial" panose="020B0604020202020204" pitchFamily="34" charset="0"/>
              <a:cs typeface="Arial" panose="020B0604020202020204" pitchFamily="34" charset="0"/>
            </a:rPr>
            <a:t> </a:t>
          </a:r>
        </a:p>
      </dgm:t>
    </dgm:pt>
    <dgm:pt modelId="{D108F484-63D9-4555-8178-76120F598338}" type="parTrans" cxnId="{5B5DE06D-9268-4628-81CB-A1BA096614CC}">
      <dgm:prSet/>
      <dgm:spPr/>
      <dgm:t>
        <a:bodyPr/>
        <a:lstStyle/>
        <a:p>
          <a:endParaRPr lang="en-US"/>
        </a:p>
      </dgm:t>
    </dgm:pt>
    <dgm:pt modelId="{AF9E9A91-CFAA-4D06-8377-0B33E1C37BE6}" type="sibTrans" cxnId="{5B5DE06D-9268-4628-81CB-A1BA096614CC}">
      <dgm:prSet/>
      <dgm:spPr/>
      <dgm:t>
        <a:bodyPr/>
        <a:lstStyle/>
        <a:p>
          <a:endParaRPr lang="en-US"/>
        </a:p>
      </dgm:t>
    </dgm:pt>
    <dgm:pt modelId="{2D58754B-BFD9-4682-A774-0F991A770964}">
      <dgm:prSet phldrT="[Text]" custT="1"/>
      <dgm:spPr>
        <a:solidFill>
          <a:srgbClr val="0069B3"/>
        </a:solidFill>
      </dgm:spPr>
      <dgm:t>
        <a:bodyPr/>
        <a:lstStyle/>
        <a:p>
          <a:pPr rtl="0"/>
          <a:r>
            <a:rPr lang="en-US" sz="1600" b="1">
              <a:latin typeface="Arial" charset="0"/>
              <a:ea typeface="Arial" charset="0"/>
              <a:cs typeface="Arial" charset="0"/>
            </a:rPr>
            <a:t>Respond</a:t>
          </a:r>
        </a:p>
      </dgm:t>
    </dgm:pt>
    <dgm:pt modelId="{E060E061-29FD-424A-9F68-F12ACDF34158}" type="parTrans" cxnId="{D0CFDA33-D09D-4E4E-BBDA-F557A0476597}">
      <dgm:prSet/>
      <dgm:spPr/>
      <dgm:t>
        <a:bodyPr/>
        <a:lstStyle/>
        <a:p>
          <a:endParaRPr lang="en-US"/>
        </a:p>
      </dgm:t>
    </dgm:pt>
    <dgm:pt modelId="{C104FFE1-3440-4A64-9D7F-9C425E465746}" type="sibTrans" cxnId="{D0CFDA33-D09D-4E4E-BBDA-F557A0476597}">
      <dgm:prSet/>
      <dgm:spPr/>
      <dgm:t>
        <a:bodyPr/>
        <a:lstStyle/>
        <a:p>
          <a:endParaRPr lang="en-US"/>
        </a:p>
      </dgm:t>
    </dgm:pt>
    <dgm:pt modelId="{55E1AA9F-A89E-463A-B26F-60325AECF50F}">
      <dgm:prSet phldrT="[Text]" phldr="0" custT="1"/>
      <dgm:spPr>
        <a:solidFill>
          <a:schemeClr val="bg1">
            <a:lumMod val="75000"/>
          </a:schemeClr>
        </a:solidFill>
      </dgm:spPr>
      <dgm:t>
        <a:bodyPr/>
        <a:lstStyle/>
        <a:p>
          <a:r>
            <a:rPr lang="en-US" sz="1600" b="1">
              <a:latin typeface="Arial" charset="0"/>
              <a:ea typeface="Arial" charset="0"/>
              <a:cs typeface="Arial" charset="0"/>
            </a:rPr>
            <a:t>Record</a:t>
          </a:r>
        </a:p>
      </dgm:t>
    </dgm:pt>
    <dgm:pt modelId="{913F8117-8EB7-4283-A947-9FC99A898B4E}" type="parTrans" cxnId="{77975A01-D9C6-49D2-B5F5-79AF365F0600}">
      <dgm:prSet/>
      <dgm:spPr/>
      <dgm:t>
        <a:bodyPr/>
        <a:lstStyle/>
        <a:p>
          <a:endParaRPr lang="en-US"/>
        </a:p>
      </dgm:t>
    </dgm:pt>
    <dgm:pt modelId="{56235C5F-85CF-4318-A6B1-70B2C8267E8A}" type="sibTrans" cxnId="{77975A01-D9C6-49D2-B5F5-79AF365F0600}">
      <dgm:prSet/>
      <dgm:spPr/>
      <dgm:t>
        <a:bodyPr/>
        <a:lstStyle/>
        <a:p>
          <a:endParaRPr lang="en-US"/>
        </a:p>
      </dgm:t>
    </dgm:pt>
    <dgm:pt modelId="{CBE8B0BA-D33C-4670-B61B-C0F792F394F3}">
      <dgm:prSet phldrT="[Text]" custT="1"/>
      <dgm:spPr>
        <a:solidFill>
          <a:schemeClr val="bg1">
            <a:lumMod val="75000"/>
          </a:schemeClr>
        </a:solidFill>
      </dgm:spPr>
      <dgm:t>
        <a:bodyPr/>
        <a:lstStyle/>
        <a:p>
          <a:r>
            <a:rPr lang="en-US" sz="1600" b="1">
              <a:latin typeface="Arial" charset="0"/>
              <a:ea typeface="Arial" charset="0"/>
              <a:cs typeface="Arial" charset="0"/>
            </a:rPr>
            <a:t>Report</a:t>
          </a:r>
        </a:p>
      </dgm:t>
    </dgm:pt>
    <dgm:pt modelId="{8088DBE7-3790-46B4-ADA6-5DF261A440D5}" type="parTrans" cxnId="{16A16E06-358F-43B7-BC40-C39CC2FC391D}">
      <dgm:prSet/>
      <dgm:spPr/>
      <dgm:t>
        <a:bodyPr/>
        <a:lstStyle/>
        <a:p>
          <a:endParaRPr lang="en-US"/>
        </a:p>
      </dgm:t>
    </dgm:pt>
    <dgm:pt modelId="{E5B19AEC-9C2F-40BD-AA32-8EB8495AE1EF}" type="sibTrans" cxnId="{16A16E06-358F-43B7-BC40-C39CC2FC391D}">
      <dgm:prSet/>
      <dgm:spPr/>
      <dgm:t>
        <a:bodyPr/>
        <a:lstStyle/>
        <a:p>
          <a:endParaRPr lang="en-US"/>
        </a:p>
      </dgm:t>
    </dgm:pt>
    <dgm:pt modelId="{8C84E18D-CF9D-A748-8B5D-8901D4C6EEAD}">
      <dgm:prSet phldrT="[Text]" custT="1"/>
      <dgm:spPr>
        <a:solidFill>
          <a:schemeClr val="bg1">
            <a:lumMod val="75000"/>
          </a:schemeClr>
        </a:solidFill>
      </dgm:spPr>
      <dgm:t>
        <a:bodyPr/>
        <a:lstStyle/>
        <a:p>
          <a:r>
            <a:rPr lang="en-US" sz="1600" b="1">
              <a:latin typeface="Arial" charset="0"/>
              <a:ea typeface="Arial" charset="0"/>
              <a:cs typeface="Arial" charset="0"/>
            </a:rPr>
            <a:t>Reflect</a:t>
          </a:r>
        </a:p>
      </dgm:t>
    </dgm:pt>
    <dgm:pt modelId="{8ADF0874-F1E2-3248-BFE5-108321DCF63C}" type="parTrans" cxnId="{0F1E8D91-BD71-AF41-88FB-AB1148F0485B}">
      <dgm:prSet/>
      <dgm:spPr/>
      <dgm:t>
        <a:bodyPr/>
        <a:lstStyle/>
        <a:p>
          <a:endParaRPr lang="en-GB"/>
        </a:p>
      </dgm:t>
    </dgm:pt>
    <dgm:pt modelId="{DA3716C3-3A2F-FD45-A6D8-FB3C050C4FDC}" type="sibTrans" cxnId="{0F1E8D91-BD71-AF41-88FB-AB1148F0485B}">
      <dgm:prSet/>
      <dgm:spPr/>
      <dgm:t>
        <a:bodyPr/>
        <a:lstStyle/>
        <a:p>
          <a:endParaRPr lang="en-GB"/>
        </a:p>
      </dgm:t>
    </dgm:pt>
    <dgm:pt modelId="{223C7864-69C5-4A7D-8AE1-E115AB596DE0}" type="pres">
      <dgm:prSet presAssocID="{9C5BD959-F282-4B17-AA1A-B754F2A20070}" presName="Name0" presStyleCnt="0">
        <dgm:presLayoutVars>
          <dgm:dir/>
          <dgm:animLvl val="lvl"/>
          <dgm:resizeHandles val="exact"/>
        </dgm:presLayoutVars>
      </dgm:prSet>
      <dgm:spPr/>
    </dgm:pt>
    <dgm:pt modelId="{80495417-02BE-344F-895A-01663B3F94CC}" type="pres">
      <dgm:prSet presAssocID="{03B6D883-E2E6-42BE-BE8D-D5016F4A5642}" presName="parTxOnly" presStyleLbl="node1" presStyleIdx="0" presStyleCnt="5" custScaleX="78985">
        <dgm:presLayoutVars>
          <dgm:chMax val="0"/>
          <dgm:chPref val="0"/>
          <dgm:bulletEnabled val="1"/>
        </dgm:presLayoutVars>
      </dgm:prSet>
      <dgm:spPr/>
    </dgm:pt>
    <dgm:pt modelId="{DEC392F3-9B12-A443-8D0F-4A9EE1BC617C}" type="pres">
      <dgm:prSet presAssocID="{AF9E9A91-CFAA-4D06-8377-0B33E1C37BE6}" presName="parTxOnlySpace" presStyleCnt="0"/>
      <dgm:spPr/>
    </dgm:pt>
    <dgm:pt modelId="{A32DCFB5-94C5-244E-806F-7763985D1082}" type="pres">
      <dgm:prSet presAssocID="{2D58754B-BFD9-4682-A774-0F991A770964}" presName="parTxOnly" presStyleLbl="node1" presStyleIdx="1" presStyleCnt="5" custScaleX="73254">
        <dgm:presLayoutVars>
          <dgm:chMax val="0"/>
          <dgm:chPref val="0"/>
          <dgm:bulletEnabled val="1"/>
        </dgm:presLayoutVars>
      </dgm:prSet>
      <dgm:spPr/>
    </dgm:pt>
    <dgm:pt modelId="{AF8A1652-CF02-2949-AA0D-9EAD5E20EA01}" type="pres">
      <dgm:prSet presAssocID="{C104FFE1-3440-4A64-9D7F-9C425E465746}" presName="parTxOnlySpace" presStyleCnt="0"/>
      <dgm:spPr/>
    </dgm:pt>
    <dgm:pt modelId="{9E462359-7569-C54C-A70A-9F1D410A8012}" type="pres">
      <dgm:prSet presAssocID="{55E1AA9F-A89E-463A-B26F-60325AECF50F}" presName="parTxOnly" presStyleLbl="node1" presStyleIdx="2" presStyleCnt="5" custScaleX="68565">
        <dgm:presLayoutVars>
          <dgm:chMax val="0"/>
          <dgm:chPref val="0"/>
          <dgm:bulletEnabled val="1"/>
        </dgm:presLayoutVars>
      </dgm:prSet>
      <dgm:spPr/>
    </dgm:pt>
    <dgm:pt modelId="{C74BBF38-A59A-524A-AB5B-3F8ED3ADFC9F}" type="pres">
      <dgm:prSet presAssocID="{56235C5F-85CF-4318-A6B1-70B2C8267E8A}" presName="parTxOnlySpace" presStyleCnt="0"/>
      <dgm:spPr/>
    </dgm:pt>
    <dgm:pt modelId="{24D6961B-BD11-6B4E-9BA4-73AAA1D31156}" type="pres">
      <dgm:prSet presAssocID="{CBE8B0BA-D33C-4670-B61B-C0F792F394F3}" presName="parTxOnly" presStyleLbl="node1" presStyleIdx="3" presStyleCnt="5" custScaleX="69452">
        <dgm:presLayoutVars>
          <dgm:chMax val="0"/>
          <dgm:chPref val="0"/>
          <dgm:bulletEnabled val="1"/>
        </dgm:presLayoutVars>
      </dgm:prSet>
      <dgm:spPr/>
    </dgm:pt>
    <dgm:pt modelId="{2288C563-9E1D-A949-A43C-F8946BF53481}" type="pres">
      <dgm:prSet presAssocID="{E5B19AEC-9C2F-40BD-AA32-8EB8495AE1EF}" presName="parTxOnlySpace" presStyleCnt="0"/>
      <dgm:spPr/>
    </dgm:pt>
    <dgm:pt modelId="{966A7368-BD8C-484F-A0F3-1C2810A6981B}" type="pres">
      <dgm:prSet presAssocID="{8C84E18D-CF9D-A748-8B5D-8901D4C6EEAD}" presName="parTxOnly" presStyleLbl="node1" presStyleIdx="4" presStyleCnt="5" custScaleX="70186">
        <dgm:presLayoutVars>
          <dgm:chMax val="0"/>
          <dgm:chPref val="0"/>
          <dgm:bulletEnabled val="1"/>
        </dgm:presLayoutVars>
      </dgm:prSet>
      <dgm:spPr/>
    </dgm:pt>
  </dgm:ptLst>
  <dgm:cxnLst>
    <dgm:cxn modelId="{77975A01-D9C6-49D2-B5F5-79AF365F0600}" srcId="{9C5BD959-F282-4B17-AA1A-B754F2A20070}" destId="{55E1AA9F-A89E-463A-B26F-60325AECF50F}" srcOrd="2" destOrd="0" parTransId="{913F8117-8EB7-4283-A947-9FC99A898B4E}" sibTransId="{56235C5F-85CF-4318-A6B1-70B2C8267E8A}"/>
    <dgm:cxn modelId="{16A16E06-358F-43B7-BC40-C39CC2FC391D}" srcId="{9C5BD959-F282-4B17-AA1A-B754F2A20070}" destId="{CBE8B0BA-D33C-4670-B61B-C0F792F394F3}" srcOrd="3" destOrd="0" parTransId="{8088DBE7-3790-46B4-ADA6-5DF261A440D5}" sibTransId="{E5B19AEC-9C2F-40BD-AA32-8EB8495AE1EF}"/>
    <dgm:cxn modelId="{D0CFDA33-D09D-4E4E-BBDA-F557A0476597}" srcId="{9C5BD959-F282-4B17-AA1A-B754F2A20070}" destId="{2D58754B-BFD9-4682-A774-0F991A770964}" srcOrd="1" destOrd="0" parTransId="{E060E061-29FD-424A-9F68-F12ACDF34158}" sibTransId="{C104FFE1-3440-4A64-9D7F-9C425E465746}"/>
    <dgm:cxn modelId="{5B5DE06D-9268-4628-81CB-A1BA096614CC}" srcId="{9C5BD959-F282-4B17-AA1A-B754F2A20070}" destId="{03B6D883-E2E6-42BE-BE8D-D5016F4A5642}" srcOrd="0" destOrd="0" parTransId="{D108F484-63D9-4555-8178-76120F598338}" sibTransId="{AF9E9A91-CFAA-4D06-8377-0B33E1C37BE6}"/>
    <dgm:cxn modelId="{0F1E8D91-BD71-AF41-88FB-AB1148F0485B}" srcId="{9C5BD959-F282-4B17-AA1A-B754F2A20070}" destId="{8C84E18D-CF9D-A748-8B5D-8901D4C6EEAD}" srcOrd="4" destOrd="0" parTransId="{8ADF0874-F1E2-3248-BFE5-108321DCF63C}" sibTransId="{DA3716C3-3A2F-FD45-A6D8-FB3C050C4FDC}"/>
    <dgm:cxn modelId="{E46AB49D-EB27-094B-8B95-31FBDE5F852B}" type="presOf" srcId="{CBE8B0BA-D33C-4670-B61B-C0F792F394F3}" destId="{24D6961B-BD11-6B4E-9BA4-73AAA1D31156}" srcOrd="0" destOrd="0" presId="urn:microsoft.com/office/officeart/2005/8/layout/chevron1"/>
    <dgm:cxn modelId="{413A62D3-BF21-F24B-8C5A-66E13DC1E78B}" type="presOf" srcId="{55E1AA9F-A89E-463A-B26F-60325AECF50F}" destId="{9E462359-7569-C54C-A70A-9F1D410A8012}" srcOrd="0" destOrd="0" presId="urn:microsoft.com/office/officeart/2005/8/layout/chevron1"/>
    <dgm:cxn modelId="{226500DC-D386-8C4B-BC1E-9B8EEF06FED2}" type="presOf" srcId="{9C5BD959-F282-4B17-AA1A-B754F2A20070}" destId="{223C7864-69C5-4A7D-8AE1-E115AB596DE0}" srcOrd="0" destOrd="0" presId="urn:microsoft.com/office/officeart/2005/8/layout/chevron1"/>
    <dgm:cxn modelId="{2B0DA3EC-095D-C64D-BB94-E0EF93886910}" type="presOf" srcId="{03B6D883-E2E6-42BE-BE8D-D5016F4A5642}" destId="{80495417-02BE-344F-895A-01663B3F94CC}" srcOrd="0" destOrd="0" presId="urn:microsoft.com/office/officeart/2005/8/layout/chevron1"/>
    <dgm:cxn modelId="{52FD64ED-92F9-D841-A369-8F454CC84F84}" type="presOf" srcId="{2D58754B-BFD9-4682-A774-0F991A770964}" destId="{A32DCFB5-94C5-244E-806F-7763985D1082}" srcOrd="0" destOrd="0" presId="urn:microsoft.com/office/officeart/2005/8/layout/chevron1"/>
    <dgm:cxn modelId="{ACE3CCFD-63E5-704F-BF2D-2C8F29EF1263}" type="presOf" srcId="{8C84E18D-CF9D-A748-8B5D-8901D4C6EEAD}" destId="{966A7368-BD8C-484F-A0F3-1C2810A6981B}" srcOrd="0" destOrd="0" presId="urn:microsoft.com/office/officeart/2005/8/layout/chevron1"/>
    <dgm:cxn modelId="{918148E1-7233-D94B-854B-B79614161AC3}" type="presParOf" srcId="{223C7864-69C5-4A7D-8AE1-E115AB596DE0}" destId="{80495417-02BE-344F-895A-01663B3F94CC}" srcOrd="0" destOrd="0" presId="urn:microsoft.com/office/officeart/2005/8/layout/chevron1"/>
    <dgm:cxn modelId="{7DDB1237-3052-E549-9770-1244C4EDD916}" type="presParOf" srcId="{223C7864-69C5-4A7D-8AE1-E115AB596DE0}" destId="{DEC392F3-9B12-A443-8D0F-4A9EE1BC617C}" srcOrd="1" destOrd="0" presId="urn:microsoft.com/office/officeart/2005/8/layout/chevron1"/>
    <dgm:cxn modelId="{178C4341-7F4A-3245-8213-1A53E0A66522}" type="presParOf" srcId="{223C7864-69C5-4A7D-8AE1-E115AB596DE0}" destId="{A32DCFB5-94C5-244E-806F-7763985D1082}" srcOrd="2" destOrd="0" presId="urn:microsoft.com/office/officeart/2005/8/layout/chevron1"/>
    <dgm:cxn modelId="{A5A29A24-C553-F845-84D8-FF36BFA2EB91}" type="presParOf" srcId="{223C7864-69C5-4A7D-8AE1-E115AB596DE0}" destId="{AF8A1652-CF02-2949-AA0D-9EAD5E20EA01}" srcOrd="3" destOrd="0" presId="urn:microsoft.com/office/officeart/2005/8/layout/chevron1"/>
    <dgm:cxn modelId="{159A5F4C-44C7-A240-B725-C98A09B381E1}" type="presParOf" srcId="{223C7864-69C5-4A7D-8AE1-E115AB596DE0}" destId="{9E462359-7569-C54C-A70A-9F1D410A8012}" srcOrd="4" destOrd="0" presId="urn:microsoft.com/office/officeart/2005/8/layout/chevron1"/>
    <dgm:cxn modelId="{C75C8F21-2548-834E-B2C6-618519BDCCC2}" type="presParOf" srcId="{223C7864-69C5-4A7D-8AE1-E115AB596DE0}" destId="{C74BBF38-A59A-524A-AB5B-3F8ED3ADFC9F}" srcOrd="5" destOrd="0" presId="urn:microsoft.com/office/officeart/2005/8/layout/chevron1"/>
    <dgm:cxn modelId="{649E02F4-0B04-0641-A9FA-C2312156F163}" type="presParOf" srcId="{223C7864-69C5-4A7D-8AE1-E115AB596DE0}" destId="{24D6961B-BD11-6B4E-9BA4-73AAA1D31156}" srcOrd="6" destOrd="0" presId="urn:microsoft.com/office/officeart/2005/8/layout/chevron1"/>
    <dgm:cxn modelId="{2542C305-B534-F64E-A31D-658F83944ABB}" type="presParOf" srcId="{223C7864-69C5-4A7D-8AE1-E115AB596DE0}" destId="{2288C563-9E1D-A949-A43C-F8946BF53481}" srcOrd="7" destOrd="0" presId="urn:microsoft.com/office/officeart/2005/8/layout/chevron1"/>
    <dgm:cxn modelId="{B5FBDD76-92F0-744C-87A4-9E5E76EA8FE7}" type="presParOf" srcId="{223C7864-69C5-4A7D-8AE1-E115AB596DE0}" destId="{966A7368-BD8C-484F-A0F3-1C2810A6981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5BD959-F282-4B17-AA1A-B754F2A20070}" type="doc">
      <dgm:prSet loTypeId="urn:microsoft.com/office/officeart/2005/8/layout/chevron1" loCatId="process" qsTypeId="urn:microsoft.com/office/officeart/2005/8/quickstyle/simple1" qsCatId="simple" csTypeId="urn:microsoft.com/office/officeart/2005/8/colors/accent2_2" csCatId="accent2" phldr="1"/>
      <dgm:spPr/>
      <dgm:t>
        <a:bodyPr/>
        <a:lstStyle/>
        <a:p>
          <a:endParaRPr lang="en-US"/>
        </a:p>
      </dgm:t>
    </dgm:pt>
    <dgm:pt modelId="{03B6D883-E2E6-42BE-BE8D-D5016F4A5642}">
      <dgm:prSet phldrT="[Text]" phldr="0" custT="1"/>
      <dgm:spPr>
        <a:solidFill>
          <a:schemeClr val="bg1">
            <a:lumMod val="75000"/>
          </a:schemeClr>
        </a:solidFill>
      </dgm:spPr>
      <dgm:t>
        <a:bodyPr/>
        <a:lstStyle/>
        <a:p>
          <a:pPr rtl="0"/>
          <a:r>
            <a:rPr lang="en-US" sz="1600" b="1">
              <a:latin typeface="Arial" panose="020B0604020202020204" pitchFamily="34" charset="0"/>
              <a:ea typeface="Arial" charset="0"/>
              <a:cs typeface="Arial" panose="020B0604020202020204" pitchFamily="34" charset="0"/>
            </a:rPr>
            <a:t>Recognise</a:t>
          </a:r>
          <a:r>
            <a:rPr lang="en-US" sz="1500">
              <a:latin typeface="Arial" panose="020B0604020202020204" pitchFamily="34" charset="0"/>
              <a:cs typeface="Arial" panose="020B0604020202020204" pitchFamily="34" charset="0"/>
            </a:rPr>
            <a:t> </a:t>
          </a:r>
        </a:p>
      </dgm:t>
    </dgm:pt>
    <dgm:pt modelId="{D108F484-63D9-4555-8178-76120F598338}" type="parTrans" cxnId="{5B5DE06D-9268-4628-81CB-A1BA096614CC}">
      <dgm:prSet/>
      <dgm:spPr/>
      <dgm:t>
        <a:bodyPr/>
        <a:lstStyle/>
        <a:p>
          <a:endParaRPr lang="en-US"/>
        </a:p>
      </dgm:t>
    </dgm:pt>
    <dgm:pt modelId="{AF9E9A91-CFAA-4D06-8377-0B33E1C37BE6}" type="sibTrans" cxnId="{5B5DE06D-9268-4628-81CB-A1BA096614CC}">
      <dgm:prSet/>
      <dgm:spPr/>
      <dgm:t>
        <a:bodyPr/>
        <a:lstStyle/>
        <a:p>
          <a:endParaRPr lang="en-US"/>
        </a:p>
      </dgm:t>
    </dgm:pt>
    <dgm:pt modelId="{2D58754B-BFD9-4682-A774-0F991A770964}">
      <dgm:prSet phldrT="[Text]" custT="1"/>
      <dgm:spPr>
        <a:solidFill>
          <a:srgbClr val="0070C0"/>
        </a:solidFill>
      </dgm:spPr>
      <dgm:t>
        <a:bodyPr/>
        <a:lstStyle/>
        <a:p>
          <a:pPr rtl="0"/>
          <a:r>
            <a:rPr lang="en-US" sz="1600" b="1">
              <a:latin typeface="Arial" charset="0"/>
              <a:ea typeface="Arial" charset="0"/>
              <a:cs typeface="Arial" charset="0"/>
            </a:rPr>
            <a:t>Respond</a:t>
          </a:r>
        </a:p>
      </dgm:t>
    </dgm:pt>
    <dgm:pt modelId="{E060E061-29FD-424A-9F68-F12ACDF34158}" type="parTrans" cxnId="{D0CFDA33-D09D-4E4E-BBDA-F557A0476597}">
      <dgm:prSet/>
      <dgm:spPr/>
      <dgm:t>
        <a:bodyPr/>
        <a:lstStyle/>
        <a:p>
          <a:endParaRPr lang="en-US"/>
        </a:p>
      </dgm:t>
    </dgm:pt>
    <dgm:pt modelId="{C104FFE1-3440-4A64-9D7F-9C425E465746}" type="sibTrans" cxnId="{D0CFDA33-D09D-4E4E-BBDA-F557A0476597}">
      <dgm:prSet/>
      <dgm:spPr/>
      <dgm:t>
        <a:bodyPr/>
        <a:lstStyle/>
        <a:p>
          <a:endParaRPr lang="en-US"/>
        </a:p>
      </dgm:t>
    </dgm:pt>
    <dgm:pt modelId="{55E1AA9F-A89E-463A-B26F-60325AECF50F}">
      <dgm:prSet phldrT="[Text]" phldr="0" custT="1"/>
      <dgm:spPr>
        <a:solidFill>
          <a:srgbClr val="0069B3"/>
        </a:solidFill>
      </dgm:spPr>
      <dgm:t>
        <a:bodyPr/>
        <a:lstStyle/>
        <a:p>
          <a:r>
            <a:rPr lang="en-US" sz="1600" b="1">
              <a:latin typeface="Arial" charset="0"/>
              <a:ea typeface="Arial" charset="0"/>
              <a:cs typeface="Arial" charset="0"/>
            </a:rPr>
            <a:t>Record</a:t>
          </a:r>
        </a:p>
      </dgm:t>
    </dgm:pt>
    <dgm:pt modelId="{913F8117-8EB7-4283-A947-9FC99A898B4E}" type="parTrans" cxnId="{77975A01-D9C6-49D2-B5F5-79AF365F0600}">
      <dgm:prSet/>
      <dgm:spPr/>
      <dgm:t>
        <a:bodyPr/>
        <a:lstStyle/>
        <a:p>
          <a:endParaRPr lang="en-US"/>
        </a:p>
      </dgm:t>
    </dgm:pt>
    <dgm:pt modelId="{56235C5F-85CF-4318-A6B1-70B2C8267E8A}" type="sibTrans" cxnId="{77975A01-D9C6-49D2-B5F5-79AF365F0600}">
      <dgm:prSet/>
      <dgm:spPr/>
      <dgm:t>
        <a:bodyPr/>
        <a:lstStyle/>
        <a:p>
          <a:endParaRPr lang="en-US"/>
        </a:p>
      </dgm:t>
    </dgm:pt>
    <dgm:pt modelId="{CBE8B0BA-D33C-4670-B61B-C0F792F394F3}">
      <dgm:prSet phldrT="[Text]" custT="1"/>
      <dgm:spPr>
        <a:solidFill>
          <a:srgbClr val="0069B3"/>
        </a:solidFill>
      </dgm:spPr>
      <dgm:t>
        <a:bodyPr/>
        <a:lstStyle/>
        <a:p>
          <a:r>
            <a:rPr lang="en-US" sz="1600" b="1">
              <a:latin typeface="Arial" charset="0"/>
              <a:ea typeface="Arial" charset="0"/>
              <a:cs typeface="Arial" charset="0"/>
            </a:rPr>
            <a:t>Report</a:t>
          </a:r>
        </a:p>
      </dgm:t>
    </dgm:pt>
    <dgm:pt modelId="{8088DBE7-3790-46B4-ADA6-5DF261A440D5}" type="parTrans" cxnId="{16A16E06-358F-43B7-BC40-C39CC2FC391D}">
      <dgm:prSet/>
      <dgm:spPr/>
      <dgm:t>
        <a:bodyPr/>
        <a:lstStyle/>
        <a:p>
          <a:endParaRPr lang="en-US"/>
        </a:p>
      </dgm:t>
    </dgm:pt>
    <dgm:pt modelId="{E5B19AEC-9C2F-40BD-AA32-8EB8495AE1EF}" type="sibTrans" cxnId="{16A16E06-358F-43B7-BC40-C39CC2FC391D}">
      <dgm:prSet/>
      <dgm:spPr/>
      <dgm:t>
        <a:bodyPr/>
        <a:lstStyle/>
        <a:p>
          <a:endParaRPr lang="en-US"/>
        </a:p>
      </dgm:t>
    </dgm:pt>
    <dgm:pt modelId="{8C84E18D-CF9D-A748-8B5D-8901D4C6EEAD}">
      <dgm:prSet phldrT="[Text]" custT="1"/>
      <dgm:spPr>
        <a:solidFill>
          <a:schemeClr val="bg1">
            <a:lumMod val="75000"/>
          </a:schemeClr>
        </a:solidFill>
      </dgm:spPr>
      <dgm:t>
        <a:bodyPr/>
        <a:lstStyle/>
        <a:p>
          <a:r>
            <a:rPr lang="en-US" sz="1600" b="1">
              <a:latin typeface="Arial" charset="0"/>
              <a:ea typeface="Arial" charset="0"/>
              <a:cs typeface="Arial" charset="0"/>
            </a:rPr>
            <a:t>Reflect</a:t>
          </a:r>
        </a:p>
      </dgm:t>
    </dgm:pt>
    <dgm:pt modelId="{8ADF0874-F1E2-3248-BFE5-108321DCF63C}" type="parTrans" cxnId="{0F1E8D91-BD71-AF41-88FB-AB1148F0485B}">
      <dgm:prSet/>
      <dgm:spPr/>
      <dgm:t>
        <a:bodyPr/>
        <a:lstStyle/>
        <a:p>
          <a:endParaRPr lang="en-GB"/>
        </a:p>
      </dgm:t>
    </dgm:pt>
    <dgm:pt modelId="{DA3716C3-3A2F-FD45-A6D8-FB3C050C4FDC}" type="sibTrans" cxnId="{0F1E8D91-BD71-AF41-88FB-AB1148F0485B}">
      <dgm:prSet/>
      <dgm:spPr/>
      <dgm:t>
        <a:bodyPr/>
        <a:lstStyle/>
        <a:p>
          <a:endParaRPr lang="en-GB"/>
        </a:p>
      </dgm:t>
    </dgm:pt>
    <dgm:pt modelId="{223C7864-69C5-4A7D-8AE1-E115AB596DE0}" type="pres">
      <dgm:prSet presAssocID="{9C5BD959-F282-4B17-AA1A-B754F2A20070}" presName="Name0" presStyleCnt="0">
        <dgm:presLayoutVars>
          <dgm:dir/>
          <dgm:animLvl val="lvl"/>
          <dgm:resizeHandles val="exact"/>
        </dgm:presLayoutVars>
      </dgm:prSet>
      <dgm:spPr/>
    </dgm:pt>
    <dgm:pt modelId="{80495417-02BE-344F-895A-01663B3F94CC}" type="pres">
      <dgm:prSet presAssocID="{03B6D883-E2E6-42BE-BE8D-D5016F4A5642}" presName="parTxOnly" presStyleLbl="node1" presStyleIdx="0" presStyleCnt="5" custScaleX="78985">
        <dgm:presLayoutVars>
          <dgm:chMax val="0"/>
          <dgm:chPref val="0"/>
          <dgm:bulletEnabled val="1"/>
        </dgm:presLayoutVars>
      </dgm:prSet>
      <dgm:spPr/>
    </dgm:pt>
    <dgm:pt modelId="{DEC392F3-9B12-A443-8D0F-4A9EE1BC617C}" type="pres">
      <dgm:prSet presAssocID="{AF9E9A91-CFAA-4D06-8377-0B33E1C37BE6}" presName="parTxOnlySpace" presStyleCnt="0"/>
      <dgm:spPr/>
    </dgm:pt>
    <dgm:pt modelId="{A32DCFB5-94C5-244E-806F-7763985D1082}" type="pres">
      <dgm:prSet presAssocID="{2D58754B-BFD9-4682-A774-0F991A770964}" presName="parTxOnly" presStyleLbl="node1" presStyleIdx="1" presStyleCnt="5" custScaleX="73254">
        <dgm:presLayoutVars>
          <dgm:chMax val="0"/>
          <dgm:chPref val="0"/>
          <dgm:bulletEnabled val="1"/>
        </dgm:presLayoutVars>
      </dgm:prSet>
      <dgm:spPr/>
    </dgm:pt>
    <dgm:pt modelId="{AF8A1652-CF02-2949-AA0D-9EAD5E20EA01}" type="pres">
      <dgm:prSet presAssocID="{C104FFE1-3440-4A64-9D7F-9C425E465746}" presName="parTxOnlySpace" presStyleCnt="0"/>
      <dgm:spPr/>
    </dgm:pt>
    <dgm:pt modelId="{9E462359-7569-C54C-A70A-9F1D410A8012}" type="pres">
      <dgm:prSet presAssocID="{55E1AA9F-A89E-463A-B26F-60325AECF50F}" presName="parTxOnly" presStyleLbl="node1" presStyleIdx="2" presStyleCnt="5" custScaleX="68565">
        <dgm:presLayoutVars>
          <dgm:chMax val="0"/>
          <dgm:chPref val="0"/>
          <dgm:bulletEnabled val="1"/>
        </dgm:presLayoutVars>
      </dgm:prSet>
      <dgm:spPr/>
    </dgm:pt>
    <dgm:pt modelId="{C74BBF38-A59A-524A-AB5B-3F8ED3ADFC9F}" type="pres">
      <dgm:prSet presAssocID="{56235C5F-85CF-4318-A6B1-70B2C8267E8A}" presName="parTxOnlySpace" presStyleCnt="0"/>
      <dgm:spPr/>
    </dgm:pt>
    <dgm:pt modelId="{24D6961B-BD11-6B4E-9BA4-73AAA1D31156}" type="pres">
      <dgm:prSet presAssocID="{CBE8B0BA-D33C-4670-B61B-C0F792F394F3}" presName="parTxOnly" presStyleLbl="node1" presStyleIdx="3" presStyleCnt="5" custScaleX="69452">
        <dgm:presLayoutVars>
          <dgm:chMax val="0"/>
          <dgm:chPref val="0"/>
          <dgm:bulletEnabled val="1"/>
        </dgm:presLayoutVars>
      </dgm:prSet>
      <dgm:spPr/>
    </dgm:pt>
    <dgm:pt modelId="{2288C563-9E1D-A949-A43C-F8946BF53481}" type="pres">
      <dgm:prSet presAssocID="{E5B19AEC-9C2F-40BD-AA32-8EB8495AE1EF}" presName="parTxOnlySpace" presStyleCnt="0"/>
      <dgm:spPr/>
    </dgm:pt>
    <dgm:pt modelId="{966A7368-BD8C-484F-A0F3-1C2810A6981B}" type="pres">
      <dgm:prSet presAssocID="{8C84E18D-CF9D-A748-8B5D-8901D4C6EEAD}" presName="parTxOnly" presStyleLbl="node1" presStyleIdx="4" presStyleCnt="5" custScaleX="70186">
        <dgm:presLayoutVars>
          <dgm:chMax val="0"/>
          <dgm:chPref val="0"/>
          <dgm:bulletEnabled val="1"/>
        </dgm:presLayoutVars>
      </dgm:prSet>
      <dgm:spPr/>
    </dgm:pt>
  </dgm:ptLst>
  <dgm:cxnLst>
    <dgm:cxn modelId="{77975A01-D9C6-49D2-B5F5-79AF365F0600}" srcId="{9C5BD959-F282-4B17-AA1A-B754F2A20070}" destId="{55E1AA9F-A89E-463A-B26F-60325AECF50F}" srcOrd="2" destOrd="0" parTransId="{913F8117-8EB7-4283-A947-9FC99A898B4E}" sibTransId="{56235C5F-85CF-4318-A6B1-70B2C8267E8A}"/>
    <dgm:cxn modelId="{16A16E06-358F-43B7-BC40-C39CC2FC391D}" srcId="{9C5BD959-F282-4B17-AA1A-B754F2A20070}" destId="{CBE8B0BA-D33C-4670-B61B-C0F792F394F3}" srcOrd="3" destOrd="0" parTransId="{8088DBE7-3790-46B4-ADA6-5DF261A440D5}" sibTransId="{E5B19AEC-9C2F-40BD-AA32-8EB8495AE1EF}"/>
    <dgm:cxn modelId="{D0CFDA33-D09D-4E4E-BBDA-F557A0476597}" srcId="{9C5BD959-F282-4B17-AA1A-B754F2A20070}" destId="{2D58754B-BFD9-4682-A774-0F991A770964}" srcOrd="1" destOrd="0" parTransId="{E060E061-29FD-424A-9F68-F12ACDF34158}" sibTransId="{C104FFE1-3440-4A64-9D7F-9C425E465746}"/>
    <dgm:cxn modelId="{5B5DE06D-9268-4628-81CB-A1BA096614CC}" srcId="{9C5BD959-F282-4B17-AA1A-B754F2A20070}" destId="{03B6D883-E2E6-42BE-BE8D-D5016F4A5642}" srcOrd="0" destOrd="0" parTransId="{D108F484-63D9-4555-8178-76120F598338}" sibTransId="{AF9E9A91-CFAA-4D06-8377-0B33E1C37BE6}"/>
    <dgm:cxn modelId="{0F1E8D91-BD71-AF41-88FB-AB1148F0485B}" srcId="{9C5BD959-F282-4B17-AA1A-B754F2A20070}" destId="{8C84E18D-CF9D-A748-8B5D-8901D4C6EEAD}" srcOrd="4" destOrd="0" parTransId="{8ADF0874-F1E2-3248-BFE5-108321DCF63C}" sibTransId="{DA3716C3-3A2F-FD45-A6D8-FB3C050C4FDC}"/>
    <dgm:cxn modelId="{E46AB49D-EB27-094B-8B95-31FBDE5F852B}" type="presOf" srcId="{CBE8B0BA-D33C-4670-B61B-C0F792F394F3}" destId="{24D6961B-BD11-6B4E-9BA4-73AAA1D31156}" srcOrd="0" destOrd="0" presId="urn:microsoft.com/office/officeart/2005/8/layout/chevron1"/>
    <dgm:cxn modelId="{413A62D3-BF21-F24B-8C5A-66E13DC1E78B}" type="presOf" srcId="{55E1AA9F-A89E-463A-B26F-60325AECF50F}" destId="{9E462359-7569-C54C-A70A-9F1D410A8012}" srcOrd="0" destOrd="0" presId="urn:microsoft.com/office/officeart/2005/8/layout/chevron1"/>
    <dgm:cxn modelId="{226500DC-D386-8C4B-BC1E-9B8EEF06FED2}" type="presOf" srcId="{9C5BD959-F282-4B17-AA1A-B754F2A20070}" destId="{223C7864-69C5-4A7D-8AE1-E115AB596DE0}" srcOrd="0" destOrd="0" presId="urn:microsoft.com/office/officeart/2005/8/layout/chevron1"/>
    <dgm:cxn modelId="{2B0DA3EC-095D-C64D-BB94-E0EF93886910}" type="presOf" srcId="{03B6D883-E2E6-42BE-BE8D-D5016F4A5642}" destId="{80495417-02BE-344F-895A-01663B3F94CC}" srcOrd="0" destOrd="0" presId="urn:microsoft.com/office/officeart/2005/8/layout/chevron1"/>
    <dgm:cxn modelId="{52FD64ED-92F9-D841-A369-8F454CC84F84}" type="presOf" srcId="{2D58754B-BFD9-4682-A774-0F991A770964}" destId="{A32DCFB5-94C5-244E-806F-7763985D1082}" srcOrd="0" destOrd="0" presId="urn:microsoft.com/office/officeart/2005/8/layout/chevron1"/>
    <dgm:cxn modelId="{ACE3CCFD-63E5-704F-BF2D-2C8F29EF1263}" type="presOf" srcId="{8C84E18D-CF9D-A748-8B5D-8901D4C6EEAD}" destId="{966A7368-BD8C-484F-A0F3-1C2810A6981B}" srcOrd="0" destOrd="0" presId="urn:microsoft.com/office/officeart/2005/8/layout/chevron1"/>
    <dgm:cxn modelId="{918148E1-7233-D94B-854B-B79614161AC3}" type="presParOf" srcId="{223C7864-69C5-4A7D-8AE1-E115AB596DE0}" destId="{80495417-02BE-344F-895A-01663B3F94CC}" srcOrd="0" destOrd="0" presId="urn:microsoft.com/office/officeart/2005/8/layout/chevron1"/>
    <dgm:cxn modelId="{7DDB1237-3052-E549-9770-1244C4EDD916}" type="presParOf" srcId="{223C7864-69C5-4A7D-8AE1-E115AB596DE0}" destId="{DEC392F3-9B12-A443-8D0F-4A9EE1BC617C}" srcOrd="1" destOrd="0" presId="urn:microsoft.com/office/officeart/2005/8/layout/chevron1"/>
    <dgm:cxn modelId="{178C4341-7F4A-3245-8213-1A53E0A66522}" type="presParOf" srcId="{223C7864-69C5-4A7D-8AE1-E115AB596DE0}" destId="{A32DCFB5-94C5-244E-806F-7763985D1082}" srcOrd="2" destOrd="0" presId="urn:microsoft.com/office/officeart/2005/8/layout/chevron1"/>
    <dgm:cxn modelId="{A5A29A24-C553-F845-84D8-FF36BFA2EB91}" type="presParOf" srcId="{223C7864-69C5-4A7D-8AE1-E115AB596DE0}" destId="{AF8A1652-CF02-2949-AA0D-9EAD5E20EA01}" srcOrd="3" destOrd="0" presId="urn:microsoft.com/office/officeart/2005/8/layout/chevron1"/>
    <dgm:cxn modelId="{159A5F4C-44C7-A240-B725-C98A09B381E1}" type="presParOf" srcId="{223C7864-69C5-4A7D-8AE1-E115AB596DE0}" destId="{9E462359-7569-C54C-A70A-9F1D410A8012}" srcOrd="4" destOrd="0" presId="urn:microsoft.com/office/officeart/2005/8/layout/chevron1"/>
    <dgm:cxn modelId="{C75C8F21-2548-834E-B2C6-618519BDCCC2}" type="presParOf" srcId="{223C7864-69C5-4A7D-8AE1-E115AB596DE0}" destId="{C74BBF38-A59A-524A-AB5B-3F8ED3ADFC9F}" srcOrd="5" destOrd="0" presId="urn:microsoft.com/office/officeart/2005/8/layout/chevron1"/>
    <dgm:cxn modelId="{649E02F4-0B04-0641-A9FA-C2312156F163}" type="presParOf" srcId="{223C7864-69C5-4A7D-8AE1-E115AB596DE0}" destId="{24D6961B-BD11-6B4E-9BA4-73AAA1D31156}" srcOrd="6" destOrd="0" presId="urn:microsoft.com/office/officeart/2005/8/layout/chevron1"/>
    <dgm:cxn modelId="{2542C305-B534-F64E-A31D-658F83944ABB}" type="presParOf" srcId="{223C7864-69C5-4A7D-8AE1-E115AB596DE0}" destId="{2288C563-9E1D-A949-A43C-F8946BF53481}" srcOrd="7" destOrd="0" presId="urn:microsoft.com/office/officeart/2005/8/layout/chevron1"/>
    <dgm:cxn modelId="{B5FBDD76-92F0-744C-87A4-9E5E76EA8FE7}" type="presParOf" srcId="{223C7864-69C5-4A7D-8AE1-E115AB596DE0}" destId="{966A7368-BD8C-484F-A0F3-1C2810A6981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2879C4-9713-6C42-B3E9-6A064DCC0832}" type="doc">
      <dgm:prSet loTypeId="urn:microsoft.com/office/officeart/2005/8/layout/vList5" loCatId="" qsTypeId="urn:microsoft.com/office/officeart/2005/8/quickstyle/simple1" qsCatId="simple" csTypeId="urn:microsoft.com/office/officeart/2005/8/colors/accent1_4" csCatId="accent1" phldr="1"/>
      <dgm:spPr/>
      <dgm:t>
        <a:bodyPr/>
        <a:lstStyle/>
        <a:p>
          <a:endParaRPr lang="en-GB"/>
        </a:p>
      </dgm:t>
    </dgm:pt>
    <dgm:pt modelId="{A96AE17E-5365-8E4A-A619-C9FC63BCAAFB}">
      <dgm:prSet phldrT="[Text]" custT="1"/>
      <dgm:spPr>
        <a:solidFill>
          <a:srgbClr val="0069B3"/>
        </a:solidFill>
      </dgm:spPr>
      <dgm:t>
        <a:bodyPr/>
        <a:lstStyle/>
        <a:p>
          <a:pPr algn="l">
            <a:lnSpc>
              <a:spcPct val="100000"/>
            </a:lnSpc>
            <a:spcAft>
              <a:spcPts val="600"/>
            </a:spcAft>
          </a:pPr>
          <a:r>
            <a:rPr lang="en-US" sz="2200" b="1" dirty="0">
              <a:solidFill>
                <a:schemeClr val="bg1"/>
              </a:solidFill>
              <a:latin typeface="Arial" charset="0"/>
              <a:ea typeface="Arial" charset="0"/>
              <a:cs typeface="Arial" charset="0"/>
            </a:rPr>
            <a:t>For example</a:t>
          </a:r>
          <a:r>
            <a:rPr lang="en-US" sz="2200" dirty="0">
              <a:solidFill>
                <a:schemeClr val="bg1"/>
              </a:solidFill>
              <a:latin typeface="Arial" charset="0"/>
              <a:ea typeface="Arial" charset="0"/>
              <a:cs typeface="Arial" charset="0"/>
            </a:rPr>
            <a:t>, hitting, pushing, shaking, inappropriate restraint, force-feeding, forcible administration of medication,</a:t>
          </a:r>
          <a:r>
            <a:rPr lang="en-US" sz="2200" baseline="0" dirty="0">
              <a:solidFill>
                <a:schemeClr val="bg1"/>
              </a:solidFill>
              <a:latin typeface="Arial" charset="0"/>
              <a:ea typeface="Arial" charset="0"/>
              <a:cs typeface="Arial" charset="0"/>
            </a:rPr>
            <a:t> burning, physical neglect or abandonment</a:t>
          </a:r>
          <a:r>
            <a:rPr lang="en-US" sz="2100" baseline="0" dirty="0">
              <a:solidFill>
                <a:schemeClr val="bg1"/>
              </a:solidFill>
              <a:latin typeface="Arial" charset="0"/>
              <a:ea typeface="Arial" charset="0"/>
              <a:cs typeface="Arial" charset="0"/>
            </a:rPr>
            <a:t>.</a:t>
          </a:r>
          <a:endParaRPr lang="en-GB" sz="2100" dirty="0"/>
        </a:p>
      </dgm:t>
    </dgm:pt>
    <dgm:pt modelId="{1CF039B8-CB5C-B441-9CFA-BA38B8646A84}" type="parTrans" cxnId="{39FAD82C-F096-8347-9748-CC6A4656249F}">
      <dgm:prSet/>
      <dgm:spPr/>
      <dgm:t>
        <a:bodyPr/>
        <a:lstStyle/>
        <a:p>
          <a:endParaRPr lang="en-GB"/>
        </a:p>
      </dgm:t>
    </dgm:pt>
    <dgm:pt modelId="{54404800-061D-FC4D-90CC-65D887B4A4EB}" type="sibTrans" cxnId="{39FAD82C-F096-8347-9748-CC6A4656249F}">
      <dgm:prSet/>
      <dgm:spPr/>
      <dgm:t>
        <a:bodyPr/>
        <a:lstStyle/>
        <a:p>
          <a:endParaRPr lang="en-GB"/>
        </a:p>
      </dgm:t>
    </dgm:pt>
    <dgm:pt modelId="{C22E7C65-2EEC-E341-BED4-B40C26F60D2C}">
      <dgm:prSet/>
      <dgm:spPr>
        <a:solidFill>
          <a:schemeClr val="bg2">
            <a:lumMod val="90000"/>
          </a:schemeClr>
        </a:solidFill>
      </dgm:spPr>
      <dgm:t>
        <a:bodyPr/>
        <a:lstStyle/>
        <a:p>
          <a:pPr algn="l">
            <a:spcAft>
              <a:spcPts val="600"/>
            </a:spcAft>
          </a:pPr>
          <a:r>
            <a:rPr lang="en-US" b="1" dirty="0">
              <a:solidFill>
                <a:schemeClr val="tx1"/>
              </a:solidFill>
              <a:latin typeface="Arial" charset="0"/>
              <a:ea typeface="Arial" charset="0"/>
              <a:cs typeface="Arial" charset="0"/>
            </a:rPr>
            <a:t>Possible signs and indications</a:t>
          </a:r>
        </a:p>
        <a:p>
          <a:pPr algn="l">
            <a:spcAft>
              <a:spcPts val="600"/>
            </a:spcAft>
          </a:pPr>
          <a:r>
            <a:rPr lang="en-GB" dirty="0">
              <a:solidFill>
                <a:schemeClr val="tx1"/>
              </a:solidFill>
              <a:latin typeface="Arial" panose="020B0604020202020204" pitchFamily="34" charset="0"/>
              <a:cs typeface="Arial" panose="020B0604020202020204" pitchFamily="34" charset="0"/>
            </a:rPr>
            <a:t>Visible injuries and bruising. Unexplained cuts, marks or scars. Injuries that don't match the explanation given. Getting injured often. Unexplained falls. Subdued or changed behaviour. Changes in weight, being excessively under or overweight or malnourished. Failing to get medical treatment or changing Doctors often.</a:t>
          </a:r>
          <a:endParaRPr lang="en-GB" dirty="0">
            <a:solidFill>
              <a:schemeClr val="tx1"/>
            </a:solidFill>
          </a:endParaRPr>
        </a:p>
      </dgm:t>
    </dgm:pt>
    <dgm:pt modelId="{E6A9097E-CADF-364C-B5D0-0806A97291FD}" type="parTrans" cxnId="{70ABA7D7-B576-2448-86FD-1E9929CEC196}">
      <dgm:prSet/>
      <dgm:spPr/>
      <dgm:t>
        <a:bodyPr/>
        <a:lstStyle/>
        <a:p>
          <a:endParaRPr lang="en-GB"/>
        </a:p>
      </dgm:t>
    </dgm:pt>
    <dgm:pt modelId="{52B18E40-EE0B-4246-A3A7-E1F77BA97A58}" type="sibTrans" cxnId="{70ABA7D7-B576-2448-86FD-1E9929CEC196}">
      <dgm:prSet/>
      <dgm:spPr/>
      <dgm:t>
        <a:bodyPr/>
        <a:lstStyle/>
        <a:p>
          <a:endParaRPr lang="en-GB"/>
        </a:p>
      </dgm:t>
    </dgm:pt>
    <dgm:pt modelId="{7E16C61C-F489-5D4E-83BA-ED727159EB6C}" type="pres">
      <dgm:prSet presAssocID="{352879C4-9713-6C42-B3E9-6A064DCC0832}" presName="Name0" presStyleCnt="0">
        <dgm:presLayoutVars>
          <dgm:dir/>
          <dgm:animLvl val="lvl"/>
          <dgm:resizeHandles val="exact"/>
        </dgm:presLayoutVars>
      </dgm:prSet>
      <dgm:spPr/>
    </dgm:pt>
    <dgm:pt modelId="{A0FFAE2D-B0D4-3B43-B814-E7FF7932926E}" type="pres">
      <dgm:prSet presAssocID="{A96AE17E-5365-8E4A-A619-C9FC63BCAAFB}" presName="linNode" presStyleCnt="0"/>
      <dgm:spPr/>
    </dgm:pt>
    <dgm:pt modelId="{0DB0C6C8-8BE1-8D4F-AF3C-2D668EA6AEEF}" type="pres">
      <dgm:prSet presAssocID="{A96AE17E-5365-8E4A-A619-C9FC63BCAAFB}" presName="parentText" presStyleLbl="node1" presStyleIdx="0" presStyleCnt="2" custScaleX="277778" custScaleY="64788" custLinFactNeighborX="-136" custLinFactNeighborY="-11691">
        <dgm:presLayoutVars>
          <dgm:chMax val="1"/>
          <dgm:bulletEnabled val="1"/>
        </dgm:presLayoutVars>
      </dgm:prSet>
      <dgm:spPr/>
    </dgm:pt>
    <dgm:pt modelId="{17AD7B56-28D7-B644-AF8F-10BCFC287786}" type="pres">
      <dgm:prSet presAssocID="{54404800-061D-FC4D-90CC-65D887B4A4EB}" presName="sp" presStyleCnt="0"/>
      <dgm:spPr/>
    </dgm:pt>
    <dgm:pt modelId="{4C512CAC-06E5-7044-AD7E-22C327ABF8BA}" type="pres">
      <dgm:prSet presAssocID="{C22E7C65-2EEC-E341-BED4-B40C26F60D2C}" presName="linNode" presStyleCnt="0"/>
      <dgm:spPr/>
    </dgm:pt>
    <dgm:pt modelId="{F44F1D3D-DA81-5C4D-9F47-2421A51789BF}" type="pres">
      <dgm:prSet presAssocID="{C22E7C65-2EEC-E341-BED4-B40C26F60D2C}" presName="parentText" presStyleLbl="node1" presStyleIdx="1" presStyleCnt="2" custScaleX="277778">
        <dgm:presLayoutVars>
          <dgm:chMax val="1"/>
          <dgm:bulletEnabled val="1"/>
        </dgm:presLayoutVars>
      </dgm:prSet>
      <dgm:spPr/>
    </dgm:pt>
  </dgm:ptLst>
  <dgm:cxnLst>
    <dgm:cxn modelId="{39FAD82C-F096-8347-9748-CC6A4656249F}" srcId="{352879C4-9713-6C42-B3E9-6A064DCC0832}" destId="{A96AE17E-5365-8E4A-A619-C9FC63BCAAFB}" srcOrd="0" destOrd="0" parTransId="{1CF039B8-CB5C-B441-9CFA-BA38B8646A84}" sibTransId="{54404800-061D-FC4D-90CC-65D887B4A4EB}"/>
    <dgm:cxn modelId="{3BFCC236-347E-A246-A2D0-3858C7D0FEC0}" type="presOf" srcId="{C22E7C65-2EEC-E341-BED4-B40C26F60D2C}" destId="{F44F1D3D-DA81-5C4D-9F47-2421A51789BF}" srcOrd="0" destOrd="0" presId="urn:microsoft.com/office/officeart/2005/8/layout/vList5"/>
    <dgm:cxn modelId="{71F03362-72B3-7A4B-8E32-390A2C453AD7}" type="presOf" srcId="{A96AE17E-5365-8E4A-A619-C9FC63BCAAFB}" destId="{0DB0C6C8-8BE1-8D4F-AF3C-2D668EA6AEEF}" srcOrd="0" destOrd="0" presId="urn:microsoft.com/office/officeart/2005/8/layout/vList5"/>
    <dgm:cxn modelId="{DA264E64-D294-2B49-AF50-52CB8A6A3C88}" type="presOf" srcId="{352879C4-9713-6C42-B3E9-6A064DCC0832}" destId="{7E16C61C-F489-5D4E-83BA-ED727159EB6C}" srcOrd="0" destOrd="0" presId="urn:microsoft.com/office/officeart/2005/8/layout/vList5"/>
    <dgm:cxn modelId="{70ABA7D7-B576-2448-86FD-1E9929CEC196}" srcId="{352879C4-9713-6C42-B3E9-6A064DCC0832}" destId="{C22E7C65-2EEC-E341-BED4-B40C26F60D2C}" srcOrd="1" destOrd="0" parTransId="{E6A9097E-CADF-364C-B5D0-0806A97291FD}" sibTransId="{52B18E40-EE0B-4246-A3A7-E1F77BA97A58}"/>
    <dgm:cxn modelId="{5FB60229-23F3-2441-A3CB-455BD7803257}" type="presParOf" srcId="{7E16C61C-F489-5D4E-83BA-ED727159EB6C}" destId="{A0FFAE2D-B0D4-3B43-B814-E7FF7932926E}" srcOrd="0" destOrd="0" presId="urn:microsoft.com/office/officeart/2005/8/layout/vList5"/>
    <dgm:cxn modelId="{DE5E6420-2E44-D34E-B47A-3194DD8FBB61}" type="presParOf" srcId="{A0FFAE2D-B0D4-3B43-B814-E7FF7932926E}" destId="{0DB0C6C8-8BE1-8D4F-AF3C-2D668EA6AEEF}" srcOrd="0" destOrd="0" presId="urn:microsoft.com/office/officeart/2005/8/layout/vList5"/>
    <dgm:cxn modelId="{B0736C9C-321C-FF4C-8E5A-6A20086507BF}" type="presParOf" srcId="{7E16C61C-F489-5D4E-83BA-ED727159EB6C}" destId="{17AD7B56-28D7-B644-AF8F-10BCFC287786}" srcOrd="1" destOrd="0" presId="urn:microsoft.com/office/officeart/2005/8/layout/vList5"/>
    <dgm:cxn modelId="{ACDC33A6-0D8C-1146-BCCA-D1BF2F8D6577}" type="presParOf" srcId="{7E16C61C-F489-5D4E-83BA-ED727159EB6C}" destId="{4C512CAC-06E5-7044-AD7E-22C327ABF8BA}" srcOrd="2" destOrd="0" presId="urn:microsoft.com/office/officeart/2005/8/layout/vList5"/>
    <dgm:cxn modelId="{CE76F126-6C23-4842-A6C2-E431B3F5B620}" type="presParOf" srcId="{4C512CAC-06E5-7044-AD7E-22C327ABF8BA}" destId="{F44F1D3D-DA81-5C4D-9F47-2421A51789BF}"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2879C4-9713-6C42-B3E9-6A064DCC0832}" type="doc">
      <dgm:prSet loTypeId="urn:microsoft.com/office/officeart/2005/8/layout/vList5" loCatId="" qsTypeId="urn:microsoft.com/office/officeart/2005/8/quickstyle/simple1" qsCatId="simple" csTypeId="urn:microsoft.com/office/officeart/2005/8/colors/accent1_4" csCatId="accent1" phldr="1"/>
      <dgm:spPr/>
      <dgm:t>
        <a:bodyPr/>
        <a:lstStyle/>
        <a:p>
          <a:endParaRPr lang="en-GB"/>
        </a:p>
      </dgm:t>
    </dgm:pt>
    <dgm:pt modelId="{A96AE17E-5365-8E4A-A619-C9FC63BCAAFB}">
      <dgm:prSet phldrT="[Text]" custT="1"/>
      <dgm:spPr>
        <a:solidFill>
          <a:srgbClr val="0069B3"/>
        </a:solidFill>
      </dgm:spPr>
      <dgm:t>
        <a:bodyPr/>
        <a:lstStyle/>
        <a:p>
          <a:pPr algn="l">
            <a:lnSpc>
              <a:spcPct val="100000"/>
            </a:lnSpc>
            <a:spcAft>
              <a:spcPts val="0"/>
            </a:spcAft>
          </a:pPr>
          <a:r>
            <a:rPr lang="en-US" sz="2200" b="1" dirty="0">
              <a:solidFill>
                <a:schemeClr val="bg1"/>
              </a:solidFill>
              <a:latin typeface="Arial" charset="0"/>
              <a:ea typeface="Arial" charset="0"/>
              <a:cs typeface="Arial" charset="0"/>
            </a:rPr>
            <a:t>For example, </a:t>
          </a:r>
          <a:r>
            <a:rPr lang="en-GB" sz="2200" b="0" dirty="0">
              <a:solidFill>
                <a:schemeClr val="bg1"/>
              </a:solidFill>
              <a:latin typeface="Arial" charset="0"/>
              <a:ea typeface="Arial" charset="0"/>
              <a:cs typeface="Arial" charset="0"/>
            </a:rPr>
            <a:t>regularly</a:t>
          </a:r>
          <a:r>
            <a:rPr lang="en-GB" sz="2200" b="1" dirty="0">
              <a:solidFill>
                <a:schemeClr val="bg1"/>
              </a:solidFill>
              <a:latin typeface="Arial" charset="0"/>
              <a:ea typeface="Arial" charset="0"/>
              <a:cs typeface="Arial" charset="0"/>
            </a:rPr>
            <a:t> </a:t>
          </a:r>
          <a:r>
            <a:rPr lang="en-GB" sz="2200" dirty="0">
              <a:effectLst/>
              <a:latin typeface="Arial" panose="020B0604020202020204" pitchFamily="34" charset="0"/>
              <a:ea typeface="Aptos" panose="020B0004020202020204" pitchFamily="34" charset="0"/>
              <a:cs typeface="Times New Roman" panose="02020603050405020304" pitchFamily="18" charset="0"/>
            </a:rPr>
            <a:t>telling someone that they are worthless, unloved or inadequate. Using intimidation, coercion, and harassment. Bullying, including online bullying. Undermining their ability to share their views. Frequent evocation of fear, mistreatment or danger.</a:t>
          </a:r>
          <a:endParaRPr lang="en-GB" sz="2200" dirty="0"/>
        </a:p>
      </dgm:t>
    </dgm:pt>
    <dgm:pt modelId="{1CF039B8-CB5C-B441-9CFA-BA38B8646A84}" type="parTrans" cxnId="{39FAD82C-F096-8347-9748-CC6A4656249F}">
      <dgm:prSet/>
      <dgm:spPr/>
      <dgm:t>
        <a:bodyPr/>
        <a:lstStyle/>
        <a:p>
          <a:endParaRPr lang="en-GB"/>
        </a:p>
      </dgm:t>
    </dgm:pt>
    <dgm:pt modelId="{54404800-061D-FC4D-90CC-65D887B4A4EB}" type="sibTrans" cxnId="{39FAD82C-F096-8347-9748-CC6A4656249F}">
      <dgm:prSet/>
      <dgm:spPr/>
      <dgm:t>
        <a:bodyPr/>
        <a:lstStyle/>
        <a:p>
          <a:endParaRPr lang="en-GB"/>
        </a:p>
      </dgm:t>
    </dgm:pt>
    <dgm:pt modelId="{C22E7C65-2EEC-E341-BED4-B40C26F60D2C}">
      <dgm:prSet custT="1"/>
      <dgm:spPr>
        <a:solidFill>
          <a:schemeClr val="bg2">
            <a:lumMod val="90000"/>
          </a:schemeClr>
        </a:solidFill>
      </dgm:spPr>
      <dgm:t>
        <a:bodyPr/>
        <a:lstStyle/>
        <a:p>
          <a:pPr algn="l">
            <a:lnSpc>
              <a:spcPct val="100000"/>
            </a:lnSpc>
            <a:spcAft>
              <a:spcPts val="0"/>
            </a:spcAft>
          </a:pPr>
          <a:r>
            <a:rPr lang="en-US" sz="2200" b="1" dirty="0">
              <a:solidFill>
                <a:schemeClr val="tx1"/>
              </a:solidFill>
              <a:latin typeface="Arial" charset="0"/>
              <a:ea typeface="Arial" charset="0"/>
              <a:cs typeface="Arial" charset="0"/>
            </a:rPr>
            <a:t>Possible signs and indications</a:t>
          </a:r>
        </a:p>
        <a:p>
          <a:pPr algn="l">
            <a:lnSpc>
              <a:spcPct val="100000"/>
            </a:lnSpc>
            <a:spcAft>
              <a:spcPts val="0"/>
            </a:spcAft>
          </a:pPr>
          <a:r>
            <a:rPr lang="en-GB" sz="2200" dirty="0">
              <a:solidFill>
                <a:schemeClr val="tx1"/>
              </a:solidFill>
              <a:effectLst/>
              <a:latin typeface="Arial" panose="020B0604020202020204" pitchFamily="34" charset="0"/>
              <a:ea typeface="Aptos" panose="020B0004020202020204" pitchFamily="34" charset="0"/>
              <a:cs typeface="Arial" panose="020B0604020202020204" pitchFamily="34" charset="0"/>
            </a:rPr>
            <a:t>Low self-esteem, attachment issues, depression, self-harm, and eating disorders. Signs of distress, tearfulness or anger. Reluctance to be alone with a particular person.</a:t>
          </a:r>
          <a:endParaRPr lang="en-GB" sz="2200" dirty="0">
            <a:solidFill>
              <a:schemeClr val="tx1"/>
            </a:solidFill>
          </a:endParaRPr>
        </a:p>
      </dgm:t>
    </dgm:pt>
    <dgm:pt modelId="{E6A9097E-CADF-364C-B5D0-0806A97291FD}" type="parTrans" cxnId="{70ABA7D7-B576-2448-86FD-1E9929CEC196}">
      <dgm:prSet/>
      <dgm:spPr/>
      <dgm:t>
        <a:bodyPr/>
        <a:lstStyle/>
        <a:p>
          <a:endParaRPr lang="en-GB"/>
        </a:p>
      </dgm:t>
    </dgm:pt>
    <dgm:pt modelId="{52B18E40-EE0B-4246-A3A7-E1F77BA97A58}" type="sibTrans" cxnId="{70ABA7D7-B576-2448-86FD-1E9929CEC196}">
      <dgm:prSet/>
      <dgm:spPr/>
      <dgm:t>
        <a:bodyPr/>
        <a:lstStyle/>
        <a:p>
          <a:endParaRPr lang="en-GB"/>
        </a:p>
      </dgm:t>
    </dgm:pt>
    <dgm:pt modelId="{7E16C61C-F489-5D4E-83BA-ED727159EB6C}" type="pres">
      <dgm:prSet presAssocID="{352879C4-9713-6C42-B3E9-6A064DCC0832}" presName="Name0" presStyleCnt="0">
        <dgm:presLayoutVars>
          <dgm:dir/>
          <dgm:animLvl val="lvl"/>
          <dgm:resizeHandles val="exact"/>
        </dgm:presLayoutVars>
      </dgm:prSet>
      <dgm:spPr/>
    </dgm:pt>
    <dgm:pt modelId="{A0FFAE2D-B0D4-3B43-B814-E7FF7932926E}" type="pres">
      <dgm:prSet presAssocID="{A96AE17E-5365-8E4A-A619-C9FC63BCAAFB}" presName="linNode" presStyleCnt="0"/>
      <dgm:spPr/>
    </dgm:pt>
    <dgm:pt modelId="{0DB0C6C8-8BE1-8D4F-AF3C-2D668EA6AEEF}" type="pres">
      <dgm:prSet presAssocID="{A96AE17E-5365-8E4A-A619-C9FC63BCAAFB}" presName="parentText" presStyleLbl="node1" presStyleIdx="0" presStyleCnt="2" custScaleX="277778" custScaleY="61785">
        <dgm:presLayoutVars>
          <dgm:chMax val="1"/>
          <dgm:bulletEnabled val="1"/>
        </dgm:presLayoutVars>
      </dgm:prSet>
      <dgm:spPr/>
    </dgm:pt>
    <dgm:pt modelId="{17AD7B56-28D7-B644-AF8F-10BCFC287786}" type="pres">
      <dgm:prSet presAssocID="{54404800-061D-FC4D-90CC-65D887B4A4EB}" presName="sp" presStyleCnt="0"/>
      <dgm:spPr/>
    </dgm:pt>
    <dgm:pt modelId="{4C512CAC-06E5-7044-AD7E-22C327ABF8BA}" type="pres">
      <dgm:prSet presAssocID="{C22E7C65-2EEC-E341-BED4-B40C26F60D2C}" presName="linNode" presStyleCnt="0"/>
      <dgm:spPr/>
    </dgm:pt>
    <dgm:pt modelId="{F44F1D3D-DA81-5C4D-9F47-2421A51789BF}" type="pres">
      <dgm:prSet presAssocID="{C22E7C65-2EEC-E341-BED4-B40C26F60D2C}" presName="parentText" presStyleLbl="node1" presStyleIdx="1" presStyleCnt="2" custScaleX="277778" custScaleY="69139">
        <dgm:presLayoutVars>
          <dgm:chMax val="1"/>
          <dgm:bulletEnabled val="1"/>
        </dgm:presLayoutVars>
      </dgm:prSet>
      <dgm:spPr/>
    </dgm:pt>
  </dgm:ptLst>
  <dgm:cxnLst>
    <dgm:cxn modelId="{39FAD82C-F096-8347-9748-CC6A4656249F}" srcId="{352879C4-9713-6C42-B3E9-6A064DCC0832}" destId="{A96AE17E-5365-8E4A-A619-C9FC63BCAAFB}" srcOrd="0" destOrd="0" parTransId="{1CF039B8-CB5C-B441-9CFA-BA38B8646A84}" sibTransId="{54404800-061D-FC4D-90CC-65D887B4A4EB}"/>
    <dgm:cxn modelId="{3BFCC236-347E-A246-A2D0-3858C7D0FEC0}" type="presOf" srcId="{C22E7C65-2EEC-E341-BED4-B40C26F60D2C}" destId="{F44F1D3D-DA81-5C4D-9F47-2421A51789BF}" srcOrd="0" destOrd="0" presId="urn:microsoft.com/office/officeart/2005/8/layout/vList5"/>
    <dgm:cxn modelId="{71F03362-72B3-7A4B-8E32-390A2C453AD7}" type="presOf" srcId="{A96AE17E-5365-8E4A-A619-C9FC63BCAAFB}" destId="{0DB0C6C8-8BE1-8D4F-AF3C-2D668EA6AEEF}" srcOrd="0" destOrd="0" presId="urn:microsoft.com/office/officeart/2005/8/layout/vList5"/>
    <dgm:cxn modelId="{DA264E64-D294-2B49-AF50-52CB8A6A3C88}" type="presOf" srcId="{352879C4-9713-6C42-B3E9-6A064DCC0832}" destId="{7E16C61C-F489-5D4E-83BA-ED727159EB6C}" srcOrd="0" destOrd="0" presId="urn:microsoft.com/office/officeart/2005/8/layout/vList5"/>
    <dgm:cxn modelId="{70ABA7D7-B576-2448-86FD-1E9929CEC196}" srcId="{352879C4-9713-6C42-B3E9-6A064DCC0832}" destId="{C22E7C65-2EEC-E341-BED4-B40C26F60D2C}" srcOrd="1" destOrd="0" parTransId="{E6A9097E-CADF-364C-B5D0-0806A97291FD}" sibTransId="{52B18E40-EE0B-4246-A3A7-E1F77BA97A58}"/>
    <dgm:cxn modelId="{5FB60229-23F3-2441-A3CB-455BD7803257}" type="presParOf" srcId="{7E16C61C-F489-5D4E-83BA-ED727159EB6C}" destId="{A0FFAE2D-B0D4-3B43-B814-E7FF7932926E}" srcOrd="0" destOrd="0" presId="urn:microsoft.com/office/officeart/2005/8/layout/vList5"/>
    <dgm:cxn modelId="{DE5E6420-2E44-D34E-B47A-3194DD8FBB61}" type="presParOf" srcId="{A0FFAE2D-B0D4-3B43-B814-E7FF7932926E}" destId="{0DB0C6C8-8BE1-8D4F-AF3C-2D668EA6AEEF}" srcOrd="0" destOrd="0" presId="urn:microsoft.com/office/officeart/2005/8/layout/vList5"/>
    <dgm:cxn modelId="{B0736C9C-321C-FF4C-8E5A-6A20086507BF}" type="presParOf" srcId="{7E16C61C-F489-5D4E-83BA-ED727159EB6C}" destId="{17AD7B56-28D7-B644-AF8F-10BCFC287786}" srcOrd="1" destOrd="0" presId="urn:microsoft.com/office/officeart/2005/8/layout/vList5"/>
    <dgm:cxn modelId="{ACDC33A6-0D8C-1146-BCCA-D1BF2F8D6577}" type="presParOf" srcId="{7E16C61C-F489-5D4E-83BA-ED727159EB6C}" destId="{4C512CAC-06E5-7044-AD7E-22C327ABF8BA}" srcOrd="2" destOrd="0" presId="urn:microsoft.com/office/officeart/2005/8/layout/vList5"/>
    <dgm:cxn modelId="{CE76F126-6C23-4842-A6C2-E431B3F5B620}" type="presParOf" srcId="{4C512CAC-06E5-7044-AD7E-22C327ABF8BA}" destId="{F44F1D3D-DA81-5C4D-9F47-2421A51789BF}"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2879C4-9713-6C42-B3E9-6A064DCC0832}" type="doc">
      <dgm:prSet loTypeId="urn:microsoft.com/office/officeart/2005/8/layout/vList5" loCatId="" qsTypeId="urn:microsoft.com/office/officeart/2005/8/quickstyle/simple1" qsCatId="simple" csTypeId="urn:microsoft.com/office/officeart/2005/8/colors/accent1_4" csCatId="accent1" phldr="1"/>
      <dgm:spPr/>
      <dgm:t>
        <a:bodyPr/>
        <a:lstStyle/>
        <a:p>
          <a:endParaRPr lang="en-GB"/>
        </a:p>
      </dgm:t>
    </dgm:pt>
    <dgm:pt modelId="{A96AE17E-5365-8E4A-A619-C9FC63BCAAFB}">
      <dgm:prSet phldrT="[Text]" custT="1"/>
      <dgm:spPr>
        <a:solidFill>
          <a:srgbClr val="0069B3"/>
        </a:solidFill>
      </dgm:spPr>
      <dgm:t>
        <a:bodyPr/>
        <a:lstStyle/>
        <a:p>
          <a:pPr algn="l">
            <a:lnSpc>
              <a:spcPct val="100000"/>
            </a:lnSpc>
            <a:spcAft>
              <a:spcPts val="600"/>
            </a:spcAft>
          </a:pPr>
          <a:r>
            <a:rPr lang="en-GB" sz="2200" b="1" dirty="0">
              <a:effectLst/>
              <a:latin typeface="Arial" panose="020B0604020202020204" pitchFamily="34" charset="0"/>
              <a:ea typeface="Aptos" panose="020B0004020202020204" pitchFamily="34" charset="0"/>
              <a:cs typeface="Arial" panose="020B0604020202020204" pitchFamily="34" charset="0"/>
            </a:rPr>
            <a:t>Neglect can include:</a:t>
          </a:r>
        </a:p>
        <a:p>
          <a:pPr algn="l">
            <a:lnSpc>
              <a:spcPct val="100000"/>
            </a:lnSpc>
            <a:spcAft>
              <a:spcPts val="600"/>
            </a:spcAft>
            <a:buNone/>
          </a:pPr>
          <a:r>
            <a:rPr lang="en-GB" sz="2200" dirty="0">
              <a:effectLst/>
              <a:latin typeface="Arial" panose="020B0604020202020204" pitchFamily="34" charset="0"/>
              <a:ea typeface="Aptos" panose="020B0004020202020204" pitchFamily="34" charset="0"/>
              <a:cs typeface="Arial" panose="020B0604020202020204" pitchFamily="34" charset="0"/>
            </a:rPr>
            <a:t>Not providing adequate food, clothing, or assistance with personal hygiene.</a:t>
          </a:r>
        </a:p>
        <a:p>
          <a:pPr algn="l">
            <a:lnSpc>
              <a:spcPct val="100000"/>
            </a:lnSpc>
            <a:spcAft>
              <a:spcPts val="600"/>
            </a:spcAft>
            <a:buNone/>
          </a:pPr>
          <a:r>
            <a:rPr lang="en-GB" sz="2200" dirty="0">
              <a:effectLst/>
              <a:latin typeface="Arial" panose="020B0604020202020204" pitchFamily="34" charset="0"/>
              <a:ea typeface="Aptos" panose="020B0004020202020204" pitchFamily="34" charset="0"/>
              <a:cs typeface="Arial" panose="020B0604020202020204" pitchFamily="34" charset="0"/>
            </a:rPr>
            <a:t>Not providing adequate shelter and heating. Failing to protect someone from harm or danger. Not ensuring appropriate supervision (including the use of inadequate care-givers). Failing to give prescribed medication or provide access to appropriate health care or treatment. Failing to provide access to educational services. Ignoring a person's basic emotional needs. Failing to take action when a person is taking unnecessary risk (especially when the person lacks capacity to properly assess risk).</a:t>
          </a:r>
          <a:endParaRPr lang="en-GB" sz="2200" dirty="0"/>
        </a:p>
      </dgm:t>
    </dgm:pt>
    <dgm:pt modelId="{1CF039B8-CB5C-B441-9CFA-BA38B8646A84}" type="parTrans" cxnId="{39FAD82C-F096-8347-9748-CC6A4656249F}">
      <dgm:prSet/>
      <dgm:spPr/>
      <dgm:t>
        <a:bodyPr/>
        <a:lstStyle/>
        <a:p>
          <a:endParaRPr lang="en-GB"/>
        </a:p>
      </dgm:t>
    </dgm:pt>
    <dgm:pt modelId="{54404800-061D-FC4D-90CC-65D887B4A4EB}" type="sibTrans" cxnId="{39FAD82C-F096-8347-9748-CC6A4656249F}">
      <dgm:prSet/>
      <dgm:spPr/>
      <dgm:t>
        <a:bodyPr/>
        <a:lstStyle/>
        <a:p>
          <a:endParaRPr lang="en-GB"/>
        </a:p>
      </dgm:t>
    </dgm:pt>
    <dgm:pt modelId="{7E16C61C-F489-5D4E-83BA-ED727159EB6C}" type="pres">
      <dgm:prSet presAssocID="{352879C4-9713-6C42-B3E9-6A064DCC0832}" presName="Name0" presStyleCnt="0">
        <dgm:presLayoutVars>
          <dgm:dir/>
          <dgm:animLvl val="lvl"/>
          <dgm:resizeHandles val="exact"/>
        </dgm:presLayoutVars>
      </dgm:prSet>
      <dgm:spPr/>
    </dgm:pt>
    <dgm:pt modelId="{A0FFAE2D-B0D4-3B43-B814-E7FF7932926E}" type="pres">
      <dgm:prSet presAssocID="{A96AE17E-5365-8E4A-A619-C9FC63BCAAFB}" presName="linNode" presStyleCnt="0"/>
      <dgm:spPr/>
    </dgm:pt>
    <dgm:pt modelId="{0DB0C6C8-8BE1-8D4F-AF3C-2D668EA6AEEF}" type="pres">
      <dgm:prSet presAssocID="{A96AE17E-5365-8E4A-A619-C9FC63BCAAFB}" presName="parentText" presStyleLbl="node1" presStyleIdx="0" presStyleCnt="1" custScaleX="277778" custScaleY="100098" custLinFactNeighborX="-136" custLinFactNeighborY="49">
        <dgm:presLayoutVars>
          <dgm:chMax val="1"/>
          <dgm:bulletEnabled val="1"/>
        </dgm:presLayoutVars>
      </dgm:prSet>
      <dgm:spPr/>
    </dgm:pt>
  </dgm:ptLst>
  <dgm:cxnLst>
    <dgm:cxn modelId="{39FAD82C-F096-8347-9748-CC6A4656249F}" srcId="{352879C4-9713-6C42-B3E9-6A064DCC0832}" destId="{A96AE17E-5365-8E4A-A619-C9FC63BCAAFB}" srcOrd="0" destOrd="0" parTransId="{1CF039B8-CB5C-B441-9CFA-BA38B8646A84}" sibTransId="{54404800-061D-FC4D-90CC-65D887B4A4EB}"/>
    <dgm:cxn modelId="{71F03362-72B3-7A4B-8E32-390A2C453AD7}" type="presOf" srcId="{A96AE17E-5365-8E4A-A619-C9FC63BCAAFB}" destId="{0DB0C6C8-8BE1-8D4F-AF3C-2D668EA6AEEF}" srcOrd="0" destOrd="0" presId="urn:microsoft.com/office/officeart/2005/8/layout/vList5"/>
    <dgm:cxn modelId="{DA264E64-D294-2B49-AF50-52CB8A6A3C88}" type="presOf" srcId="{352879C4-9713-6C42-B3E9-6A064DCC0832}" destId="{7E16C61C-F489-5D4E-83BA-ED727159EB6C}" srcOrd="0" destOrd="0" presId="urn:microsoft.com/office/officeart/2005/8/layout/vList5"/>
    <dgm:cxn modelId="{5FB60229-23F3-2441-A3CB-455BD7803257}" type="presParOf" srcId="{7E16C61C-F489-5D4E-83BA-ED727159EB6C}" destId="{A0FFAE2D-B0D4-3B43-B814-E7FF7932926E}" srcOrd="0" destOrd="0" presId="urn:microsoft.com/office/officeart/2005/8/layout/vList5"/>
    <dgm:cxn modelId="{DE5E6420-2E44-D34E-B47A-3194DD8FBB61}" type="presParOf" srcId="{A0FFAE2D-B0D4-3B43-B814-E7FF7932926E}" destId="{0DB0C6C8-8BE1-8D4F-AF3C-2D668EA6AEEF}"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2879C4-9713-6C42-B3E9-6A064DCC0832}" type="doc">
      <dgm:prSet loTypeId="urn:microsoft.com/office/officeart/2005/8/layout/vList5" loCatId="" qsTypeId="urn:microsoft.com/office/officeart/2005/8/quickstyle/simple1" qsCatId="simple" csTypeId="urn:microsoft.com/office/officeart/2005/8/colors/accent1_4" csCatId="accent1" phldr="1"/>
      <dgm:spPr/>
      <dgm:t>
        <a:bodyPr/>
        <a:lstStyle/>
        <a:p>
          <a:endParaRPr lang="en-GB"/>
        </a:p>
      </dgm:t>
    </dgm:pt>
    <dgm:pt modelId="{A96AE17E-5365-8E4A-A619-C9FC63BCAAFB}">
      <dgm:prSet phldrT="[Text]" custT="1"/>
      <dgm:spPr>
        <a:solidFill>
          <a:srgbClr val="0069B3"/>
        </a:solidFill>
      </dgm:spPr>
      <dgm:t>
        <a:bodyPr/>
        <a:lstStyle/>
        <a:p>
          <a:pPr algn="l">
            <a:lnSpc>
              <a:spcPct val="100000"/>
            </a:lnSpc>
            <a:spcAft>
              <a:spcPts val="600"/>
            </a:spcAft>
          </a:pPr>
          <a:r>
            <a:rPr lang="en-US" sz="2100" b="1" dirty="0">
              <a:solidFill>
                <a:schemeClr val="bg1"/>
              </a:solidFill>
              <a:latin typeface="Arial" charset="0"/>
              <a:ea typeface="Arial" charset="0"/>
              <a:cs typeface="Arial" charset="0"/>
            </a:rPr>
            <a:t>Reflection: What percentage of Service Users at The Hope Hub fit this category now or in their past?</a:t>
          </a:r>
          <a:endParaRPr lang="en-GB" sz="2100" dirty="0"/>
        </a:p>
      </dgm:t>
    </dgm:pt>
    <dgm:pt modelId="{1CF039B8-CB5C-B441-9CFA-BA38B8646A84}" type="parTrans" cxnId="{39FAD82C-F096-8347-9748-CC6A4656249F}">
      <dgm:prSet/>
      <dgm:spPr/>
      <dgm:t>
        <a:bodyPr/>
        <a:lstStyle/>
        <a:p>
          <a:endParaRPr lang="en-GB"/>
        </a:p>
      </dgm:t>
    </dgm:pt>
    <dgm:pt modelId="{54404800-061D-FC4D-90CC-65D887B4A4EB}" type="sibTrans" cxnId="{39FAD82C-F096-8347-9748-CC6A4656249F}">
      <dgm:prSet/>
      <dgm:spPr/>
      <dgm:t>
        <a:bodyPr/>
        <a:lstStyle/>
        <a:p>
          <a:endParaRPr lang="en-GB"/>
        </a:p>
      </dgm:t>
    </dgm:pt>
    <dgm:pt modelId="{C22E7C65-2EEC-E341-BED4-B40C26F60D2C}">
      <dgm:prSet/>
      <dgm:spPr>
        <a:solidFill>
          <a:schemeClr val="bg2">
            <a:lumMod val="90000"/>
          </a:schemeClr>
        </a:solidFill>
      </dgm:spPr>
      <dgm:t>
        <a:bodyPr/>
        <a:lstStyle/>
        <a:p>
          <a:pPr algn="l">
            <a:spcAft>
              <a:spcPts val="600"/>
            </a:spcAft>
          </a:pPr>
          <a:r>
            <a:rPr lang="en-US" b="1" dirty="0">
              <a:solidFill>
                <a:schemeClr val="tx1"/>
              </a:solidFill>
              <a:latin typeface="Arial" charset="0"/>
              <a:ea typeface="Arial" charset="0"/>
              <a:cs typeface="Arial" charset="0"/>
            </a:rPr>
            <a:t>Possible signs and indications</a:t>
          </a:r>
        </a:p>
        <a:p>
          <a:pPr algn="l">
            <a:spcAft>
              <a:spcPts val="600"/>
            </a:spcAft>
          </a:pPr>
          <a:r>
            <a:rPr lang="en-GB" dirty="0">
              <a:solidFill>
                <a:schemeClr val="tx1"/>
              </a:solidFill>
              <a:effectLst/>
              <a:latin typeface="Arial" panose="020B0604020202020204" pitchFamily="34" charset="0"/>
              <a:ea typeface="Aptos" panose="020B0004020202020204" pitchFamily="34" charset="0"/>
              <a:cs typeface="Arial" panose="020B0604020202020204" pitchFamily="34" charset="0"/>
            </a:rPr>
            <a:t>Poor appearance or hygiene. Living in an unsuitable home environment Signs of malnutrition or hunger. Being withdrawn, depressed or anxious. Tiredness or finding it hard to concentrate or take part in activities. Self-soothing behaviours such as drug or alcohol misuse and self-harm. Poor school attendance or performance.</a:t>
          </a:r>
          <a:endParaRPr lang="en-GB" dirty="0">
            <a:solidFill>
              <a:schemeClr val="tx1"/>
            </a:solidFill>
          </a:endParaRPr>
        </a:p>
      </dgm:t>
    </dgm:pt>
    <dgm:pt modelId="{E6A9097E-CADF-364C-B5D0-0806A97291FD}" type="parTrans" cxnId="{70ABA7D7-B576-2448-86FD-1E9929CEC196}">
      <dgm:prSet/>
      <dgm:spPr/>
      <dgm:t>
        <a:bodyPr/>
        <a:lstStyle/>
        <a:p>
          <a:endParaRPr lang="en-GB"/>
        </a:p>
      </dgm:t>
    </dgm:pt>
    <dgm:pt modelId="{52B18E40-EE0B-4246-A3A7-E1F77BA97A58}" type="sibTrans" cxnId="{70ABA7D7-B576-2448-86FD-1E9929CEC196}">
      <dgm:prSet/>
      <dgm:spPr/>
      <dgm:t>
        <a:bodyPr/>
        <a:lstStyle/>
        <a:p>
          <a:endParaRPr lang="en-GB"/>
        </a:p>
      </dgm:t>
    </dgm:pt>
    <dgm:pt modelId="{7E16C61C-F489-5D4E-83BA-ED727159EB6C}" type="pres">
      <dgm:prSet presAssocID="{352879C4-9713-6C42-B3E9-6A064DCC0832}" presName="Name0" presStyleCnt="0">
        <dgm:presLayoutVars>
          <dgm:dir/>
          <dgm:animLvl val="lvl"/>
          <dgm:resizeHandles val="exact"/>
        </dgm:presLayoutVars>
      </dgm:prSet>
      <dgm:spPr/>
    </dgm:pt>
    <dgm:pt modelId="{A0FFAE2D-B0D4-3B43-B814-E7FF7932926E}" type="pres">
      <dgm:prSet presAssocID="{A96AE17E-5365-8E4A-A619-C9FC63BCAAFB}" presName="linNode" presStyleCnt="0"/>
      <dgm:spPr/>
    </dgm:pt>
    <dgm:pt modelId="{0DB0C6C8-8BE1-8D4F-AF3C-2D668EA6AEEF}" type="pres">
      <dgm:prSet presAssocID="{A96AE17E-5365-8E4A-A619-C9FC63BCAAFB}" presName="parentText" presStyleLbl="node1" presStyleIdx="0" presStyleCnt="2" custScaleX="277778" custScaleY="64788">
        <dgm:presLayoutVars>
          <dgm:chMax val="1"/>
          <dgm:bulletEnabled val="1"/>
        </dgm:presLayoutVars>
      </dgm:prSet>
      <dgm:spPr/>
    </dgm:pt>
    <dgm:pt modelId="{17AD7B56-28D7-B644-AF8F-10BCFC287786}" type="pres">
      <dgm:prSet presAssocID="{54404800-061D-FC4D-90CC-65D887B4A4EB}" presName="sp" presStyleCnt="0"/>
      <dgm:spPr/>
    </dgm:pt>
    <dgm:pt modelId="{4C512CAC-06E5-7044-AD7E-22C327ABF8BA}" type="pres">
      <dgm:prSet presAssocID="{C22E7C65-2EEC-E341-BED4-B40C26F60D2C}" presName="linNode" presStyleCnt="0"/>
      <dgm:spPr/>
    </dgm:pt>
    <dgm:pt modelId="{F44F1D3D-DA81-5C4D-9F47-2421A51789BF}" type="pres">
      <dgm:prSet presAssocID="{C22E7C65-2EEC-E341-BED4-B40C26F60D2C}" presName="parentText" presStyleLbl="node1" presStyleIdx="1" presStyleCnt="2" custScaleX="277778" custLinFactNeighborX="3899" custLinFactNeighborY="3161">
        <dgm:presLayoutVars>
          <dgm:chMax val="1"/>
          <dgm:bulletEnabled val="1"/>
        </dgm:presLayoutVars>
      </dgm:prSet>
      <dgm:spPr/>
    </dgm:pt>
  </dgm:ptLst>
  <dgm:cxnLst>
    <dgm:cxn modelId="{39FAD82C-F096-8347-9748-CC6A4656249F}" srcId="{352879C4-9713-6C42-B3E9-6A064DCC0832}" destId="{A96AE17E-5365-8E4A-A619-C9FC63BCAAFB}" srcOrd="0" destOrd="0" parTransId="{1CF039B8-CB5C-B441-9CFA-BA38B8646A84}" sibTransId="{54404800-061D-FC4D-90CC-65D887B4A4EB}"/>
    <dgm:cxn modelId="{3BFCC236-347E-A246-A2D0-3858C7D0FEC0}" type="presOf" srcId="{C22E7C65-2EEC-E341-BED4-B40C26F60D2C}" destId="{F44F1D3D-DA81-5C4D-9F47-2421A51789BF}" srcOrd="0" destOrd="0" presId="urn:microsoft.com/office/officeart/2005/8/layout/vList5"/>
    <dgm:cxn modelId="{71F03362-72B3-7A4B-8E32-390A2C453AD7}" type="presOf" srcId="{A96AE17E-5365-8E4A-A619-C9FC63BCAAFB}" destId="{0DB0C6C8-8BE1-8D4F-AF3C-2D668EA6AEEF}" srcOrd="0" destOrd="0" presId="urn:microsoft.com/office/officeart/2005/8/layout/vList5"/>
    <dgm:cxn modelId="{DA264E64-D294-2B49-AF50-52CB8A6A3C88}" type="presOf" srcId="{352879C4-9713-6C42-B3E9-6A064DCC0832}" destId="{7E16C61C-F489-5D4E-83BA-ED727159EB6C}" srcOrd="0" destOrd="0" presId="urn:microsoft.com/office/officeart/2005/8/layout/vList5"/>
    <dgm:cxn modelId="{70ABA7D7-B576-2448-86FD-1E9929CEC196}" srcId="{352879C4-9713-6C42-B3E9-6A064DCC0832}" destId="{C22E7C65-2EEC-E341-BED4-B40C26F60D2C}" srcOrd="1" destOrd="0" parTransId="{E6A9097E-CADF-364C-B5D0-0806A97291FD}" sibTransId="{52B18E40-EE0B-4246-A3A7-E1F77BA97A58}"/>
    <dgm:cxn modelId="{5FB60229-23F3-2441-A3CB-455BD7803257}" type="presParOf" srcId="{7E16C61C-F489-5D4E-83BA-ED727159EB6C}" destId="{A0FFAE2D-B0D4-3B43-B814-E7FF7932926E}" srcOrd="0" destOrd="0" presId="urn:microsoft.com/office/officeart/2005/8/layout/vList5"/>
    <dgm:cxn modelId="{DE5E6420-2E44-D34E-B47A-3194DD8FBB61}" type="presParOf" srcId="{A0FFAE2D-B0D4-3B43-B814-E7FF7932926E}" destId="{0DB0C6C8-8BE1-8D4F-AF3C-2D668EA6AEEF}" srcOrd="0" destOrd="0" presId="urn:microsoft.com/office/officeart/2005/8/layout/vList5"/>
    <dgm:cxn modelId="{B0736C9C-321C-FF4C-8E5A-6A20086507BF}" type="presParOf" srcId="{7E16C61C-F489-5D4E-83BA-ED727159EB6C}" destId="{17AD7B56-28D7-B644-AF8F-10BCFC287786}" srcOrd="1" destOrd="0" presId="urn:microsoft.com/office/officeart/2005/8/layout/vList5"/>
    <dgm:cxn modelId="{ACDC33A6-0D8C-1146-BCCA-D1BF2F8D6577}" type="presParOf" srcId="{7E16C61C-F489-5D4E-83BA-ED727159EB6C}" destId="{4C512CAC-06E5-7044-AD7E-22C327ABF8BA}" srcOrd="2" destOrd="0" presId="urn:microsoft.com/office/officeart/2005/8/layout/vList5"/>
    <dgm:cxn modelId="{CE76F126-6C23-4842-A6C2-E431B3F5B620}" type="presParOf" srcId="{4C512CAC-06E5-7044-AD7E-22C327ABF8BA}" destId="{F44F1D3D-DA81-5C4D-9F47-2421A51789BF}"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2879C4-9713-6C42-B3E9-6A064DCC0832}" type="doc">
      <dgm:prSet loTypeId="urn:microsoft.com/office/officeart/2005/8/layout/vList5" loCatId="" qsTypeId="urn:microsoft.com/office/officeart/2005/8/quickstyle/simple1" qsCatId="simple" csTypeId="urn:microsoft.com/office/officeart/2005/8/colors/accent1_4" csCatId="accent1" phldr="1"/>
      <dgm:spPr/>
      <dgm:t>
        <a:bodyPr/>
        <a:lstStyle/>
        <a:p>
          <a:endParaRPr lang="en-GB"/>
        </a:p>
      </dgm:t>
    </dgm:pt>
    <dgm:pt modelId="{A96AE17E-5365-8E4A-A619-C9FC63BCAAFB}">
      <dgm:prSet phldrT="[Text]" custT="1"/>
      <dgm:spPr>
        <a:solidFill>
          <a:srgbClr val="0069B3"/>
        </a:solidFill>
      </dgm:spPr>
      <dgm:t>
        <a:bodyPr/>
        <a:lstStyle/>
        <a:p>
          <a:pPr algn="l">
            <a:lnSpc>
              <a:spcPct val="100000"/>
            </a:lnSpc>
            <a:spcAft>
              <a:spcPts val="600"/>
            </a:spcAft>
          </a:pPr>
          <a:r>
            <a:rPr lang="en-US" sz="2200" b="1" dirty="0">
              <a:solidFill>
                <a:schemeClr val="bg1"/>
              </a:solidFill>
              <a:latin typeface="Arial" panose="020B0604020202020204" pitchFamily="34" charset="0"/>
              <a:ea typeface="Arial" charset="0"/>
              <a:cs typeface="Arial" panose="020B0604020202020204" pitchFamily="34" charset="0"/>
            </a:rPr>
            <a:t>For example</a:t>
          </a:r>
          <a:r>
            <a:rPr lang="en-US" sz="2200" dirty="0">
              <a:solidFill>
                <a:schemeClr val="bg1"/>
              </a:solidFill>
              <a:latin typeface="Arial" panose="020B0604020202020204" pitchFamily="34" charset="0"/>
              <a:ea typeface="Arial" charset="0"/>
              <a:cs typeface="Arial" panose="020B0604020202020204" pitchFamily="34" charset="0"/>
            </a:rPr>
            <a:t>, </a:t>
          </a:r>
          <a:r>
            <a:rPr lang="en-GB" sz="2200" dirty="0">
              <a:effectLst/>
              <a:latin typeface="Arial" panose="020B0604020202020204" pitchFamily="34" charset="0"/>
              <a:ea typeface="Aptos" panose="020B0004020202020204" pitchFamily="34" charset="0"/>
              <a:cs typeface="Arial" panose="020B0604020202020204" pitchFamily="34" charset="0"/>
            </a:rPr>
            <a:t>Penetrative or non-penetrative sexual acts, whether they aware or not. Indecent exposure, sexual harassment, inappropriate looking or touching, groping, sexual teasing or innuendo. Being made to look at or be involved in the production of sexually abusive material. Stalking, grooming.</a:t>
          </a:r>
          <a:endParaRPr lang="en-GB" sz="2200" dirty="0">
            <a:latin typeface="Arial" panose="020B0604020202020204" pitchFamily="34" charset="0"/>
            <a:cs typeface="Arial" panose="020B0604020202020204" pitchFamily="34" charset="0"/>
          </a:endParaRPr>
        </a:p>
      </dgm:t>
    </dgm:pt>
    <dgm:pt modelId="{1CF039B8-CB5C-B441-9CFA-BA38B8646A84}" type="parTrans" cxnId="{39FAD82C-F096-8347-9748-CC6A4656249F}">
      <dgm:prSet/>
      <dgm:spPr/>
      <dgm:t>
        <a:bodyPr/>
        <a:lstStyle/>
        <a:p>
          <a:endParaRPr lang="en-GB"/>
        </a:p>
      </dgm:t>
    </dgm:pt>
    <dgm:pt modelId="{54404800-061D-FC4D-90CC-65D887B4A4EB}" type="sibTrans" cxnId="{39FAD82C-F096-8347-9748-CC6A4656249F}">
      <dgm:prSet/>
      <dgm:spPr/>
      <dgm:t>
        <a:bodyPr/>
        <a:lstStyle/>
        <a:p>
          <a:endParaRPr lang="en-GB"/>
        </a:p>
      </dgm:t>
    </dgm:pt>
    <dgm:pt modelId="{C22E7C65-2EEC-E341-BED4-B40C26F60D2C}">
      <dgm:prSet custT="1"/>
      <dgm:spPr>
        <a:solidFill>
          <a:schemeClr val="bg2">
            <a:lumMod val="90000"/>
          </a:schemeClr>
        </a:solidFill>
      </dgm:spPr>
      <dgm:t>
        <a:bodyPr/>
        <a:lstStyle/>
        <a:p>
          <a:pPr algn="l">
            <a:spcAft>
              <a:spcPts val="600"/>
            </a:spcAft>
          </a:pPr>
          <a:r>
            <a:rPr lang="en-US" sz="2200" b="1" dirty="0">
              <a:solidFill>
                <a:schemeClr val="tx1"/>
              </a:solidFill>
              <a:latin typeface="Arial" charset="0"/>
              <a:ea typeface="Arial" charset="0"/>
              <a:cs typeface="Arial" charset="0"/>
            </a:rPr>
            <a:t>Possible signs and indications</a:t>
          </a:r>
        </a:p>
        <a:p>
          <a:pPr algn="l">
            <a:spcAft>
              <a:spcPts val="600"/>
            </a:spcAft>
          </a:pPr>
          <a:r>
            <a:rPr lang="en-GB" sz="2200" dirty="0">
              <a:solidFill>
                <a:schemeClr val="tx1"/>
              </a:solidFill>
              <a:effectLst/>
              <a:latin typeface="Arial" panose="020B0604020202020204" pitchFamily="34" charset="0"/>
              <a:ea typeface="Aptos" panose="020B0004020202020204" pitchFamily="34" charset="0"/>
              <a:cs typeface="Arial" panose="020B0604020202020204" pitchFamily="34" charset="0"/>
            </a:rPr>
            <a:t>Physical injuries and bruising. Bleeding, pain or itching in the genital area. Sexually transmitted diseases or infections. Unwanted pregnancy. Changes in sexual behaviour/attitudes. Self-harming. Poor concentration, withdrawal, sleep disturbance. Fear/apprehension of being alone with a particular person.</a:t>
          </a:r>
          <a:endParaRPr lang="en-GB" sz="2200" dirty="0">
            <a:solidFill>
              <a:schemeClr val="tx1"/>
            </a:solidFill>
            <a:latin typeface="Arial" panose="020B0604020202020204" pitchFamily="34" charset="0"/>
            <a:cs typeface="Arial" panose="020B0604020202020204" pitchFamily="34" charset="0"/>
          </a:endParaRPr>
        </a:p>
      </dgm:t>
    </dgm:pt>
    <dgm:pt modelId="{E6A9097E-CADF-364C-B5D0-0806A97291FD}" type="parTrans" cxnId="{70ABA7D7-B576-2448-86FD-1E9929CEC196}">
      <dgm:prSet/>
      <dgm:spPr/>
      <dgm:t>
        <a:bodyPr/>
        <a:lstStyle/>
        <a:p>
          <a:endParaRPr lang="en-GB"/>
        </a:p>
      </dgm:t>
    </dgm:pt>
    <dgm:pt modelId="{52B18E40-EE0B-4246-A3A7-E1F77BA97A58}" type="sibTrans" cxnId="{70ABA7D7-B576-2448-86FD-1E9929CEC196}">
      <dgm:prSet/>
      <dgm:spPr/>
      <dgm:t>
        <a:bodyPr/>
        <a:lstStyle/>
        <a:p>
          <a:endParaRPr lang="en-GB"/>
        </a:p>
      </dgm:t>
    </dgm:pt>
    <dgm:pt modelId="{7E16C61C-F489-5D4E-83BA-ED727159EB6C}" type="pres">
      <dgm:prSet presAssocID="{352879C4-9713-6C42-B3E9-6A064DCC0832}" presName="Name0" presStyleCnt="0">
        <dgm:presLayoutVars>
          <dgm:dir/>
          <dgm:animLvl val="lvl"/>
          <dgm:resizeHandles val="exact"/>
        </dgm:presLayoutVars>
      </dgm:prSet>
      <dgm:spPr/>
    </dgm:pt>
    <dgm:pt modelId="{A0FFAE2D-B0D4-3B43-B814-E7FF7932926E}" type="pres">
      <dgm:prSet presAssocID="{A96AE17E-5365-8E4A-A619-C9FC63BCAAFB}" presName="linNode" presStyleCnt="0"/>
      <dgm:spPr/>
    </dgm:pt>
    <dgm:pt modelId="{0DB0C6C8-8BE1-8D4F-AF3C-2D668EA6AEEF}" type="pres">
      <dgm:prSet presAssocID="{A96AE17E-5365-8E4A-A619-C9FC63BCAAFB}" presName="parentText" presStyleLbl="node1" presStyleIdx="0" presStyleCnt="2" custScaleX="277778" custScaleY="88516">
        <dgm:presLayoutVars>
          <dgm:chMax val="1"/>
          <dgm:bulletEnabled val="1"/>
        </dgm:presLayoutVars>
      </dgm:prSet>
      <dgm:spPr/>
    </dgm:pt>
    <dgm:pt modelId="{17AD7B56-28D7-B644-AF8F-10BCFC287786}" type="pres">
      <dgm:prSet presAssocID="{54404800-061D-FC4D-90CC-65D887B4A4EB}" presName="sp" presStyleCnt="0"/>
      <dgm:spPr/>
    </dgm:pt>
    <dgm:pt modelId="{4C512CAC-06E5-7044-AD7E-22C327ABF8BA}" type="pres">
      <dgm:prSet presAssocID="{C22E7C65-2EEC-E341-BED4-B40C26F60D2C}" presName="linNode" presStyleCnt="0"/>
      <dgm:spPr/>
    </dgm:pt>
    <dgm:pt modelId="{F44F1D3D-DA81-5C4D-9F47-2421A51789BF}" type="pres">
      <dgm:prSet presAssocID="{C22E7C65-2EEC-E341-BED4-B40C26F60D2C}" presName="parentText" presStyleLbl="node1" presStyleIdx="1" presStyleCnt="2" custScaleX="277778">
        <dgm:presLayoutVars>
          <dgm:chMax val="1"/>
          <dgm:bulletEnabled val="1"/>
        </dgm:presLayoutVars>
      </dgm:prSet>
      <dgm:spPr/>
    </dgm:pt>
  </dgm:ptLst>
  <dgm:cxnLst>
    <dgm:cxn modelId="{39FAD82C-F096-8347-9748-CC6A4656249F}" srcId="{352879C4-9713-6C42-B3E9-6A064DCC0832}" destId="{A96AE17E-5365-8E4A-A619-C9FC63BCAAFB}" srcOrd="0" destOrd="0" parTransId="{1CF039B8-CB5C-B441-9CFA-BA38B8646A84}" sibTransId="{54404800-061D-FC4D-90CC-65D887B4A4EB}"/>
    <dgm:cxn modelId="{3BFCC236-347E-A246-A2D0-3858C7D0FEC0}" type="presOf" srcId="{C22E7C65-2EEC-E341-BED4-B40C26F60D2C}" destId="{F44F1D3D-DA81-5C4D-9F47-2421A51789BF}" srcOrd="0" destOrd="0" presId="urn:microsoft.com/office/officeart/2005/8/layout/vList5"/>
    <dgm:cxn modelId="{71F03362-72B3-7A4B-8E32-390A2C453AD7}" type="presOf" srcId="{A96AE17E-5365-8E4A-A619-C9FC63BCAAFB}" destId="{0DB0C6C8-8BE1-8D4F-AF3C-2D668EA6AEEF}" srcOrd="0" destOrd="0" presId="urn:microsoft.com/office/officeart/2005/8/layout/vList5"/>
    <dgm:cxn modelId="{DA264E64-D294-2B49-AF50-52CB8A6A3C88}" type="presOf" srcId="{352879C4-9713-6C42-B3E9-6A064DCC0832}" destId="{7E16C61C-F489-5D4E-83BA-ED727159EB6C}" srcOrd="0" destOrd="0" presId="urn:microsoft.com/office/officeart/2005/8/layout/vList5"/>
    <dgm:cxn modelId="{70ABA7D7-B576-2448-86FD-1E9929CEC196}" srcId="{352879C4-9713-6C42-B3E9-6A064DCC0832}" destId="{C22E7C65-2EEC-E341-BED4-B40C26F60D2C}" srcOrd="1" destOrd="0" parTransId="{E6A9097E-CADF-364C-B5D0-0806A97291FD}" sibTransId="{52B18E40-EE0B-4246-A3A7-E1F77BA97A58}"/>
    <dgm:cxn modelId="{5FB60229-23F3-2441-A3CB-455BD7803257}" type="presParOf" srcId="{7E16C61C-F489-5D4E-83BA-ED727159EB6C}" destId="{A0FFAE2D-B0D4-3B43-B814-E7FF7932926E}" srcOrd="0" destOrd="0" presId="urn:microsoft.com/office/officeart/2005/8/layout/vList5"/>
    <dgm:cxn modelId="{DE5E6420-2E44-D34E-B47A-3194DD8FBB61}" type="presParOf" srcId="{A0FFAE2D-B0D4-3B43-B814-E7FF7932926E}" destId="{0DB0C6C8-8BE1-8D4F-AF3C-2D668EA6AEEF}" srcOrd="0" destOrd="0" presId="urn:microsoft.com/office/officeart/2005/8/layout/vList5"/>
    <dgm:cxn modelId="{B0736C9C-321C-FF4C-8E5A-6A20086507BF}" type="presParOf" srcId="{7E16C61C-F489-5D4E-83BA-ED727159EB6C}" destId="{17AD7B56-28D7-B644-AF8F-10BCFC287786}" srcOrd="1" destOrd="0" presId="urn:microsoft.com/office/officeart/2005/8/layout/vList5"/>
    <dgm:cxn modelId="{ACDC33A6-0D8C-1146-BCCA-D1BF2F8D6577}" type="presParOf" srcId="{7E16C61C-F489-5D4E-83BA-ED727159EB6C}" destId="{4C512CAC-06E5-7044-AD7E-22C327ABF8BA}" srcOrd="2" destOrd="0" presId="urn:microsoft.com/office/officeart/2005/8/layout/vList5"/>
    <dgm:cxn modelId="{CE76F126-6C23-4842-A6C2-E431B3F5B620}" type="presParOf" srcId="{4C512CAC-06E5-7044-AD7E-22C327ABF8BA}" destId="{F44F1D3D-DA81-5C4D-9F47-2421A51789BF}"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52879C4-9713-6C42-B3E9-6A064DCC0832}" type="doc">
      <dgm:prSet loTypeId="urn:microsoft.com/office/officeart/2005/8/layout/vList5" loCatId="" qsTypeId="urn:microsoft.com/office/officeart/2005/8/quickstyle/simple1" qsCatId="simple" csTypeId="urn:microsoft.com/office/officeart/2005/8/colors/accent1_4" csCatId="accent1" phldr="1"/>
      <dgm:spPr/>
      <dgm:t>
        <a:bodyPr/>
        <a:lstStyle/>
        <a:p>
          <a:endParaRPr lang="en-GB"/>
        </a:p>
      </dgm:t>
    </dgm:pt>
    <dgm:pt modelId="{A96AE17E-5365-8E4A-A619-C9FC63BCAAFB}">
      <dgm:prSet phldrT="[Text]" custT="1"/>
      <dgm:spPr>
        <a:solidFill>
          <a:srgbClr val="0069B3"/>
        </a:solidFill>
      </dgm:spPr>
      <dgm:t>
        <a:bodyPr/>
        <a:lstStyle/>
        <a:p>
          <a:pPr algn="l">
            <a:lnSpc>
              <a:spcPct val="100000"/>
            </a:lnSpc>
            <a:spcAft>
              <a:spcPts val="600"/>
            </a:spcAft>
          </a:pPr>
          <a:endParaRPr lang="en-GB" sz="2100" dirty="0"/>
        </a:p>
      </dgm:t>
    </dgm:pt>
    <dgm:pt modelId="{1CF039B8-CB5C-B441-9CFA-BA38B8646A84}" type="parTrans" cxnId="{39FAD82C-F096-8347-9748-CC6A4656249F}">
      <dgm:prSet/>
      <dgm:spPr/>
      <dgm:t>
        <a:bodyPr/>
        <a:lstStyle/>
        <a:p>
          <a:endParaRPr lang="en-GB"/>
        </a:p>
      </dgm:t>
    </dgm:pt>
    <dgm:pt modelId="{54404800-061D-FC4D-90CC-65D887B4A4EB}" type="sibTrans" cxnId="{39FAD82C-F096-8347-9748-CC6A4656249F}">
      <dgm:prSet/>
      <dgm:spPr/>
      <dgm:t>
        <a:bodyPr/>
        <a:lstStyle/>
        <a:p>
          <a:endParaRPr lang="en-GB"/>
        </a:p>
      </dgm:t>
    </dgm:pt>
    <dgm:pt modelId="{C22E7C65-2EEC-E341-BED4-B40C26F60D2C}">
      <dgm:prSet custT="1"/>
      <dgm:spPr>
        <a:solidFill>
          <a:schemeClr val="bg2">
            <a:lumMod val="90000"/>
          </a:schemeClr>
        </a:solidFill>
      </dgm:spPr>
      <dgm:t>
        <a:bodyPr/>
        <a:lstStyle/>
        <a:p>
          <a:pPr algn="l">
            <a:spcAft>
              <a:spcPts val="600"/>
            </a:spcAft>
          </a:pPr>
          <a:endParaRPr lang="en-GB" sz="2200" dirty="0">
            <a:solidFill>
              <a:schemeClr val="tx1"/>
            </a:solidFill>
          </a:endParaRPr>
        </a:p>
      </dgm:t>
    </dgm:pt>
    <dgm:pt modelId="{E6A9097E-CADF-364C-B5D0-0806A97291FD}" type="parTrans" cxnId="{70ABA7D7-B576-2448-86FD-1E9929CEC196}">
      <dgm:prSet/>
      <dgm:spPr/>
      <dgm:t>
        <a:bodyPr/>
        <a:lstStyle/>
        <a:p>
          <a:endParaRPr lang="en-GB"/>
        </a:p>
      </dgm:t>
    </dgm:pt>
    <dgm:pt modelId="{52B18E40-EE0B-4246-A3A7-E1F77BA97A58}" type="sibTrans" cxnId="{70ABA7D7-B576-2448-86FD-1E9929CEC196}">
      <dgm:prSet/>
      <dgm:spPr/>
      <dgm:t>
        <a:bodyPr/>
        <a:lstStyle/>
        <a:p>
          <a:endParaRPr lang="en-GB"/>
        </a:p>
      </dgm:t>
    </dgm:pt>
    <dgm:pt modelId="{7E16C61C-F489-5D4E-83BA-ED727159EB6C}" type="pres">
      <dgm:prSet presAssocID="{352879C4-9713-6C42-B3E9-6A064DCC0832}" presName="Name0" presStyleCnt="0">
        <dgm:presLayoutVars>
          <dgm:dir/>
          <dgm:animLvl val="lvl"/>
          <dgm:resizeHandles val="exact"/>
        </dgm:presLayoutVars>
      </dgm:prSet>
      <dgm:spPr/>
    </dgm:pt>
    <dgm:pt modelId="{A0FFAE2D-B0D4-3B43-B814-E7FF7932926E}" type="pres">
      <dgm:prSet presAssocID="{A96AE17E-5365-8E4A-A619-C9FC63BCAAFB}" presName="linNode" presStyleCnt="0"/>
      <dgm:spPr/>
    </dgm:pt>
    <dgm:pt modelId="{0DB0C6C8-8BE1-8D4F-AF3C-2D668EA6AEEF}" type="pres">
      <dgm:prSet presAssocID="{A96AE17E-5365-8E4A-A619-C9FC63BCAAFB}" presName="parentText" presStyleLbl="node1" presStyleIdx="0" presStyleCnt="2" custScaleX="277778" custScaleY="64788" custLinFactNeighborX="136" custLinFactNeighborY="-17068">
        <dgm:presLayoutVars>
          <dgm:chMax val="1"/>
          <dgm:bulletEnabled val="1"/>
        </dgm:presLayoutVars>
      </dgm:prSet>
      <dgm:spPr/>
    </dgm:pt>
    <dgm:pt modelId="{17AD7B56-28D7-B644-AF8F-10BCFC287786}" type="pres">
      <dgm:prSet presAssocID="{54404800-061D-FC4D-90CC-65D887B4A4EB}" presName="sp" presStyleCnt="0"/>
      <dgm:spPr/>
    </dgm:pt>
    <dgm:pt modelId="{4C512CAC-06E5-7044-AD7E-22C327ABF8BA}" type="pres">
      <dgm:prSet presAssocID="{C22E7C65-2EEC-E341-BED4-B40C26F60D2C}" presName="linNode" presStyleCnt="0"/>
      <dgm:spPr/>
    </dgm:pt>
    <dgm:pt modelId="{F44F1D3D-DA81-5C4D-9F47-2421A51789BF}" type="pres">
      <dgm:prSet presAssocID="{C22E7C65-2EEC-E341-BED4-B40C26F60D2C}" presName="parentText" presStyleLbl="node1" presStyleIdx="1" presStyleCnt="2" custScaleX="277778">
        <dgm:presLayoutVars>
          <dgm:chMax val="1"/>
          <dgm:bulletEnabled val="1"/>
        </dgm:presLayoutVars>
      </dgm:prSet>
      <dgm:spPr/>
    </dgm:pt>
  </dgm:ptLst>
  <dgm:cxnLst>
    <dgm:cxn modelId="{39FAD82C-F096-8347-9748-CC6A4656249F}" srcId="{352879C4-9713-6C42-B3E9-6A064DCC0832}" destId="{A96AE17E-5365-8E4A-A619-C9FC63BCAAFB}" srcOrd="0" destOrd="0" parTransId="{1CF039B8-CB5C-B441-9CFA-BA38B8646A84}" sibTransId="{54404800-061D-FC4D-90CC-65D887B4A4EB}"/>
    <dgm:cxn modelId="{3BFCC236-347E-A246-A2D0-3858C7D0FEC0}" type="presOf" srcId="{C22E7C65-2EEC-E341-BED4-B40C26F60D2C}" destId="{F44F1D3D-DA81-5C4D-9F47-2421A51789BF}" srcOrd="0" destOrd="0" presId="urn:microsoft.com/office/officeart/2005/8/layout/vList5"/>
    <dgm:cxn modelId="{71F03362-72B3-7A4B-8E32-390A2C453AD7}" type="presOf" srcId="{A96AE17E-5365-8E4A-A619-C9FC63BCAAFB}" destId="{0DB0C6C8-8BE1-8D4F-AF3C-2D668EA6AEEF}" srcOrd="0" destOrd="0" presId="urn:microsoft.com/office/officeart/2005/8/layout/vList5"/>
    <dgm:cxn modelId="{DA264E64-D294-2B49-AF50-52CB8A6A3C88}" type="presOf" srcId="{352879C4-9713-6C42-B3E9-6A064DCC0832}" destId="{7E16C61C-F489-5D4E-83BA-ED727159EB6C}" srcOrd="0" destOrd="0" presId="urn:microsoft.com/office/officeart/2005/8/layout/vList5"/>
    <dgm:cxn modelId="{70ABA7D7-B576-2448-86FD-1E9929CEC196}" srcId="{352879C4-9713-6C42-B3E9-6A064DCC0832}" destId="{C22E7C65-2EEC-E341-BED4-B40C26F60D2C}" srcOrd="1" destOrd="0" parTransId="{E6A9097E-CADF-364C-B5D0-0806A97291FD}" sibTransId="{52B18E40-EE0B-4246-A3A7-E1F77BA97A58}"/>
    <dgm:cxn modelId="{5FB60229-23F3-2441-A3CB-455BD7803257}" type="presParOf" srcId="{7E16C61C-F489-5D4E-83BA-ED727159EB6C}" destId="{A0FFAE2D-B0D4-3B43-B814-E7FF7932926E}" srcOrd="0" destOrd="0" presId="urn:microsoft.com/office/officeart/2005/8/layout/vList5"/>
    <dgm:cxn modelId="{DE5E6420-2E44-D34E-B47A-3194DD8FBB61}" type="presParOf" srcId="{A0FFAE2D-B0D4-3B43-B814-E7FF7932926E}" destId="{0DB0C6C8-8BE1-8D4F-AF3C-2D668EA6AEEF}" srcOrd="0" destOrd="0" presId="urn:microsoft.com/office/officeart/2005/8/layout/vList5"/>
    <dgm:cxn modelId="{B0736C9C-321C-FF4C-8E5A-6A20086507BF}" type="presParOf" srcId="{7E16C61C-F489-5D4E-83BA-ED727159EB6C}" destId="{17AD7B56-28D7-B644-AF8F-10BCFC287786}" srcOrd="1" destOrd="0" presId="urn:microsoft.com/office/officeart/2005/8/layout/vList5"/>
    <dgm:cxn modelId="{ACDC33A6-0D8C-1146-BCCA-D1BF2F8D6577}" type="presParOf" srcId="{7E16C61C-F489-5D4E-83BA-ED727159EB6C}" destId="{4C512CAC-06E5-7044-AD7E-22C327ABF8BA}" srcOrd="2" destOrd="0" presId="urn:microsoft.com/office/officeart/2005/8/layout/vList5"/>
    <dgm:cxn modelId="{CE76F126-6C23-4842-A6C2-E431B3F5B620}" type="presParOf" srcId="{4C512CAC-06E5-7044-AD7E-22C327ABF8BA}" destId="{F44F1D3D-DA81-5C4D-9F47-2421A51789BF}"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95417-02BE-344F-895A-01663B3F94CC}">
      <dsp:nvSpPr>
        <dsp:cNvPr id="0" name=""/>
        <dsp:cNvSpPr/>
      </dsp:nvSpPr>
      <dsp:spPr>
        <a:xfrm>
          <a:off x="913" y="807076"/>
          <a:ext cx="2456203" cy="124388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Arial" panose="020B0604020202020204" pitchFamily="34" charset="0"/>
              <a:ea typeface="Arial" charset="0"/>
              <a:cs typeface="Arial" panose="020B0604020202020204" pitchFamily="34" charset="0"/>
            </a:rPr>
            <a:t>Recognise</a:t>
          </a:r>
          <a:r>
            <a:rPr lang="en-US" sz="1500" kern="1200">
              <a:latin typeface="Arial" panose="020B0604020202020204" pitchFamily="34" charset="0"/>
              <a:cs typeface="Arial" panose="020B0604020202020204" pitchFamily="34" charset="0"/>
            </a:rPr>
            <a:t> </a:t>
          </a:r>
        </a:p>
      </dsp:txBody>
      <dsp:txXfrm>
        <a:off x="622855" y="807076"/>
        <a:ext cx="1212320" cy="1243883"/>
      </dsp:txXfrm>
    </dsp:sp>
    <dsp:sp modelId="{A32DCFB5-94C5-244E-806F-7763985D1082}">
      <dsp:nvSpPr>
        <dsp:cNvPr id="0" name=""/>
        <dsp:cNvSpPr/>
      </dsp:nvSpPr>
      <dsp:spPr>
        <a:xfrm>
          <a:off x="2146146" y="807076"/>
          <a:ext cx="2277986" cy="124388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Arial" charset="0"/>
              <a:ea typeface="Arial" charset="0"/>
              <a:cs typeface="Arial" charset="0"/>
            </a:rPr>
            <a:t>Respond</a:t>
          </a:r>
        </a:p>
      </dsp:txBody>
      <dsp:txXfrm>
        <a:off x="2768088" y="807076"/>
        <a:ext cx="1034103" cy="1243883"/>
      </dsp:txXfrm>
    </dsp:sp>
    <dsp:sp modelId="{9E462359-7569-C54C-A70A-9F1D410A8012}">
      <dsp:nvSpPr>
        <dsp:cNvPr id="0" name=""/>
        <dsp:cNvSpPr/>
      </dsp:nvSpPr>
      <dsp:spPr>
        <a:xfrm>
          <a:off x="4113162" y="807076"/>
          <a:ext cx="2132172" cy="124388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charset="0"/>
              <a:ea typeface="Arial" charset="0"/>
              <a:cs typeface="Arial" charset="0"/>
            </a:rPr>
            <a:t>Record</a:t>
          </a:r>
        </a:p>
      </dsp:txBody>
      <dsp:txXfrm>
        <a:off x="4735104" y="807076"/>
        <a:ext cx="888289" cy="1243883"/>
      </dsp:txXfrm>
    </dsp:sp>
    <dsp:sp modelId="{24D6961B-BD11-6B4E-9BA4-73AAA1D31156}">
      <dsp:nvSpPr>
        <dsp:cNvPr id="0" name=""/>
        <dsp:cNvSpPr/>
      </dsp:nvSpPr>
      <dsp:spPr>
        <a:xfrm>
          <a:off x="5934363" y="807076"/>
          <a:ext cx="2159755" cy="124388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charset="0"/>
              <a:ea typeface="Arial" charset="0"/>
              <a:cs typeface="Arial" charset="0"/>
            </a:rPr>
            <a:t>Report</a:t>
          </a:r>
        </a:p>
      </dsp:txBody>
      <dsp:txXfrm>
        <a:off x="6556305" y="807076"/>
        <a:ext cx="915872" cy="1243883"/>
      </dsp:txXfrm>
    </dsp:sp>
    <dsp:sp modelId="{966A7368-BD8C-484F-A0F3-1C2810A6981B}">
      <dsp:nvSpPr>
        <dsp:cNvPr id="0" name=""/>
        <dsp:cNvSpPr/>
      </dsp:nvSpPr>
      <dsp:spPr>
        <a:xfrm>
          <a:off x="7783147" y="807076"/>
          <a:ext cx="2182580" cy="124388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charset="0"/>
              <a:ea typeface="Arial" charset="0"/>
              <a:cs typeface="Arial" charset="0"/>
            </a:rPr>
            <a:t>Reflect</a:t>
          </a:r>
        </a:p>
      </dsp:txBody>
      <dsp:txXfrm>
        <a:off x="8405089" y="807076"/>
        <a:ext cx="938697" cy="12438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0C6C8-8BE1-8D4F-AF3C-2D668EA6AEEF}">
      <dsp:nvSpPr>
        <dsp:cNvPr id="0" name=""/>
        <dsp:cNvSpPr/>
      </dsp:nvSpPr>
      <dsp:spPr>
        <a:xfrm>
          <a:off x="9814" y="0"/>
          <a:ext cx="10048585" cy="1468165"/>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100000"/>
            </a:lnSpc>
            <a:spcBef>
              <a:spcPct val="0"/>
            </a:spcBef>
            <a:spcAft>
              <a:spcPts val="600"/>
            </a:spcAft>
            <a:buNone/>
          </a:pPr>
          <a:r>
            <a:rPr lang="en-GB" sz="2200" kern="1200" dirty="0">
              <a:effectLst/>
              <a:latin typeface="Arial" panose="020B0604020202020204" pitchFamily="34" charset="0"/>
              <a:ea typeface="Aptos" panose="020B0004020202020204" pitchFamily="34" charset="0"/>
              <a:cs typeface="Times New Roman" panose="02020603050405020304" pitchFamily="18" charset="0"/>
            </a:rPr>
            <a:t>Domestic abuse can include Emotional abuse, Physical abuse, Sexual abuse, Financial abuse, Forced Marriage, FGM and ‘honour crimes</a:t>
          </a:r>
          <a:r>
            <a:rPr lang="en-GB" sz="2100" kern="1200" dirty="0">
              <a:effectLst/>
              <a:latin typeface="Arial" panose="020B0604020202020204" pitchFamily="34" charset="0"/>
              <a:ea typeface="Aptos" panose="020B0004020202020204" pitchFamily="34" charset="0"/>
              <a:cs typeface="Times New Roman" panose="02020603050405020304" pitchFamily="18" charset="0"/>
            </a:rPr>
            <a:t>’</a:t>
          </a:r>
          <a:endParaRPr lang="en-GB" sz="2100" kern="1200" dirty="0"/>
        </a:p>
      </dsp:txBody>
      <dsp:txXfrm>
        <a:off x="81484" y="71670"/>
        <a:ext cx="9905245" cy="1324825"/>
      </dsp:txXfrm>
    </dsp:sp>
    <dsp:sp modelId="{F44F1D3D-DA81-5C4D-9F47-2421A51789BF}">
      <dsp:nvSpPr>
        <dsp:cNvPr id="0" name=""/>
        <dsp:cNvSpPr/>
      </dsp:nvSpPr>
      <dsp:spPr>
        <a:xfrm>
          <a:off x="4907" y="1581805"/>
          <a:ext cx="10048585" cy="2266106"/>
        </a:xfrm>
        <a:prstGeom prst="round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ts val="600"/>
            </a:spcAft>
            <a:buNone/>
          </a:pPr>
          <a:r>
            <a:rPr lang="en-US" sz="2200" b="1" kern="1200" dirty="0">
              <a:solidFill>
                <a:schemeClr val="tx1"/>
              </a:solidFill>
              <a:latin typeface="Arial" charset="0"/>
              <a:ea typeface="Arial" charset="0"/>
              <a:cs typeface="Arial" charset="0"/>
            </a:rPr>
            <a:t>Possible signs and indications</a:t>
          </a:r>
        </a:p>
        <a:p>
          <a:pPr marL="0" lvl="0" indent="0" algn="l" defTabSz="977900">
            <a:lnSpc>
              <a:spcPct val="90000"/>
            </a:lnSpc>
            <a:spcBef>
              <a:spcPct val="0"/>
            </a:spcBef>
            <a:spcAft>
              <a:spcPts val="600"/>
            </a:spcAft>
            <a:buNone/>
          </a:pPr>
          <a:r>
            <a:rPr lang="en-GB" sz="2200" kern="1200" dirty="0">
              <a:solidFill>
                <a:schemeClr val="tx1"/>
              </a:solidFill>
              <a:latin typeface="Arial" panose="020B0604020202020204" pitchFamily="34" charset="0"/>
              <a:cs typeface="Arial" panose="020B0604020202020204" pitchFamily="34" charset="0"/>
            </a:rPr>
            <a:t>Visible injuries and bruising. Unexplained cuts, marks or scars. Injuries that don't match the explanation given. Getting injured often. Unexplained falls. Subdued or changed behaviour. Changes in weight, being excessively under or overweight or malnourished. Failing to get medical treatment or changing Doctors often.</a:t>
          </a:r>
          <a:endParaRPr lang="en-GB" sz="2200" kern="1200" dirty="0">
            <a:solidFill>
              <a:schemeClr val="tx1"/>
            </a:solidFill>
          </a:endParaRPr>
        </a:p>
      </dsp:txBody>
      <dsp:txXfrm>
        <a:off x="115529" y="1692427"/>
        <a:ext cx="9827341" cy="20448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0C6C8-8BE1-8D4F-AF3C-2D668EA6AEEF}">
      <dsp:nvSpPr>
        <dsp:cNvPr id="0" name=""/>
        <dsp:cNvSpPr/>
      </dsp:nvSpPr>
      <dsp:spPr>
        <a:xfrm>
          <a:off x="0" y="3445"/>
          <a:ext cx="10048585" cy="3529758"/>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100000"/>
            </a:lnSpc>
            <a:spcBef>
              <a:spcPct val="0"/>
            </a:spcBef>
            <a:spcAft>
              <a:spcPts val="600"/>
            </a:spcAft>
            <a:buNone/>
          </a:pPr>
          <a:r>
            <a:rPr lang="en-GB" sz="2200" b="0" i="0" kern="1200" dirty="0">
              <a:effectLst/>
              <a:latin typeface="Arial" panose="020B0604020202020204" pitchFamily="34" charset="0"/>
              <a:ea typeface="Aptos" panose="020B0004020202020204" pitchFamily="34" charset="0"/>
              <a:cs typeface="Times New Roman" panose="02020603050405020304" pitchFamily="18" charset="0"/>
            </a:rPr>
            <a:t>Coercive control is an act or a pattern of acts of assault, threats, humiliation and intimidation or other abuse used to harm, punish, or frighten another person. It is designed to make a person subordinate or dependent by isolating them from sources of support, exploiting them and their resources, depriving them of the means needed for independence, resistance and escape, and regulating their everyday behaviour.</a:t>
          </a:r>
          <a:endParaRPr lang="en-GB" sz="2200" b="0" i="0" kern="1200" dirty="0"/>
        </a:p>
      </dsp:txBody>
      <dsp:txXfrm>
        <a:off x="172309" y="175754"/>
        <a:ext cx="9703967" cy="31851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0C6C8-8BE1-8D4F-AF3C-2D668EA6AEEF}">
      <dsp:nvSpPr>
        <dsp:cNvPr id="0" name=""/>
        <dsp:cNvSpPr/>
      </dsp:nvSpPr>
      <dsp:spPr>
        <a:xfrm>
          <a:off x="4907" y="0"/>
          <a:ext cx="10048585" cy="2063718"/>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l" defTabSz="933450">
            <a:lnSpc>
              <a:spcPct val="100000"/>
            </a:lnSpc>
            <a:spcBef>
              <a:spcPct val="0"/>
            </a:spcBef>
            <a:spcAft>
              <a:spcPts val="600"/>
            </a:spcAft>
            <a:buNone/>
          </a:pPr>
          <a:r>
            <a:rPr lang="en-US" sz="2100" b="1" kern="1200" dirty="0">
              <a:solidFill>
                <a:schemeClr val="bg1"/>
              </a:solidFill>
              <a:latin typeface="Arial" charset="0"/>
              <a:ea typeface="Arial" charset="0"/>
              <a:cs typeface="Arial" charset="0"/>
            </a:rPr>
            <a:t>For example</a:t>
          </a:r>
          <a:r>
            <a:rPr lang="en-US" sz="2100" kern="1200" dirty="0">
              <a:solidFill>
                <a:schemeClr val="bg1"/>
              </a:solidFill>
              <a:latin typeface="Arial" charset="0"/>
              <a:ea typeface="Arial" charset="0"/>
              <a:cs typeface="Arial" charset="0"/>
            </a:rPr>
            <a:t>, t</a:t>
          </a:r>
          <a:r>
            <a:rPr lang="en-GB" sz="2100" kern="1200" dirty="0">
              <a:effectLst/>
              <a:latin typeface="Arial" panose="020B0604020202020204" pitchFamily="34" charset="0"/>
              <a:ea typeface="Aptos" panose="020B0004020202020204" pitchFamily="34" charset="0"/>
              <a:cs typeface="Times New Roman" panose="02020603050405020304" pitchFamily="18" charset="0"/>
            </a:rPr>
            <a:t>heft, burglary, or fraud. Exploitation and embezzlement. Coercion or being put under pressure concerning a person's finances (including wills, property, inheritance or financial transactions). Misuse or misappropriation of property, possessions or benefits. Withholding pension or other benefits.</a:t>
          </a:r>
          <a:endParaRPr lang="en-GB" sz="2100" kern="1200" dirty="0"/>
        </a:p>
      </dsp:txBody>
      <dsp:txXfrm>
        <a:off x="105649" y="100742"/>
        <a:ext cx="9847101" cy="1862234"/>
      </dsp:txXfrm>
    </dsp:sp>
    <dsp:sp modelId="{F44F1D3D-DA81-5C4D-9F47-2421A51789BF}">
      <dsp:nvSpPr>
        <dsp:cNvPr id="0" name=""/>
        <dsp:cNvSpPr/>
      </dsp:nvSpPr>
      <dsp:spPr>
        <a:xfrm>
          <a:off x="4907" y="2179318"/>
          <a:ext cx="10048585" cy="1422337"/>
        </a:xfrm>
        <a:prstGeom prst="round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ts val="600"/>
            </a:spcAft>
            <a:buNone/>
          </a:pPr>
          <a:r>
            <a:rPr lang="en-US" sz="2200" b="1" kern="1200" dirty="0">
              <a:solidFill>
                <a:schemeClr val="tx1"/>
              </a:solidFill>
              <a:latin typeface="Arial" charset="0"/>
              <a:ea typeface="Arial" charset="0"/>
              <a:cs typeface="Arial" charset="0"/>
            </a:rPr>
            <a:t>Possible signs and indications</a:t>
          </a:r>
          <a:endParaRPr lang="en-US" sz="2200" b="1" kern="1200" dirty="0">
            <a:solidFill>
              <a:schemeClr val="tx1"/>
            </a:solidFill>
            <a:latin typeface="Arial" panose="020B0604020202020204" pitchFamily="34" charset="0"/>
            <a:ea typeface="Arial" charset="0"/>
            <a:cs typeface="Arial" panose="020B0604020202020204" pitchFamily="34" charset="0"/>
          </a:endParaRPr>
        </a:p>
        <a:p>
          <a:pPr marL="0" lvl="0" indent="0" algn="l" defTabSz="977900">
            <a:lnSpc>
              <a:spcPct val="90000"/>
            </a:lnSpc>
            <a:spcBef>
              <a:spcPct val="0"/>
            </a:spcBef>
            <a:spcAft>
              <a:spcPts val="600"/>
            </a:spcAft>
            <a:buNone/>
          </a:pPr>
          <a:r>
            <a:rPr lang="en-GB" sz="2200" kern="1200" dirty="0">
              <a:solidFill>
                <a:schemeClr val="tx1"/>
              </a:solidFill>
              <a:effectLst/>
              <a:latin typeface="Arial" panose="020B0604020202020204" pitchFamily="34" charset="0"/>
              <a:ea typeface="Aptos" panose="020B0004020202020204" pitchFamily="34" charset="0"/>
              <a:cs typeface="Arial" panose="020B0604020202020204" pitchFamily="34" charset="0"/>
            </a:rPr>
            <a:t>Unusual financial activity, substantial gifts, involvement of a third party. Complaints that personal property is missing. Signs of coercive control or neglect.</a:t>
          </a:r>
          <a:endParaRPr lang="en-GB" sz="2200" kern="1200" dirty="0">
            <a:solidFill>
              <a:schemeClr val="tx1"/>
            </a:solidFill>
            <a:latin typeface="Arial" panose="020B0604020202020204" pitchFamily="34" charset="0"/>
            <a:cs typeface="Arial" panose="020B0604020202020204" pitchFamily="34" charset="0"/>
          </a:endParaRPr>
        </a:p>
      </dsp:txBody>
      <dsp:txXfrm>
        <a:off x="74340" y="2248751"/>
        <a:ext cx="9909719" cy="12834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0C6C8-8BE1-8D4F-AF3C-2D668EA6AEEF}">
      <dsp:nvSpPr>
        <dsp:cNvPr id="0" name=""/>
        <dsp:cNvSpPr/>
      </dsp:nvSpPr>
      <dsp:spPr>
        <a:xfrm>
          <a:off x="4907" y="57"/>
          <a:ext cx="10048585" cy="2063718"/>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100000"/>
            </a:lnSpc>
            <a:spcBef>
              <a:spcPct val="0"/>
            </a:spcBef>
            <a:spcAft>
              <a:spcPts val="600"/>
            </a:spcAft>
            <a:buNone/>
          </a:pPr>
          <a:r>
            <a:rPr lang="en-GB" sz="2200" b="0" i="0" u="none" strike="noStrike" kern="1200" dirty="0">
              <a:solidFill>
                <a:schemeClr val="bg1"/>
              </a:solidFill>
              <a:effectLst/>
              <a:latin typeface="Arial" panose="020B0604020202020204" pitchFamily="34" charset="0"/>
              <a:ea typeface="+mn-ea"/>
              <a:cs typeface="Arial" panose="020B0604020202020204" pitchFamily="34" charset="0"/>
            </a:rPr>
            <a:t>The abuse may happen because of a culture that denies or restricts privacy, dignity, choice and independence, and involves the collective failure of a service provider or an organisation to provide safe and appropriate services, and to ensure that the necessary preventative and protective measures are in place.</a:t>
          </a:r>
          <a:endParaRPr lang="en-GB" sz="2200" kern="1200" dirty="0">
            <a:solidFill>
              <a:schemeClr val="bg1"/>
            </a:solidFill>
            <a:latin typeface="Arial" panose="020B0604020202020204" pitchFamily="34" charset="0"/>
            <a:cs typeface="Arial" panose="020B0604020202020204" pitchFamily="34" charset="0"/>
          </a:endParaRPr>
        </a:p>
      </dsp:txBody>
      <dsp:txXfrm>
        <a:off x="105649" y="100799"/>
        <a:ext cx="9847101" cy="1862234"/>
      </dsp:txXfrm>
    </dsp:sp>
    <dsp:sp modelId="{F44F1D3D-DA81-5C4D-9F47-2421A51789BF}">
      <dsp:nvSpPr>
        <dsp:cNvPr id="0" name=""/>
        <dsp:cNvSpPr/>
      </dsp:nvSpPr>
      <dsp:spPr>
        <a:xfrm>
          <a:off x="4907" y="2179318"/>
          <a:ext cx="10048585" cy="1422337"/>
        </a:xfrm>
        <a:prstGeom prst="round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ts val="600"/>
            </a:spcAft>
            <a:buNone/>
          </a:pPr>
          <a:r>
            <a:rPr lang="en-US" sz="2200" b="1" kern="1200" dirty="0">
              <a:solidFill>
                <a:schemeClr val="tx1"/>
              </a:solidFill>
              <a:latin typeface="Arial" charset="0"/>
              <a:ea typeface="Arial" charset="0"/>
              <a:cs typeface="Arial" charset="0"/>
            </a:rPr>
            <a:t>Possible signs and indications</a:t>
          </a:r>
          <a:endParaRPr lang="en-US" sz="2200" b="1" kern="1200" dirty="0">
            <a:solidFill>
              <a:schemeClr val="tx1"/>
            </a:solidFill>
            <a:latin typeface="Arial" panose="020B0604020202020204" pitchFamily="34" charset="0"/>
            <a:ea typeface="Arial" charset="0"/>
            <a:cs typeface="Arial" panose="020B0604020202020204" pitchFamily="34" charset="0"/>
          </a:endParaRPr>
        </a:p>
        <a:p>
          <a:pPr marL="0" lvl="0" indent="0" algn="l" defTabSz="977900">
            <a:lnSpc>
              <a:spcPct val="90000"/>
            </a:lnSpc>
            <a:spcBef>
              <a:spcPct val="0"/>
            </a:spcBef>
            <a:spcAft>
              <a:spcPts val="600"/>
            </a:spcAft>
            <a:buNone/>
          </a:pPr>
          <a:r>
            <a:rPr lang="en-GB" sz="2200" kern="1200" dirty="0">
              <a:solidFill>
                <a:schemeClr val="tx1"/>
              </a:solidFill>
              <a:effectLst/>
              <a:latin typeface="Arial" panose="020B0604020202020204" pitchFamily="34" charset="0"/>
              <a:ea typeface="Aptos" panose="020B0004020202020204" pitchFamily="34" charset="0"/>
              <a:cs typeface="Arial" panose="020B0604020202020204" pitchFamily="34" charset="0"/>
            </a:rPr>
            <a:t>Signs of neglect, physical or emotional abuse. Poor standards of care, social, recreational or educational activities. Unnecessary exposure during care routines. Lack of adequate procedures.</a:t>
          </a:r>
          <a:endParaRPr lang="en-GB" sz="2200" kern="1200" dirty="0">
            <a:solidFill>
              <a:schemeClr val="tx1"/>
            </a:solidFill>
            <a:latin typeface="Arial" panose="020B0604020202020204" pitchFamily="34" charset="0"/>
            <a:cs typeface="Arial" panose="020B0604020202020204" pitchFamily="34" charset="0"/>
          </a:endParaRPr>
        </a:p>
      </dsp:txBody>
      <dsp:txXfrm>
        <a:off x="74340" y="2248751"/>
        <a:ext cx="9909719" cy="12834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0C6C8-8BE1-8D4F-AF3C-2D668EA6AEEF}">
      <dsp:nvSpPr>
        <dsp:cNvPr id="0" name=""/>
        <dsp:cNvSpPr/>
      </dsp:nvSpPr>
      <dsp:spPr>
        <a:xfrm>
          <a:off x="4907" y="925"/>
          <a:ext cx="10048585" cy="1775175"/>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100000"/>
            </a:lnSpc>
            <a:spcBef>
              <a:spcPct val="0"/>
            </a:spcBef>
            <a:spcAft>
              <a:spcPts val="600"/>
            </a:spcAft>
            <a:buNone/>
          </a:pPr>
          <a:r>
            <a:rPr lang="en-US" sz="2200" b="1" kern="1200" dirty="0">
              <a:solidFill>
                <a:schemeClr val="bg1"/>
              </a:solidFill>
              <a:latin typeface="Arial" panose="020B0604020202020204" pitchFamily="34" charset="0"/>
              <a:ea typeface="Arial" charset="0"/>
              <a:cs typeface="Arial" panose="020B0604020202020204" pitchFamily="34" charset="0"/>
            </a:rPr>
            <a:t>For example</a:t>
          </a:r>
          <a:r>
            <a:rPr lang="en-US" sz="2200" kern="1200" dirty="0">
              <a:solidFill>
                <a:schemeClr val="bg1"/>
              </a:solidFill>
              <a:latin typeface="Arial" panose="020B0604020202020204" pitchFamily="34" charset="0"/>
              <a:ea typeface="Arial" charset="0"/>
              <a:cs typeface="Arial" panose="020B0604020202020204" pitchFamily="34" charset="0"/>
            </a:rPr>
            <a:t>, forced or bonded </a:t>
          </a:r>
          <a:r>
            <a:rPr lang="en-US" sz="2200" kern="1200" dirty="0" err="1">
              <a:solidFill>
                <a:schemeClr val="bg1"/>
              </a:solidFill>
              <a:latin typeface="Arial" panose="020B0604020202020204" pitchFamily="34" charset="0"/>
              <a:ea typeface="Arial" charset="0"/>
              <a:cs typeface="Arial" panose="020B0604020202020204" pitchFamily="34" charset="0"/>
            </a:rPr>
            <a:t>labour</a:t>
          </a:r>
          <a:r>
            <a:rPr lang="en-US" sz="2200" kern="1200" dirty="0">
              <a:solidFill>
                <a:schemeClr val="bg1"/>
              </a:solidFill>
              <a:latin typeface="Arial" panose="020B0604020202020204" pitchFamily="34" charset="0"/>
              <a:ea typeface="Arial" charset="0"/>
              <a:cs typeface="Arial" panose="020B0604020202020204" pitchFamily="34" charset="0"/>
            </a:rPr>
            <a:t>, </a:t>
          </a:r>
          <a:r>
            <a:rPr lang="en-GB" sz="2200" kern="1200" dirty="0">
              <a:effectLst/>
              <a:latin typeface="Arial" panose="020B0604020202020204" pitchFamily="34" charset="0"/>
              <a:ea typeface="Aptos" panose="020B0004020202020204" pitchFamily="34" charset="0"/>
              <a:cs typeface="Arial" panose="020B0604020202020204" pitchFamily="34" charset="0"/>
            </a:rPr>
            <a:t>private fostering, domestic servitude, sexual exploitation such as prostitution and pornography, criminal activity, forced marriage.</a:t>
          </a:r>
          <a:endParaRPr lang="en-GB" sz="2200" kern="1200" dirty="0">
            <a:latin typeface="Arial" panose="020B0604020202020204" pitchFamily="34" charset="0"/>
            <a:cs typeface="Arial" panose="020B0604020202020204" pitchFamily="34" charset="0"/>
          </a:endParaRPr>
        </a:p>
      </dsp:txBody>
      <dsp:txXfrm>
        <a:off x="91564" y="87582"/>
        <a:ext cx="9875271" cy="1601861"/>
      </dsp:txXfrm>
    </dsp:sp>
    <dsp:sp modelId="{F44F1D3D-DA81-5C4D-9F47-2421A51789BF}">
      <dsp:nvSpPr>
        <dsp:cNvPr id="0" name=""/>
        <dsp:cNvSpPr/>
      </dsp:nvSpPr>
      <dsp:spPr>
        <a:xfrm>
          <a:off x="4907" y="1913100"/>
          <a:ext cx="10048585" cy="1687688"/>
        </a:xfrm>
        <a:prstGeom prst="round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ts val="600"/>
            </a:spcAft>
            <a:buNone/>
          </a:pPr>
          <a:r>
            <a:rPr lang="en-US" sz="2200" b="1" kern="1200" dirty="0">
              <a:solidFill>
                <a:schemeClr val="tx1"/>
              </a:solidFill>
              <a:latin typeface="Arial" charset="0"/>
              <a:ea typeface="Arial" charset="0"/>
              <a:cs typeface="Arial" charset="0"/>
            </a:rPr>
            <a:t>Possible signs and indications</a:t>
          </a:r>
        </a:p>
        <a:p>
          <a:pPr marL="0" lvl="0" indent="0" algn="l" defTabSz="977900">
            <a:lnSpc>
              <a:spcPct val="90000"/>
            </a:lnSpc>
            <a:spcBef>
              <a:spcPct val="0"/>
            </a:spcBef>
            <a:spcAft>
              <a:spcPts val="600"/>
            </a:spcAft>
            <a:buNone/>
          </a:pPr>
          <a:r>
            <a:rPr lang="en-GB" sz="2200" kern="1200" dirty="0">
              <a:solidFill>
                <a:schemeClr val="tx1"/>
              </a:solidFill>
              <a:effectLst/>
              <a:latin typeface="Arial" panose="020B0604020202020204" pitchFamily="34" charset="0"/>
              <a:ea typeface="Aptos" panose="020B0004020202020204" pitchFamily="34" charset="0"/>
              <a:cs typeface="Arial" panose="020B0604020202020204" pitchFamily="34" charset="0"/>
            </a:rPr>
            <a:t>Signs of physical or emotional abuse or neglect. Isolation from the community. Seeming under the control or influence of others. Lack of personal effects or identification documents. Avoidance of eye contact. Fear of law enforcers.</a:t>
          </a:r>
          <a:endParaRPr lang="en-GB" sz="2200" kern="1200" dirty="0">
            <a:solidFill>
              <a:schemeClr val="tx1"/>
            </a:solidFill>
            <a:latin typeface="Arial" panose="020B0604020202020204" pitchFamily="34" charset="0"/>
            <a:cs typeface="Arial" panose="020B0604020202020204" pitchFamily="34" charset="0"/>
          </a:endParaRPr>
        </a:p>
      </dsp:txBody>
      <dsp:txXfrm>
        <a:off x="87293" y="1995486"/>
        <a:ext cx="9883813" cy="15229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0C6C8-8BE1-8D4F-AF3C-2D668EA6AEEF}">
      <dsp:nvSpPr>
        <dsp:cNvPr id="0" name=""/>
        <dsp:cNvSpPr/>
      </dsp:nvSpPr>
      <dsp:spPr>
        <a:xfrm>
          <a:off x="4907" y="925"/>
          <a:ext cx="10048585" cy="1775175"/>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100000"/>
            </a:lnSpc>
            <a:spcBef>
              <a:spcPct val="0"/>
            </a:spcBef>
            <a:spcAft>
              <a:spcPts val="600"/>
            </a:spcAft>
            <a:buNone/>
          </a:pPr>
          <a:endParaRPr lang="en-GB" sz="2200" kern="1200" dirty="0">
            <a:latin typeface="Arial" panose="020B0604020202020204" pitchFamily="34" charset="0"/>
            <a:cs typeface="Arial" panose="020B0604020202020204" pitchFamily="34" charset="0"/>
          </a:endParaRPr>
        </a:p>
      </dsp:txBody>
      <dsp:txXfrm>
        <a:off x="91564" y="87582"/>
        <a:ext cx="9875271" cy="1601861"/>
      </dsp:txXfrm>
    </dsp:sp>
    <dsp:sp modelId="{F44F1D3D-DA81-5C4D-9F47-2421A51789BF}">
      <dsp:nvSpPr>
        <dsp:cNvPr id="0" name=""/>
        <dsp:cNvSpPr/>
      </dsp:nvSpPr>
      <dsp:spPr>
        <a:xfrm>
          <a:off x="4907" y="1913100"/>
          <a:ext cx="10048585" cy="1687688"/>
        </a:xfrm>
        <a:prstGeom prst="round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ts val="600"/>
            </a:spcAft>
            <a:buNone/>
          </a:pPr>
          <a:endParaRPr lang="en-GB" sz="2200" kern="1200" dirty="0">
            <a:solidFill>
              <a:schemeClr val="tx1"/>
            </a:solidFill>
            <a:latin typeface="Arial" panose="020B0604020202020204" pitchFamily="34" charset="0"/>
            <a:cs typeface="Arial" panose="020B0604020202020204" pitchFamily="34" charset="0"/>
          </a:endParaRPr>
        </a:p>
      </dsp:txBody>
      <dsp:txXfrm>
        <a:off x="87293" y="1995486"/>
        <a:ext cx="9883813" cy="152291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0C6C8-8BE1-8D4F-AF3C-2D668EA6AEEF}">
      <dsp:nvSpPr>
        <dsp:cNvPr id="0" name=""/>
        <dsp:cNvSpPr/>
      </dsp:nvSpPr>
      <dsp:spPr>
        <a:xfrm>
          <a:off x="4907" y="0"/>
          <a:ext cx="10048585" cy="1374108"/>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100000"/>
            </a:lnSpc>
            <a:spcBef>
              <a:spcPct val="0"/>
            </a:spcBef>
            <a:spcAft>
              <a:spcPts val="600"/>
            </a:spcAft>
            <a:buNone/>
          </a:pPr>
          <a:r>
            <a:rPr lang="en-US" sz="2200" b="1" kern="1200" dirty="0">
              <a:solidFill>
                <a:schemeClr val="bg1"/>
              </a:solidFill>
              <a:latin typeface="Arial" charset="0"/>
              <a:ea typeface="Arial" charset="0"/>
              <a:cs typeface="Arial" charset="0"/>
            </a:rPr>
            <a:t>Protected Characteristics include: </a:t>
          </a:r>
          <a:r>
            <a:rPr lang="en-GB" sz="2200" kern="1200" dirty="0">
              <a:effectLst/>
              <a:latin typeface="Arial" panose="020B0604020202020204" pitchFamily="34" charset="0"/>
              <a:ea typeface="Aptos" panose="020B0004020202020204" pitchFamily="34" charset="0"/>
              <a:cs typeface="Times New Roman" panose="02020603050405020304" pitchFamily="18" charset="0"/>
            </a:rPr>
            <a:t>Age | Disability | Gender reassignment |  Marriage and civil partnership | Pregnancy and maternity | Race | Religion or belief | Sex | Sexual orientation.</a:t>
          </a:r>
          <a:endParaRPr lang="en-GB" sz="2200" kern="1200" dirty="0"/>
        </a:p>
      </dsp:txBody>
      <dsp:txXfrm>
        <a:off x="71985" y="67078"/>
        <a:ext cx="9914429" cy="1239952"/>
      </dsp:txXfrm>
    </dsp:sp>
    <dsp:sp modelId="{F44F1D3D-DA81-5C4D-9F47-2421A51789BF}">
      <dsp:nvSpPr>
        <dsp:cNvPr id="0" name=""/>
        <dsp:cNvSpPr/>
      </dsp:nvSpPr>
      <dsp:spPr>
        <a:xfrm>
          <a:off x="4907" y="1480469"/>
          <a:ext cx="10048585" cy="2120931"/>
        </a:xfrm>
        <a:prstGeom prst="round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ts val="600"/>
            </a:spcAft>
            <a:buNone/>
          </a:pPr>
          <a:r>
            <a:rPr lang="en-US" sz="2200" b="1" kern="1200" dirty="0">
              <a:solidFill>
                <a:schemeClr val="tx1"/>
              </a:solidFill>
              <a:latin typeface="Arial" charset="0"/>
              <a:ea typeface="Arial" charset="0"/>
              <a:cs typeface="Arial" charset="0"/>
            </a:rPr>
            <a:t>Possible signs and indications</a:t>
          </a:r>
        </a:p>
        <a:p>
          <a:pPr marL="0" lvl="0" indent="0" algn="l" defTabSz="977900">
            <a:lnSpc>
              <a:spcPct val="90000"/>
            </a:lnSpc>
            <a:spcBef>
              <a:spcPct val="0"/>
            </a:spcBef>
            <a:spcAft>
              <a:spcPts val="600"/>
            </a:spcAft>
            <a:buNone/>
          </a:pPr>
          <a:r>
            <a:rPr lang="en-GB" sz="2200" kern="1200" dirty="0">
              <a:solidFill>
                <a:schemeClr val="tx1"/>
              </a:solidFill>
              <a:effectLst/>
              <a:latin typeface="Arial" panose="020B0604020202020204" pitchFamily="34" charset="0"/>
              <a:ea typeface="Aptos" panose="020B0004020202020204" pitchFamily="34" charset="0"/>
              <a:cs typeface="Arial" panose="020B0604020202020204" pitchFamily="34" charset="0"/>
            </a:rPr>
            <a:t>Low self-esteem, attachment issues, depression, self-harm, and eating disorders. Signs of distress, tearfulness, anger or anxiety. The person appears withdrawn and isolated. The support on offer does not take account of the person’s individual needs in terms of a protected characteristic.</a:t>
          </a:r>
          <a:endParaRPr lang="en-GB" sz="2200" kern="1200" dirty="0">
            <a:solidFill>
              <a:schemeClr val="tx1"/>
            </a:solidFill>
            <a:latin typeface="Arial" panose="020B0604020202020204" pitchFamily="34" charset="0"/>
            <a:cs typeface="Arial" panose="020B0604020202020204" pitchFamily="34" charset="0"/>
          </a:endParaRPr>
        </a:p>
      </dsp:txBody>
      <dsp:txXfrm>
        <a:off x="108442" y="1584004"/>
        <a:ext cx="9841515" cy="191386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0C6C8-8BE1-8D4F-AF3C-2D668EA6AEEF}">
      <dsp:nvSpPr>
        <dsp:cNvPr id="0" name=""/>
        <dsp:cNvSpPr/>
      </dsp:nvSpPr>
      <dsp:spPr>
        <a:xfrm>
          <a:off x="4907" y="1017"/>
          <a:ext cx="10048585" cy="1800242"/>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100000"/>
            </a:lnSpc>
            <a:spcBef>
              <a:spcPct val="0"/>
            </a:spcBef>
            <a:spcAft>
              <a:spcPts val="600"/>
            </a:spcAft>
            <a:buNone/>
          </a:pPr>
          <a:r>
            <a:rPr lang="en-GB" sz="2200" b="1" kern="1200" dirty="0">
              <a:effectLst/>
              <a:latin typeface="Arial" panose="020B0604020202020204" pitchFamily="34" charset="0"/>
              <a:ea typeface="Aptos" panose="020B0004020202020204" pitchFamily="34" charset="0"/>
              <a:cs typeface="Times New Roman" panose="02020603050405020304" pitchFamily="18" charset="0"/>
            </a:rPr>
            <a:t>Hate crime </a:t>
          </a:r>
          <a:r>
            <a:rPr lang="en-GB" sz="2200" kern="1200" dirty="0">
              <a:effectLst/>
              <a:latin typeface="Arial" panose="020B0604020202020204" pitchFamily="34" charset="0"/>
              <a:ea typeface="Aptos" panose="020B0004020202020204" pitchFamily="34" charset="0"/>
              <a:cs typeface="Times New Roman" panose="02020603050405020304" pitchFamily="18" charset="0"/>
            </a:rPr>
            <a:t>is any incident which constitutes a criminal offence perceived by the victim or any other person as being motivated by prejudice, discrimination or hate towards a person’s actual or perceived race, religious belief, sexual orientation, disability, political opinion or gender identity.</a:t>
          </a:r>
          <a:endParaRPr lang="en-GB" sz="2200" kern="1200" dirty="0"/>
        </a:p>
      </dsp:txBody>
      <dsp:txXfrm>
        <a:off x="92788" y="88898"/>
        <a:ext cx="9872823" cy="1624480"/>
      </dsp:txXfrm>
    </dsp:sp>
    <dsp:sp modelId="{F44F1D3D-DA81-5C4D-9F47-2421A51789BF}">
      <dsp:nvSpPr>
        <dsp:cNvPr id="0" name=""/>
        <dsp:cNvSpPr/>
      </dsp:nvSpPr>
      <dsp:spPr>
        <a:xfrm>
          <a:off x="9814" y="1941210"/>
          <a:ext cx="10048585" cy="1660503"/>
        </a:xfrm>
        <a:prstGeom prst="round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ts val="600"/>
            </a:spcAft>
            <a:buNone/>
          </a:pPr>
          <a:r>
            <a:rPr lang="en-GB" sz="2200" b="0" kern="1200" dirty="0">
              <a:solidFill>
                <a:schemeClr val="tx1"/>
              </a:solidFill>
              <a:effectLst/>
              <a:latin typeface="Arial" panose="020B0604020202020204" pitchFamily="34" charset="0"/>
              <a:ea typeface="Aptos" panose="020B0004020202020204" pitchFamily="34" charset="0"/>
              <a:cs typeface="Arial" panose="020B0604020202020204" pitchFamily="34" charset="0"/>
            </a:rPr>
            <a:t>In relation to a protected characteristic, </a:t>
          </a:r>
          <a:r>
            <a:rPr lang="en-GB" sz="2200" kern="1200" dirty="0">
              <a:solidFill>
                <a:schemeClr val="tx1"/>
              </a:solidFill>
              <a:effectLst/>
              <a:latin typeface="Arial" panose="020B0604020202020204" pitchFamily="34" charset="0"/>
              <a:ea typeface="Aptos" panose="020B0004020202020204" pitchFamily="34" charset="0"/>
              <a:cs typeface="Arial" panose="020B0604020202020204" pitchFamily="34" charset="0"/>
            </a:rPr>
            <a:t>d</a:t>
          </a:r>
          <a:r>
            <a:rPr lang="en-GB" sz="2200" b="1" kern="1200" dirty="0">
              <a:solidFill>
                <a:schemeClr val="tx1"/>
              </a:solidFill>
              <a:effectLst/>
              <a:latin typeface="Arial" panose="020B0604020202020204" pitchFamily="34" charset="0"/>
              <a:ea typeface="Aptos" panose="020B0004020202020204" pitchFamily="34" charset="0"/>
              <a:cs typeface="Arial" panose="020B0604020202020204" pitchFamily="34" charset="0"/>
            </a:rPr>
            <a:t>iscriminatory abuse can include: </a:t>
          </a:r>
          <a:r>
            <a:rPr lang="en-GB" sz="2200" kern="1200" dirty="0">
              <a:solidFill>
                <a:schemeClr val="tx1"/>
              </a:solidFill>
              <a:effectLst/>
              <a:latin typeface="Arial" panose="020B0604020202020204" pitchFamily="34" charset="0"/>
              <a:ea typeface="Aptos" panose="020B0004020202020204" pitchFamily="34" charset="0"/>
              <a:cs typeface="Arial" panose="020B0604020202020204" pitchFamily="34" charset="0"/>
            </a:rPr>
            <a:t>Verbal, physical or emotional abuse. Denying access to communication aids &amp; interpreters. Unequal treatment, harassment or deliberate exclusion. Denying basic rights to healthcare, education, employment and criminal justice.</a:t>
          </a:r>
          <a:endParaRPr lang="en-GB" sz="2200" kern="1200" dirty="0">
            <a:solidFill>
              <a:schemeClr val="tx1"/>
            </a:solidFill>
            <a:latin typeface="Arial" panose="020B0604020202020204" pitchFamily="34" charset="0"/>
            <a:cs typeface="Arial" panose="020B0604020202020204" pitchFamily="34" charset="0"/>
          </a:endParaRPr>
        </a:p>
      </dsp:txBody>
      <dsp:txXfrm>
        <a:off x="90873" y="2022269"/>
        <a:ext cx="9886467" cy="149838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0C6C8-8BE1-8D4F-AF3C-2D668EA6AEEF}">
      <dsp:nvSpPr>
        <dsp:cNvPr id="0" name=""/>
        <dsp:cNvSpPr/>
      </dsp:nvSpPr>
      <dsp:spPr>
        <a:xfrm>
          <a:off x="0" y="0"/>
          <a:ext cx="10048585" cy="1374108"/>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l" defTabSz="933450">
            <a:lnSpc>
              <a:spcPct val="100000"/>
            </a:lnSpc>
            <a:spcBef>
              <a:spcPct val="0"/>
            </a:spcBef>
            <a:spcAft>
              <a:spcPts val="600"/>
            </a:spcAft>
            <a:buNone/>
          </a:pPr>
          <a:r>
            <a:rPr lang="en-GB" sz="2100" kern="1200" dirty="0">
              <a:effectLst/>
              <a:latin typeface="Arial" panose="020B0604020202020204" pitchFamily="34" charset="0"/>
              <a:ea typeface="Aptos" panose="020B0004020202020204" pitchFamily="34" charset="0"/>
              <a:cs typeface="Times New Roman" panose="02020603050405020304" pitchFamily="18" charset="0"/>
            </a:rPr>
            <a:t>Self-neglect is an extreme lack of self-care that is often related to deteriorating health and ability in older age, poor mental health, or other issues such as addictions, however not everyone who self-neglects needs to be safeguarded.</a:t>
          </a:r>
          <a:endParaRPr lang="en-GB" sz="2100" kern="1200" dirty="0"/>
        </a:p>
      </dsp:txBody>
      <dsp:txXfrm>
        <a:off x="67078" y="67078"/>
        <a:ext cx="9914429" cy="1239952"/>
      </dsp:txXfrm>
    </dsp:sp>
    <dsp:sp modelId="{F44F1D3D-DA81-5C4D-9F47-2421A51789BF}">
      <dsp:nvSpPr>
        <dsp:cNvPr id="0" name=""/>
        <dsp:cNvSpPr/>
      </dsp:nvSpPr>
      <dsp:spPr>
        <a:xfrm>
          <a:off x="4907" y="1480469"/>
          <a:ext cx="10048585" cy="2120931"/>
        </a:xfrm>
        <a:prstGeom prst="round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ts val="600"/>
            </a:spcAft>
            <a:buNone/>
          </a:pPr>
          <a:r>
            <a:rPr lang="en-US" sz="2200" b="1" kern="1200" dirty="0">
              <a:solidFill>
                <a:schemeClr val="tx1"/>
              </a:solidFill>
              <a:latin typeface="Arial" charset="0"/>
              <a:ea typeface="Arial" charset="0"/>
              <a:cs typeface="Arial" charset="0"/>
            </a:rPr>
            <a:t>Possible signs and indications</a:t>
          </a:r>
        </a:p>
        <a:p>
          <a:pPr marL="0" lvl="0" indent="0" algn="l" defTabSz="977900">
            <a:lnSpc>
              <a:spcPct val="90000"/>
            </a:lnSpc>
            <a:spcBef>
              <a:spcPct val="0"/>
            </a:spcBef>
            <a:spcAft>
              <a:spcPts val="600"/>
            </a:spcAft>
            <a:buNone/>
          </a:pPr>
          <a:r>
            <a:rPr lang="en-GB" sz="2200" kern="12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Very poor personal hygiene</a:t>
          </a:r>
          <a:r>
            <a:rPr lang="en-GB" sz="2200" kern="12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GB" sz="2200" kern="12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Malnutrition and/or dehydration</a:t>
          </a:r>
          <a:r>
            <a:rPr lang="en-GB" sz="2200" kern="12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GB" sz="2200" kern="12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Living in squalid or unsanitary conditions. Neglecting household maintenance</a:t>
          </a:r>
          <a:r>
            <a:rPr lang="en-GB" sz="2200" kern="12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GB" sz="2200" kern="12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Hoarding</a:t>
          </a:r>
          <a:r>
            <a:rPr lang="en-GB" sz="2200" kern="12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GB" sz="2200" kern="12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Non-compliance with health or care services</a:t>
          </a:r>
          <a:r>
            <a:rPr lang="en-GB" sz="2200" kern="12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GB" sz="2200" kern="12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Inability or unwillingness to take medication or treat illness or injury.</a:t>
          </a:r>
          <a:endParaRPr lang="en-GB" sz="2200" kern="1200" dirty="0">
            <a:solidFill>
              <a:schemeClr val="tx1"/>
            </a:solidFill>
          </a:endParaRPr>
        </a:p>
      </dsp:txBody>
      <dsp:txXfrm>
        <a:off x="108442" y="1584004"/>
        <a:ext cx="9841515" cy="191386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2682A-4470-4229-9786-5F96F3239FC5}">
      <dsp:nvSpPr>
        <dsp:cNvPr id="0" name=""/>
        <dsp:cNvSpPr/>
      </dsp:nvSpPr>
      <dsp:spPr>
        <a:xfrm rot="5400000">
          <a:off x="6416897" y="-2457906"/>
          <a:ext cx="1088838" cy="6004710"/>
        </a:xfrm>
        <a:prstGeom prst="round2SameRect">
          <a:avLst/>
        </a:prstGeom>
        <a:solidFill>
          <a:schemeClr val="bg1">
            <a:lumMod val="75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711200" rtl="0">
            <a:lnSpc>
              <a:spcPct val="100000"/>
            </a:lnSpc>
            <a:spcBef>
              <a:spcPct val="0"/>
            </a:spcBef>
            <a:spcAft>
              <a:spcPts val="0"/>
            </a:spcAft>
            <a:buFontTx/>
            <a:buNone/>
          </a:pPr>
          <a:r>
            <a:rPr lang="en-US" sz="1600" kern="1200" dirty="0">
              <a:latin typeface="Arial" charset="0"/>
              <a:ea typeface="Arial" charset="0"/>
              <a:cs typeface="Arial" charset="0"/>
            </a:rPr>
            <a:t>When someone’s home is taken over to facilitate exploitation </a:t>
          </a:r>
          <a:r>
            <a:rPr lang="en-US" sz="1600" kern="1200" dirty="0" err="1">
              <a:latin typeface="Arial" charset="0"/>
              <a:ea typeface="Arial" charset="0"/>
              <a:cs typeface="Arial" charset="0"/>
            </a:rPr>
            <a:t>eg</a:t>
          </a:r>
          <a:r>
            <a:rPr lang="en-US" sz="1600" kern="1200" dirty="0">
              <a:latin typeface="Arial" charset="0"/>
              <a:ea typeface="Arial" charset="0"/>
              <a:cs typeface="Arial" charset="0"/>
            </a:rPr>
            <a:t> drug dealing, child sexual exploitation, trafficking, financial abuse.</a:t>
          </a:r>
          <a:endParaRPr lang="en-US" sz="1600" kern="1200" baseline="0" dirty="0">
            <a:latin typeface="Arial" charset="0"/>
            <a:ea typeface="Arial" charset="0"/>
            <a:cs typeface="Arial" charset="0"/>
          </a:endParaRPr>
        </a:p>
      </dsp:txBody>
      <dsp:txXfrm rot="-5400000">
        <a:off x="3958962" y="53182"/>
        <a:ext cx="5951557" cy="982532"/>
      </dsp:txXfrm>
    </dsp:sp>
    <dsp:sp modelId="{DBCA7DE5-72A8-4FEF-B63F-BEF74ABFA6CE}">
      <dsp:nvSpPr>
        <dsp:cNvPr id="0" name=""/>
        <dsp:cNvSpPr/>
      </dsp:nvSpPr>
      <dsp:spPr>
        <a:xfrm>
          <a:off x="2044" y="1644"/>
          <a:ext cx="3956916" cy="1085608"/>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US" sz="2200" b="1" kern="1200" dirty="0">
              <a:latin typeface="Arial" charset="0"/>
              <a:ea typeface="Arial" charset="0"/>
              <a:cs typeface="Arial" charset="0"/>
            </a:rPr>
            <a:t>Cuckooing</a:t>
          </a:r>
        </a:p>
      </dsp:txBody>
      <dsp:txXfrm>
        <a:off x="55039" y="54639"/>
        <a:ext cx="3850926" cy="979618"/>
      </dsp:txXfrm>
    </dsp:sp>
    <dsp:sp modelId="{03378B0B-9B72-4D66-85EC-21C78858FEBF}">
      <dsp:nvSpPr>
        <dsp:cNvPr id="0" name=""/>
        <dsp:cNvSpPr/>
      </dsp:nvSpPr>
      <dsp:spPr>
        <a:xfrm rot="5400000">
          <a:off x="6432390" y="-1316402"/>
          <a:ext cx="1057582" cy="6004710"/>
        </a:xfrm>
        <a:prstGeom prst="round2SameRect">
          <a:avLst/>
        </a:prstGeom>
        <a:solidFill>
          <a:schemeClr val="bg1">
            <a:lumMod val="75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711200">
            <a:lnSpc>
              <a:spcPct val="100000"/>
            </a:lnSpc>
            <a:spcBef>
              <a:spcPct val="0"/>
            </a:spcBef>
            <a:spcAft>
              <a:spcPts val="0"/>
            </a:spcAft>
            <a:buFontTx/>
            <a:buNone/>
          </a:pPr>
          <a:r>
            <a:rPr lang="en-GB" sz="1600" kern="1200" dirty="0">
              <a:effectLst/>
              <a:latin typeface="Arial" panose="020B0604020202020204" pitchFamily="34" charset="0"/>
              <a:ea typeface="Aptos" panose="020B0004020202020204" pitchFamily="34" charset="0"/>
              <a:cs typeface="Times New Roman" panose="02020603050405020304" pitchFamily="18" charset="0"/>
            </a:rPr>
            <a:t>When one or both potential spouses doesn't consent to marry or is coerced into it because of physical, emotional, or psychological threats or pressure.</a:t>
          </a:r>
          <a:endParaRPr lang="en-US" sz="1600" kern="1200" dirty="0">
            <a:latin typeface="Arial" charset="0"/>
            <a:ea typeface="Arial" charset="0"/>
            <a:cs typeface="Arial" charset="0"/>
          </a:endParaRPr>
        </a:p>
      </dsp:txBody>
      <dsp:txXfrm rot="-5400000">
        <a:off x="3958827" y="1208788"/>
        <a:ext cx="5953083" cy="954328"/>
      </dsp:txXfrm>
    </dsp:sp>
    <dsp:sp modelId="{FF0E9928-8175-4C55-A592-4C365C40BA2C}">
      <dsp:nvSpPr>
        <dsp:cNvPr id="0" name=""/>
        <dsp:cNvSpPr/>
      </dsp:nvSpPr>
      <dsp:spPr>
        <a:xfrm>
          <a:off x="2044" y="1143148"/>
          <a:ext cx="3956781" cy="1085608"/>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Arial" charset="0"/>
              <a:ea typeface="Arial" charset="0"/>
              <a:cs typeface="Arial" charset="0"/>
            </a:rPr>
            <a:t>Forced Marriage</a:t>
          </a:r>
        </a:p>
      </dsp:txBody>
      <dsp:txXfrm>
        <a:off x="55039" y="1196143"/>
        <a:ext cx="3850791" cy="979618"/>
      </dsp:txXfrm>
    </dsp:sp>
    <dsp:sp modelId="{8F311F35-34D5-4C81-B9B5-E505F3B8DC36}">
      <dsp:nvSpPr>
        <dsp:cNvPr id="0" name=""/>
        <dsp:cNvSpPr/>
      </dsp:nvSpPr>
      <dsp:spPr>
        <a:xfrm rot="5400000">
          <a:off x="6470678" y="-176513"/>
          <a:ext cx="982492" cy="6004710"/>
        </a:xfrm>
        <a:prstGeom prst="round2SameRect">
          <a:avLst/>
        </a:prstGeom>
        <a:solidFill>
          <a:schemeClr val="bg1">
            <a:lumMod val="75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711200">
            <a:lnSpc>
              <a:spcPct val="100000"/>
            </a:lnSpc>
            <a:spcBef>
              <a:spcPct val="0"/>
            </a:spcBef>
            <a:spcAft>
              <a:spcPts val="0"/>
            </a:spcAft>
            <a:buFontTx/>
            <a:buNone/>
          </a:pPr>
          <a:r>
            <a:rPr lang="en-GB" sz="1600" kern="1200" dirty="0">
              <a:effectLst/>
              <a:latin typeface="Arial" panose="020B0604020202020204" pitchFamily="34" charset="0"/>
              <a:ea typeface="Aptos" panose="020B0004020202020204" pitchFamily="34" charset="0"/>
              <a:cs typeface="Arial" panose="020B0604020202020204" pitchFamily="34" charset="0"/>
            </a:rPr>
            <a:t>All procedures involving the partial or total removal or stitching up of the female genitalia or other injury to the female genital organs for cultural or non-medical reasons.</a:t>
          </a:r>
          <a:endParaRPr lang="en-US" sz="1300" kern="1200" dirty="0">
            <a:latin typeface="Arial" charset="0"/>
            <a:ea typeface="Arial" charset="0"/>
            <a:cs typeface="Arial" charset="0"/>
          </a:endParaRPr>
        </a:p>
      </dsp:txBody>
      <dsp:txXfrm rot="-5400000">
        <a:off x="3959570" y="2382556"/>
        <a:ext cx="5956749" cy="886570"/>
      </dsp:txXfrm>
    </dsp:sp>
    <dsp:sp modelId="{47685559-FA6B-4A14-AEB2-511915C16FCA}">
      <dsp:nvSpPr>
        <dsp:cNvPr id="0" name=""/>
        <dsp:cNvSpPr/>
      </dsp:nvSpPr>
      <dsp:spPr>
        <a:xfrm>
          <a:off x="2044" y="2283037"/>
          <a:ext cx="3957524" cy="1085608"/>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Arial" charset="0"/>
              <a:ea typeface="Arial" charset="0"/>
              <a:cs typeface="Arial" charset="0"/>
            </a:rPr>
            <a:t>Female Genital Mutilation</a:t>
          </a:r>
        </a:p>
      </dsp:txBody>
      <dsp:txXfrm>
        <a:off x="55039" y="2336032"/>
        <a:ext cx="3851534" cy="979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95417-02BE-344F-895A-01663B3F94CC}">
      <dsp:nvSpPr>
        <dsp:cNvPr id="0" name=""/>
        <dsp:cNvSpPr/>
      </dsp:nvSpPr>
      <dsp:spPr>
        <a:xfrm>
          <a:off x="913" y="807076"/>
          <a:ext cx="2456203" cy="124388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Arial" panose="020B0604020202020204" pitchFamily="34" charset="0"/>
              <a:ea typeface="Arial" charset="0"/>
              <a:cs typeface="Arial" panose="020B0604020202020204" pitchFamily="34" charset="0"/>
            </a:rPr>
            <a:t>Recognise</a:t>
          </a:r>
          <a:r>
            <a:rPr lang="en-US" sz="1500" kern="1200">
              <a:latin typeface="Arial" panose="020B0604020202020204" pitchFamily="34" charset="0"/>
              <a:cs typeface="Arial" panose="020B0604020202020204" pitchFamily="34" charset="0"/>
            </a:rPr>
            <a:t> </a:t>
          </a:r>
        </a:p>
      </dsp:txBody>
      <dsp:txXfrm>
        <a:off x="622855" y="807076"/>
        <a:ext cx="1212320" cy="1243883"/>
      </dsp:txXfrm>
    </dsp:sp>
    <dsp:sp modelId="{A32DCFB5-94C5-244E-806F-7763985D1082}">
      <dsp:nvSpPr>
        <dsp:cNvPr id="0" name=""/>
        <dsp:cNvSpPr/>
      </dsp:nvSpPr>
      <dsp:spPr>
        <a:xfrm>
          <a:off x="2146146" y="807076"/>
          <a:ext cx="2277986" cy="124388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Arial" charset="0"/>
              <a:ea typeface="Arial" charset="0"/>
              <a:cs typeface="Arial" charset="0"/>
            </a:rPr>
            <a:t>Respond</a:t>
          </a:r>
        </a:p>
      </dsp:txBody>
      <dsp:txXfrm>
        <a:off x="2768088" y="807076"/>
        <a:ext cx="1034103" cy="1243883"/>
      </dsp:txXfrm>
    </dsp:sp>
    <dsp:sp modelId="{9E462359-7569-C54C-A70A-9F1D410A8012}">
      <dsp:nvSpPr>
        <dsp:cNvPr id="0" name=""/>
        <dsp:cNvSpPr/>
      </dsp:nvSpPr>
      <dsp:spPr>
        <a:xfrm>
          <a:off x="4113162" y="807076"/>
          <a:ext cx="2132172" cy="124388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charset="0"/>
              <a:ea typeface="Arial" charset="0"/>
              <a:cs typeface="Arial" charset="0"/>
            </a:rPr>
            <a:t>Record</a:t>
          </a:r>
        </a:p>
      </dsp:txBody>
      <dsp:txXfrm>
        <a:off x="4735104" y="807076"/>
        <a:ext cx="888289" cy="1243883"/>
      </dsp:txXfrm>
    </dsp:sp>
    <dsp:sp modelId="{24D6961B-BD11-6B4E-9BA4-73AAA1D31156}">
      <dsp:nvSpPr>
        <dsp:cNvPr id="0" name=""/>
        <dsp:cNvSpPr/>
      </dsp:nvSpPr>
      <dsp:spPr>
        <a:xfrm>
          <a:off x="5934363" y="807076"/>
          <a:ext cx="2159755" cy="124388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charset="0"/>
              <a:ea typeface="Arial" charset="0"/>
              <a:cs typeface="Arial" charset="0"/>
            </a:rPr>
            <a:t>Report</a:t>
          </a:r>
        </a:p>
      </dsp:txBody>
      <dsp:txXfrm>
        <a:off x="6556305" y="807076"/>
        <a:ext cx="915872" cy="1243883"/>
      </dsp:txXfrm>
    </dsp:sp>
    <dsp:sp modelId="{966A7368-BD8C-484F-A0F3-1C2810A6981B}">
      <dsp:nvSpPr>
        <dsp:cNvPr id="0" name=""/>
        <dsp:cNvSpPr/>
      </dsp:nvSpPr>
      <dsp:spPr>
        <a:xfrm>
          <a:off x="7783147" y="807076"/>
          <a:ext cx="2182580" cy="124388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charset="0"/>
              <a:ea typeface="Arial" charset="0"/>
              <a:cs typeface="Arial" charset="0"/>
            </a:rPr>
            <a:t>Reflect</a:t>
          </a:r>
        </a:p>
      </dsp:txBody>
      <dsp:txXfrm>
        <a:off x="8405089" y="807076"/>
        <a:ext cx="938697" cy="124388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B6FA3-4294-4271-B14B-AC0DEBA13602}">
      <dsp:nvSpPr>
        <dsp:cNvPr id="0" name=""/>
        <dsp:cNvSpPr/>
      </dsp:nvSpPr>
      <dsp:spPr>
        <a:xfrm rot="5400000">
          <a:off x="6225786" y="-2639933"/>
          <a:ext cx="1089391" cy="6372219"/>
        </a:xfrm>
        <a:prstGeom prst="round2SameRect">
          <a:avLst/>
        </a:prstGeom>
        <a:solidFill>
          <a:schemeClr val="bg1">
            <a:lumMod val="75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711200">
            <a:lnSpc>
              <a:spcPct val="100000"/>
            </a:lnSpc>
            <a:spcBef>
              <a:spcPct val="0"/>
            </a:spcBef>
            <a:spcAft>
              <a:spcPts val="0"/>
            </a:spcAft>
            <a:buFontTx/>
            <a:buNone/>
          </a:pPr>
          <a:r>
            <a:rPr lang="en-GB" sz="1600" b="0" i="0" u="none" strike="noStrike" kern="1200" dirty="0">
              <a:solidFill>
                <a:schemeClr val="tx1"/>
              </a:solidFill>
              <a:effectLst/>
              <a:latin typeface="Arial" panose="020B0604020202020204" pitchFamily="34" charset="0"/>
              <a:ea typeface="+mn-ea"/>
              <a:cs typeface="Arial" panose="020B0604020202020204" pitchFamily="34" charset="0"/>
            </a:rPr>
            <a:t>Cyberbullying or online bullying is any type of bullying that happens online.</a:t>
          </a:r>
          <a:endParaRPr lang="en-US" sz="1600" b="0" kern="1200" dirty="0">
            <a:latin typeface="Arial" panose="020B0604020202020204" pitchFamily="34" charset="0"/>
            <a:ea typeface="Arial" charset="0"/>
            <a:cs typeface="Arial" panose="020B0604020202020204" pitchFamily="34" charset="0"/>
          </a:endParaRPr>
        </a:p>
      </dsp:txBody>
      <dsp:txXfrm rot="-5400000">
        <a:off x="3584372" y="54661"/>
        <a:ext cx="6319039" cy="983031"/>
      </dsp:txXfrm>
    </dsp:sp>
    <dsp:sp modelId="{B5F7789B-230C-4E9C-B78E-DC9E7DBC327F}">
      <dsp:nvSpPr>
        <dsp:cNvPr id="0" name=""/>
        <dsp:cNvSpPr/>
      </dsp:nvSpPr>
      <dsp:spPr>
        <a:xfrm>
          <a:off x="0" y="4194"/>
          <a:ext cx="3584373" cy="1083963"/>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US" sz="2200" b="1" kern="1200" dirty="0">
              <a:latin typeface="Arial" charset="0"/>
              <a:ea typeface="Arial" charset="0"/>
              <a:cs typeface="Arial" charset="0"/>
            </a:rPr>
            <a:t>Online Harm</a:t>
          </a:r>
        </a:p>
      </dsp:txBody>
      <dsp:txXfrm>
        <a:off x="52915" y="57109"/>
        <a:ext cx="3478543" cy="978133"/>
      </dsp:txXfrm>
    </dsp:sp>
    <dsp:sp modelId="{03378B0B-9B72-4D66-85EC-21C78858FEBF}">
      <dsp:nvSpPr>
        <dsp:cNvPr id="0" name=""/>
        <dsp:cNvSpPr/>
      </dsp:nvSpPr>
      <dsp:spPr>
        <a:xfrm rot="5400000">
          <a:off x="6265973" y="-1502172"/>
          <a:ext cx="1022255" cy="6378448"/>
        </a:xfrm>
        <a:prstGeom prst="round2SameRect">
          <a:avLst/>
        </a:prstGeom>
        <a:solidFill>
          <a:schemeClr val="bg1">
            <a:lumMod val="75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711200">
            <a:lnSpc>
              <a:spcPct val="100000"/>
            </a:lnSpc>
            <a:spcBef>
              <a:spcPct val="0"/>
            </a:spcBef>
            <a:spcAft>
              <a:spcPts val="0"/>
            </a:spcAft>
            <a:buNone/>
          </a:pPr>
          <a:r>
            <a:rPr lang="en-US" sz="1600" kern="1200" dirty="0">
              <a:latin typeface="Arial" charset="0"/>
              <a:ea typeface="Arial" charset="0"/>
              <a:cs typeface="Arial" charset="0"/>
            </a:rPr>
            <a:t>Where perpetrators use fake profiles on dating site or other platforms to convince someone that they want a genuine loving relationship but are actually after their money or personal information.</a:t>
          </a:r>
        </a:p>
      </dsp:txBody>
      <dsp:txXfrm rot="-5400000">
        <a:off x="3587877" y="1225826"/>
        <a:ext cx="6328546" cy="922451"/>
      </dsp:txXfrm>
    </dsp:sp>
    <dsp:sp modelId="{FF0E9928-8175-4C55-A592-4C365C40BA2C}">
      <dsp:nvSpPr>
        <dsp:cNvPr id="0" name=""/>
        <dsp:cNvSpPr/>
      </dsp:nvSpPr>
      <dsp:spPr>
        <a:xfrm>
          <a:off x="0" y="1145070"/>
          <a:ext cx="3587877" cy="1083963"/>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Arial" charset="0"/>
              <a:ea typeface="Arial" charset="0"/>
              <a:cs typeface="Arial" charset="0"/>
            </a:rPr>
            <a:t>Romance Fraud</a:t>
          </a:r>
        </a:p>
      </dsp:txBody>
      <dsp:txXfrm>
        <a:off x="52915" y="1197985"/>
        <a:ext cx="3482047" cy="978133"/>
      </dsp:txXfrm>
    </dsp:sp>
    <dsp:sp modelId="{8F311F35-34D5-4C81-B9B5-E505F3B8DC36}">
      <dsp:nvSpPr>
        <dsp:cNvPr id="0" name=""/>
        <dsp:cNvSpPr/>
      </dsp:nvSpPr>
      <dsp:spPr>
        <a:xfrm rot="5400000">
          <a:off x="6280416" y="-364010"/>
          <a:ext cx="993369" cy="6378448"/>
        </a:xfrm>
        <a:prstGeom prst="round2SameRect">
          <a:avLst/>
        </a:prstGeom>
        <a:solidFill>
          <a:schemeClr val="bg1">
            <a:lumMod val="75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711200">
            <a:lnSpc>
              <a:spcPct val="100000"/>
            </a:lnSpc>
            <a:spcBef>
              <a:spcPct val="0"/>
            </a:spcBef>
            <a:spcAft>
              <a:spcPts val="0"/>
            </a:spcAft>
            <a:buNone/>
          </a:pPr>
          <a:r>
            <a:rPr lang="en-GB" sz="1600" b="0" i="0" u="none" kern="1200" dirty="0">
              <a:latin typeface="Arial" panose="020B0604020202020204" pitchFamily="34" charset="0"/>
              <a:cs typeface="Arial" panose="020B0604020202020204" pitchFamily="34" charset="0"/>
            </a:rPr>
            <a:t>Crimes which are facilitated by psychoactive substances. Often involving sexual violence, robbery or extortion, as well as deliberate maltreatment of individuals who are elderly, have mental illness or are minors.</a:t>
          </a:r>
          <a:endParaRPr lang="en-US" sz="1300" kern="1200" dirty="0">
            <a:latin typeface="Arial" charset="0"/>
            <a:ea typeface="Arial" charset="0"/>
            <a:cs typeface="Arial" charset="0"/>
          </a:endParaRPr>
        </a:p>
      </dsp:txBody>
      <dsp:txXfrm rot="-5400000">
        <a:off x="3587877" y="2377021"/>
        <a:ext cx="6329956" cy="896385"/>
      </dsp:txXfrm>
    </dsp:sp>
    <dsp:sp modelId="{47685559-FA6B-4A14-AEB2-511915C16FCA}">
      <dsp:nvSpPr>
        <dsp:cNvPr id="0" name=""/>
        <dsp:cNvSpPr/>
      </dsp:nvSpPr>
      <dsp:spPr>
        <a:xfrm>
          <a:off x="0" y="2283231"/>
          <a:ext cx="3587877" cy="1083963"/>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Arial" charset="0"/>
              <a:ea typeface="Arial" charset="0"/>
              <a:cs typeface="Arial" charset="0"/>
            </a:rPr>
            <a:t>Chemical Submission</a:t>
          </a:r>
        </a:p>
      </dsp:txBody>
      <dsp:txXfrm>
        <a:off x="52915" y="2336146"/>
        <a:ext cx="3482047" cy="97813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78B0B-9B72-4D66-85EC-21C78858FEBF}">
      <dsp:nvSpPr>
        <dsp:cNvPr id="0" name=""/>
        <dsp:cNvSpPr/>
      </dsp:nvSpPr>
      <dsp:spPr>
        <a:xfrm rot="5400000">
          <a:off x="6247671" y="-2644775"/>
          <a:ext cx="1058858" cy="6378448"/>
        </a:xfrm>
        <a:prstGeom prst="round2SameRect">
          <a:avLst/>
        </a:prstGeom>
        <a:solidFill>
          <a:schemeClr val="bg1">
            <a:lumMod val="75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711200">
            <a:lnSpc>
              <a:spcPct val="100000"/>
            </a:lnSpc>
            <a:spcBef>
              <a:spcPct val="0"/>
            </a:spcBef>
            <a:spcAft>
              <a:spcPts val="0"/>
            </a:spcAft>
            <a:buFontTx/>
            <a:buNone/>
          </a:pPr>
          <a:r>
            <a:rPr lang="en-GB" sz="1600" b="0" i="0" u="none" kern="1200" dirty="0">
              <a:latin typeface="Arial" panose="020B0604020202020204" pitchFamily="34" charset="0"/>
              <a:cs typeface="Arial" panose="020B0604020202020204" pitchFamily="34" charset="0"/>
            </a:rPr>
            <a:t>Radicalisation is the process by which an individual comes to support or be involved in extremist ideologies, potentially leading to violent act</a:t>
          </a:r>
          <a:endParaRPr lang="en-US" sz="1600" kern="1200" dirty="0">
            <a:latin typeface="Arial" panose="020B0604020202020204" pitchFamily="34" charset="0"/>
            <a:ea typeface="Arial" charset="0"/>
            <a:cs typeface="Arial" panose="020B0604020202020204" pitchFamily="34" charset="0"/>
          </a:endParaRPr>
        </a:p>
      </dsp:txBody>
      <dsp:txXfrm rot="-5400000">
        <a:off x="3587877" y="66708"/>
        <a:ext cx="6326759" cy="955480"/>
      </dsp:txXfrm>
    </dsp:sp>
    <dsp:sp modelId="{FF0E9928-8175-4C55-A592-4C365C40BA2C}">
      <dsp:nvSpPr>
        <dsp:cNvPr id="0" name=""/>
        <dsp:cNvSpPr/>
      </dsp:nvSpPr>
      <dsp:spPr>
        <a:xfrm>
          <a:off x="0" y="1644"/>
          <a:ext cx="3587877" cy="1085608"/>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err="1">
              <a:latin typeface="Arial" charset="0"/>
              <a:ea typeface="Arial" charset="0"/>
              <a:cs typeface="Arial" charset="0"/>
            </a:rPr>
            <a:t>Radicalisation</a:t>
          </a:r>
          <a:endParaRPr lang="en-US" sz="2200" b="1" kern="1200" dirty="0">
            <a:latin typeface="Arial" charset="0"/>
            <a:ea typeface="Arial" charset="0"/>
            <a:cs typeface="Arial" charset="0"/>
          </a:endParaRPr>
        </a:p>
      </dsp:txBody>
      <dsp:txXfrm>
        <a:off x="52995" y="54639"/>
        <a:ext cx="3481887" cy="979618"/>
      </dsp:txXfrm>
    </dsp:sp>
    <dsp:sp modelId="{8F311F35-34D5-4C81-B9B5-E505F3B8DC36}">
      <dsp:nvSpPr>
        <dsp:cNvPr id="0" name=""/>
        <dsp:cNvSpPr/>
      </dsp:nvSpPr>
      <dsp:spPr>
        <a:xfrm rot="5400000">
          <a:off x="6285854" y="-1504886"/>
          <a:ext cx="982492" cy="6378448"/>
        </a:xfrm>
        <a:prstGeom prst="round2SameRect">
          <a:avLst/>
        </a:prstGeom>
        <a:solidFill>
          <a:schemeClr val="bg1">
            <a:lumMod val="75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711200">
            <a:lnSpc>
              <a:spcPct val="100000"/>
            </a:lnSpc>
            <a:spcBef>
              <a:spcPct val="0"/>
            </a:spcBef>
            <a:spcAft>
              <a:spcPts val="0"/>
            </a:spcAft>
            <a:buFontTx/>
            <a:buNone/>
          </a:pPr>
          <a:r>
            <a:rPr lang="en-US" sz="1600" kern="1200" dirty="0">
              <a:latin typeface="Arial" charset="0"/>
              <a:ea typeface="Arial" charset="0"/>
              <a:cs typeface="Arial" charset="0"/>
            </a:rPr>
            <a:t>I</a:t>
          </a:r>
          <a:r>
            <a:rPr lang="en-GB" sz="1600" b="0" i="0" u="none" strike="noStrike" kern="1200" dirty="0">
              <a:solidFill>
                <a:schemeClr val="tx1"/>
              </a:solidFill>
              <a:effectLst/>
              <a:latin typeface="Arial" panose="020B0604020202020204" pitchFamily="34" charset="0"/>
              <a:ea typeface="+mn-ea"/>
              <a:cs typeface="Arial" panose="020B0604020202020204" pitchFamily="34" charset="0"/>
            </a:rPr>
            <a:t>s often characterized by violence, hatred, or intolerance, and aims to undermine fundamental rights and freedoms</a:t>
          </a:r>
          <a:endParaRPr lang="en-US" sz="1600" kern="1200" dirty="0">
            <a:latin typeface="Arial" charset="0"/>
            <a:ea typeface="Arial" charset="0"/>
            <a:cs typeface="Arial" charset="0"/>
          </a:endParaRPr>
        </a:p>
      </dsp:txBody>
      <dsp:txXfrm rot="-5400000">
        <a:off x="3587877" y="1241052"/>
        <a:ext cx="6330487" cy="886570"/>
      </dsp:txXfrm>
    </dsp:sp>
    <dsp:sp modelId="{47685559-FA6B-4A14-AEB2-511915C16FCA}">
      <dsp:nvSpPr>
        <dsp:cNvPr id="0" name=""/>
        <dsp:cNvSpPr/>
      </dsp:nvSpPr>
      <dsp:spPr>
        <a:xfrm>
          <a:off x="0" y="1141533"/>
          <a:ext cx="3587877" cy="1085608"/>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Arial" charset="0"/>
              <a:ea typeface="Arial" charset="0"/>
              <a:cs typeface="Arial" charset="0"/>
            </a:rPr>
            <a:t>Extremism</a:t>
          </a:r>
        </a:p>
      </dsp:txBody>
      <dsp:txXfrm>
        <a:off x="52995" y="1194528"/>
        <a:ext cx="3481887" cy="979618"/>
      </dsp:txXfrm>
    </dsp:sp>
    <dsp:sp modelId="{710A6681-5E4D-4369-BB32-464AD9A20CE1}">
      <dsp:nvSpPr>
        <dsp:cNvPr id="0" name=""/>
        <dsp:cNvSpPr/>
      </dsp:nvSpPr>
      <dsp:spPr>
        <a:xfrm rot="5400000">
          <a:off x="6278924" y="-364997"/>
          <a:ext cx="996353" cy="6378448"/>
        </a:xfrm>
        <a:prstGeom prst="round2SameRect">
          <a:avLst/>
        </a:prstGeom>
        <a:solidFill>
          <a:schemeClr val="bg1">
            <a:lumMod val="75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711200">
            <a:lnSpc>
              <a:spcPct val="100000"/>
            </a:lnSpc>
            <a:spcBef>
              <a:spcPct val="0"/>
            </a:spcBef>
            <a:spcAft>
              <a:spcPts val="0"/>
            </a:spcAft>
            <a:buFontTx/>
            <a:buNone/>
          </a:pPr>
          <a:r>
            <a:rPr lang="en-US" sz="1600" b="0" i="0" u="none" kern="1200" dirty="0">
              <a:latin typeface="Arial" charset="0"/>
              <a:ea typeface="Arial" charset="0"/>
              <a:cs typeface="Arial" charset="0"/>
            </a:rPr>
            <a:t>When someone intentionally damages or injures their own body and is a sign of  emotional distress.. </a:t>
          </a:r>
          <a:endParaRPr lang="en-US" sz="1600" kern="1200" dirty="0">
            <a:latin typeface="Arial" charset="0"/>
            <a:ea typeface="Arial" charset="0"/>
            <a:cs typeface="Arial" charset="0"/>
          </a:endParaRPr>
        </a:p>
      </dsp:txBody>
      <dsp:txXfrm rot="-5400000">
        <a:off x="3587877" y="2374688"/>
        <a:ext cx="6329810" cy="899077"/>
      </dsp:txXfrm>
    </dsp:sp>
    <dsp:sp modelId="{885C13B6-4F30-4AFA-AF96-7D788F23DA17}">
      <dsp:nvSpPr>
        <dsp:cNvPr id="0" name=""/>
        <dsp:cNvSpPr/>
      </dsp:nvSpPr>
      <dsp:spPr>
        <a:xfrm>
          <a:off x="0" y="2281421"/>
          <a:ext cx="3587877" cy="1085608"/>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Arial" charset="0"/>
              <a:ea typeface="Arial" charset="0"/>
              <a:cs typeface="Arial" charset="0"/>
            </a:rPr>
            <a:t>Self Harm</a:t>
          </a:r>
        </a:p>
      </dsp:txBody>
      <dsp:txXfrm>
        <a:off x="52995" y="2334416"/>
        <a:ext cx="3481887" cy="97961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2682A-4470-4229-9786-5F96F3239FC5}">
      <dsp:nvSpPr>
        <dsp:cNvPr id="0" name=""/>
        <dsp:cNvSpPr/>
      </dsp:nvSpPr>
      <dsp:spPr>
        <a:xfrm rot="5400000">
          <a:off x="6247671" y="-2644775"/>
          <a:ext cx="1058858" cy="6378448"/>
        </a:xfrm>
        <a:prstGeom prst="round2SameRect">
          <a:avLst/>
        </a:prstGeom>
        <a:solidFill>
          <a:schemeClr val="bg1">
            <a:lumMod val="75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711200" rtl="0">
            <a:lnSpc>
              <a:spcPct val="100000"/>
            </a:lnSpc>
            <a:spcBef>
              <a:spcPct val="0"/>
            </a:spcBef>
            <a:spcAft>
              <a:spcPts val="0"/>
            </a:spcAft>
            <a:buFontTx/>
            <a:buNone/>
          </a:pPr>
          <a:r>
            <a:rPr lang="en-GB" sz="1600" kern="1200" dirty="0">
              <a:latin typeface="Arial" panose="020B0604020202020204" pitchFamily="34" charset="0"/>
              <a:cs typeface="Arial" panose="020B0604020202020204" pitchFamily="34" charset="0"/>
            </a:rPr>
            <a:t>A form of harassment, but the stalker will have an obsession with the person they're targeting and their repeated, unwanted behaviour can make the victim feel distressed or scared.   </a:t>
          </a:r>
          <a:endParaRPr lang="en-US" sz="1600" kern="1200" baseline="0" dirty="0">
            <a:latin typeface="Arial" panose="020B0604020202020204" pitchFamily="34" charset="0"/>
            <a:ea typeface="Arial" charset="0"/>
            <a:cs typeface="Arial" panose="020B0604020202020204" pitchFamily="34" charset="0"/>
          </a:endParaRPr>
        </a:p>
      </dsp:txBody>
      <dsp:txXfrm rot="-5400000">
        <a:off x="3587877" y="66708"/>
        <a:ext cx="6326759" cy="955480"/>
      </dsp:txXfrm>
    </dsp:sp>
    <dsp:sp modelId="{DBCA7DE5-72A8-4FEF-B63F-BEF74ABFA6CE}">
      <dsp:nvSpPr>
        <dsp:cNvPr id="0" name=""/>
        <dsp:cNvSpPr/>
      </dsp:nvSpPr>
      <dsp:spPr>
        <a:xfrm>
          <a:off x="0" y="1644"/>
          <a:ext cx="3587877" cy="1085608"/>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US" sz="2200" b="1" kern="1200" dirty="0">
              <a:latin typeface="Arial" charset="0"/>
              <a:ea typeface="Arial" charset="0"/>
              <a:cs typeface="Arial" charset="0"/>
            </a:rPr>
            <a:t>Stalking</a:t>
          </a:r>
        </a:p>
      </dsp:txBody>
      <dsp:txXfrm>
        <a:off x="52995" y="54639"/>
        <a:ext cx="3481887" cy="979618"/>
      </dsp:txXfrm>
    </dsp:sp>
    <dsp:sp modelId="{2C8B6FA3-4294-4271-B14B-AC0DEBA13602}">
      <dsp:nvSpPr>
        <dsp:cNvPr id="0" name=""/>
        <dsp:cNvSpPr/>
      </dsp:nvSpPr>
      <dsp:spPr>
        <a:xfrm rot="5400000">
          <a:off x="6248309" y="-1504886"/>
          <a:ext cx="1057582" cy="6378448"/>
        </a:xfrm>
        <a:prstGeom prst="round2SameRect">
          <a:avLst/>
        </a:prstGeom>
        <a:solidFill>
          <a:schemeClr val="bg1">
            <a:lumMod val="75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0" algn="l" defTabSz="711200">
            <a:lnSpc>
              <a:spcPct val="90000"/>
            </a:lnSpc>
            <a:spcBef>
              <a:spcPct val="0"/>
            </a:spcBef>
            <a:spcAft>
              <a:spcPct val="15000"/>
            </a:spcAft>
            <a:buFontTx/>
            <a:buNone/>
          </a:pPr>
          <a:r>
            <a:rPr lang="en-GB" sz="1600" kern="1200" dirty="0">
              <a:solidFill>
                <a:schemeClr val="tx1"/>
              </a:solidFill>
              <a:effectLst/>
              <a:latin typeface="Arial" panose="020B0604020202020204" pitchFamily="34" charset="0"/>
              <a:ea typeface="+mn-ea"/>
              <a:cs typeface="Arial" panose="020B0604020202020204" pitchFamily="34" charset="0"/>
            </a:rPr>
            <a:t>The befriending of people, who are perceived by perpetrators to be vulnerable, for the purposes of taking advantage of, exploiting and/ or abusing them</a:t>
          </a:r>
          <a:endParaRPr lang="en-US" sz="1300" kern="1200" dirty="0">
            <a:latin typeface="Arial" charset="0"/>
            <a:ea typeface="Arial" charset="0"/>
            <a:cs typeface="Arial" charset="0"/>
          </a:endParaRPr>
        </a:p>
      </dsp:txBody>
      <dsp:txXfrm rot="-5400000">
        <a:off x="3587877" y="1207173"/>
        <a:ext cx="6326821" cy="954328"/>
      </dsp:txXfrm>
    </dsp:sp>
    <dsp:sp modelId="{B5F7789B-230C-4E9C-B78E-DC9E7DBC327F}">
      <dsp:nvSpPr>
        <dsp:cNvPr id="0" name=""/>
        <dsp:cNvSpPr/>
      </dsp:nvSpPr>
      <dsp:spPr>
        <a:xfrm>
          <a:off x="0" y="1141533"/>
          <a:ext cx="3587877" cy="1085608"/>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US" sz="2200" b="1" kern="1200" dirty="0">
              <a:latin typeface="Arial" charset="0"/>
              <a:ea typeface="Arial" charset="0"/>
              <a:cs typeface="Arial" charset="0"/>
            </a:rPr>
            <a:t>Mate and Hate Crime</a:t>
          </a:r>
        </a:p>
      </dsp:txBody>
      <dsp:txXfrm>
        <a:off x="52995" y="1194528"/>
        <a:ext cx="3481887" cy="979618"/>
      </dsp:txXfrm>
    </dsp:sp>
    <dsp:sp modelId="{03378B0B-9B72-4D66-85EC-21C78858FEBF}">
      <dsp:nvSpPr>
        <dsp:cNvPr id="0" name=""/>
        <dsp:cNvSpPr/>
      </dsp:nvSpPr>
      <dsp:spPr>
        <a:xfrm rot="5400000">
          <a:off x="6248943" y="-364997"/>
          <a:ext cx="1056314" cy="6378448"/>
        </a:xfrm>
        <a:prstGeom prst="round2SameRect">
          <a:avLst/>
        </a:prstGeom>
        <a:solidFill>
          <a:schemeClr val="bg1">
            <a:lumMod val="75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0" algn="l" defTabSz="711200">
            <a:lnSpc>
              <a:spcPct val="90000"/>
            </a:lnSpc>
            <a:spcBef>
              <a:spcPct val="0"/>
            </a:spcBef>
            <a:spcAft>
              <a:spcPct val="15000"/>
            </a:spcAft>
            <a:buFontTx/>
            <a:buNone/>
          </a:pPr>
          <a:r>
            <a:rPr lang="en-GB" sz="1600" kern="1200" dirty="0">
              <a:effectLst/>
              <a:latin typeface="Arial" panose="020B0604020202020204" pitchFamily="34" charset="0"/>
              <a:ea typeface="Aptos" panose="020B0004020202020204" pitchFamily="34" charset="0"/>
              <a:cs typeface="Times New Roman" panose="02020603050405020304" pitchFamily="18" charset="0"/>
            </a:rPr>
            <a:t>The coercion and control of a person by another in a spiritual context.</a:t>
          </a:r>
          <a:endParaRPr lang="en-US" sz="1300" kern="1200" dirty="0">
            <a:latin typeface="Arial" charset="0"/>
            <a:ea typeface="Arial" charset="0"/>
            <a:cs typeface="Arial" charset="0"/>
          </a:endParaRPr>
        </a:p>
      </dsp:txBody>
      <dsp:txXfrm rot="-5400000">
        <a:off x="3587877" y="2347634"/>
        <a:ext cx="6326883" cy="953184"/>
      </dsp:txXfrm>
    </dsp:sp>
    <dsp:sp modelId="{FF0E9928-8175-4C55-A592-4C365C40BA2C}">
      <dsp:nvSpPr>
        <dsp:cNvPr id="0" name=""/>
        <dsp:cNvSpPr/>
      </dsp:nvSpPr>
      <dsp:spPr>
        <a:xfrm>
          <a:off x="0" y="2281421"/>
          <a:ext cx="3587877" cy="1085608"/>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Arial" charset="0"/>
              <a:ea typeface="Arial" charset="0"/>
              <a:cs typeface="Arial" charset="0"/>
            </a:rPr>
            <a:t>Spiritual Abuse</a:t>
          </a:r>
        </a:p>
      </dsp:txBody>
      <dsp:txXfrm>
        <a:off x="52995" y="2334416"/>
        <a:ext cx="3481887" cy="97961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95417-02BE-344F-895A-01663B3F94CC}">
      <dsp:nvSpPr>
        <dsp:cNvPr id="0" name=""/>
        <dsp:cNvSpPr/>
      </dsp:nvSpPr>
      <dsp:spPr>
        <a:xfrm>
          <a:off x="913" y="938387"/>
          <a:ext cx="2456203" cy="1243883"/>
        </a:xfrm>
        <a:prstGeom prst="chevron">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Arial" panose="020B0604020202020204" pitchFamily="34" charset="0"/>
              <a:ea typeface="Arial" charset="0"/>
              <a:cs typeface="Arial" panose="020B0604020202020204" pitchFamily="34" charset="0"/>
            </a:rPr>
            <a:t>Recognise</a:t>
          </a:r>
          <a:r>
            <a:rPr lang="en-US" sz="1500" kern="1200">
              <a:latin typeface="Arial" panose="020B0604020202020204" pitchFamily="34" charset="0"/>
              <a:cs typeface="Arial" panose="020B0604020202020204" pitchFamily="34" charset="0"/>
            </a:rPr>
            <a:t> </a:t>
          </a:r>
        </a:p>
      </dsp:txBody>
      <dsp:txXfrm>
        <a:off x="622855" y="938387"/>
        <a:ext cx="1212320" cy="1243883"/>
      </dsp:txXfrm>
    </dsp:sp>
    <dsp:sp modelId="{A32DCFB5-94C5-244E-806F-7763985D1082}">
      <dsp:nvSpPr>
        <dsp:cNvPr id="0" name=""/>
        <dsp:cNvSpPr/>
      </dsp:nvSpPr>
      <dsp:spPr>
        <a:xfrm>
          <a:off x="2146146" y="938387"/>
          <a:ext cx="2277986" cy="1243883"/>
        </a:xfrm>
        <a:prstGeom prst="chevron">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Arial" charset="0"/>
              <a:ea typeface="Arial" charset="0"/>
              <a:cs typeface="Arial" charset="0"/>
            </a:rPr>
            <a:t>Respond</a:t>
          </a:r>
        </a:p>
      </dsp:txBody>
      <dsp:txXfrm>
        <a:off x="2768088" y="938387"/>
        <a:ext cx="1034103" cy="1243883"/>
      </dsp:txXfrm>
    </dsp:sp>
    <dsp:sp modelId="{9E462359-7569-C54C-A70A-9F1D410A8012}">
      <dsp:nvSpPr>
        <dsp:cNvPr id="0" name=""/>
        <dsp:cNvSpPr/>
      </dsp:nvSpPr>
      <dsp:spPr>
        <a:xfrm>
          <a:off x="4113162" y="938387"/>
          <a:ext cx="2132172" cy="124388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charset="0"/>
              <a:ea typeface="Arial" charset="0"/>
              <a:cs typeface="Arial" charset="0"/>
            </a:rPr>
            <a:t>Record</a:t>
          </a:r>
        </a:p>
      </dsp:txBody>
      <dsp:txXfrm>
        <a:off x="4735104" y="938387"/>
        <a:ext cx="888289" cy="1243883"/>
      </dsp:txXfrm>
    </dsp:sp>
    <dsp:sp modelId="{24D6961B-BD11-6B4E-9BA4-73AAA1D31156}">
      <dsp:nvSpPr>
        <dsp:cNvPr id="0" name=""/>
        <dsp:cNvSpPr/>
      </dsp:nvSpPr>
      <dsp:spPr>
        <a:xfrm>
          <a:off x="5934363" y="938387"/>
          <a:ext cx="2159755" cy="124388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charset="0"/>
              <a:ea typeface="Arial" charset="0"/>
              <a:cs typeface="Arial" charset="0"/>
            </a:rPr>
            <a:t>Report</a:t>
          </a:r>
        </a:p>
      </dsp:txBody>
      <dsp:txXfrm>
        <a:off x="6556305" y="938387"/>
        <a:ext cx="915872" cy="1243883"/>
      </dsp:txXfrm>
    </dsp:sp>
    <dsp:sp modelId="{966A7368-BD8C-484F-A0F3-1C2810A6981B}">
      <dsp:nvSpPr>
        <dsp:cNvPr id="0" name=""/>
        <dsp:cNvSpPr/>
      </dsp:nvSpPr>
      <dsp:spPr>
        <a:xfrm>
          <a:off x="7783147" y="938387"/>
          <a:ext cx="2182580" cy="124388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charset="0"/>
              <a:ea typeface="Arial" charset="0"/>
              <a:cs typeface="Arial" charset="0"/>
            </a:rPr>
            <a:t>Reflect</a:t>
          </a:r>
        </a:p>
      </dsp:txBody>
      <dsp:txXfrm>
        <a:off x="8405089" y="938387"/>
        <a:ext cx="938697" cy="12438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95417-02BE-344F-895A-01663B3F94CC}">
      <dsp:nvSpPr>
        <dsp:cNvPr id="0" name=""/>
        <dsp:cNvSpPr/>
      </dsp:nvSpPr>
      <dsp:spPr>
        <a:xfrm>
          <a:off x="913" y="807076"/>
          <a:ext cx="2456203" cy="124388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Arial" panose="020B0604020202020204" pitchFamily="34" charset="0"/>
              <a:ea typeface="Arial" charset="0"/>
              <a:cs typeface="Arial" panose="020B0604020202020204" pitchFamily="34" charset="0"/>
            </a:rPr>
            <a:t>Recognise</a:t>
          </a:r>
          <a:r>
            <a:rPr lang="en-US" sz="1500" kern="1200">
              <a:latin typeface="Arial" panose="020B0604020202020204" pitchFamily="34" charset="0"/>
              <a:cs typeface="Arial" panose="020B0604020202020204" pitchFamily="34" charset="0"/>
            </a:rPr>
            <a:t> </a:t>
          </a:r>
        </a:p>
      </dsp:txBody>
      <dsp:txXfrm>
        <a:off x="622855" y="807076"/>
        <a:ext cx="1212320" cy="1243883"/>
      </dsp:txXfrm>
    </dsp:sp>
    <dsp:sp modelId="{A32DCFB5-94C5-244E-806F-7763985D1082}">
      <dsp:nvSpPr>
        <dsp:cNvPr id="0" name=""/>
        <dsp:cNvSpPr/>
      </dsp:nvSpPr>
      <dsp:spPr>
        <a:xfrm>
          <a:off x="2146146" y="807076"/>
          <a:ext cx="2277986" cy="124388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Arial" charset="0"/>
              <a:ea typeface="Arial" charset="0"/>
              <a:cs typeface="Arial" charset="0"/>
            </a:rPr>
            <a:t>Respond</a:t>
          </a:r>
        </a:p>
      </dsp:txBody>
      <dsp:txXfrm>
        <a:off x="2768088" y="807076"/>
        <a:ext cx="1034103" cy="1243883"/>
      </dsp:txXfrm>
    </dsp:sp>
    <dsp:sp modelId="{9E462359-7569-C54C-A70A-9F1D410A8012}">
      <dsp:nvSpPr>
        <dsp:cNvPr id="0" name=""/>
        <dsp:cNvSpPr/>
      </dsp:nvSpPr>
      <dsp:spPr>
        <a:xfrm>
          <a:off x="4113162" y="807076"/>
          <a:ext cx="2132172" cy="1243883"/>
        </a:xfrm>
        <a:prstGeom prst="chevron">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charset="0"/>
              <a:ea typeface="Arial" charset="0"/>
              <a:cs typeface="Arial" charset="0"/>
            </a:rPr>
            <a:t>Record</a:t>
          </a:r>
        </a:p>
      </dsp:txBody>
      <dsp:txXfrm>
        <a:off x="4735104" y="807076"/>
        <a:ext cx="888289" cy="1243883"/>
      </dsp:txXfrm>
    </dsp:sp>
    <dsp:sp modelId="{24D6961B-BD11-6B4E-9BA4-73AAA1D31156}">
      <dsp:nvSpPr>
        <dsp:cNvPr id="0" name=""/>
        <dsp:cNvSpPr/>
      </dsp:nvSpPr>
      <dsp:spPr>
        <a:xfrm>
          <a:off x="5934363" y="807076"/>
          <a:ext cx="2159755" cy="1243883"/>
        </a:xfrm>
        <a:prstGeom prst="chevron">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charset="0"/>
              <a:ea typeface="Arial" charset="0"/>
              <a:cs typeface="Arial" charset="0"/>
            </a:rPr>
            <a:t>Report</a:t>
          </a:r>
        </a:p>
      </dsp:txBody>
      <dsp:txXfrm>
        <a:off x="6556305" y="807076"/>
        <a:ext cx="915872" cy="1243883"/>
      </dsp:txXfrm>
    </dsp:sp>
    <dsp:sp modelId="{966A7368-BD8C-484F-A0F3-1C2810A6981B}">
      <dsp:nvSpPr>
        <dsp:cNvPr id="0" name=""/>
        <dsp:cNvSpPr/>
      </dsp:nvSpPr>
      <dsp:spPr>
        <a:xfrm>
          <a:off x="7783147" y="807076"/>
          <a:ext cx="2182580" cy="1243883"/>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charset="0"/>
              <a:ea typeface="Arial" charset="0"/>
              <a:cs typeface="Arial" charset="0"/>
            </a:rPr>
            <a:t>Reflect</a:t>
          </a:r>
        </a:p>
      </dsp:txBody>
      <dsp:txXfrm>
        <a:off x="8405089" y="807076"/>
        <a:ext cx="938697" cy="12438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0C6C8-8BE1-8D4F-AF3C-2D668EA6AEEF}">
      <dsp:nvSpPr>
        <dsp:cNvPr id="0" name=""/>
        <dsp:cNvSpPr/>
      </dsp:nvSpPr>
      <dsp:spPr>
        <a:xfrm>
          <a:off x="0" y="0"/>
          <a:ext cx="10048585" cy="1374108"/>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100000"/>
            </a:lnSpc>
            <a:spcBef>
              <a:spcPct val="0"/>
            </a:spcBef>
            <a:spcAft>
              <a:spcPts val="600"/>
            </a:spcAft>
            <a:buNone/>
          </a:pPr>
          <a:r>
            <a:rPr lang="en-US" sz="2200" b="1" kern="1200" dirty="0">
              <a:solidFill>
                <a:schemeClr val="bg1"/>
              </a:solidFill>
              <a:latin typeface="Arial" charset="0"/>
              <a:ea typeface="Arial" charset="0"/>
              <a:cs typeface="Arial" charset="0"/>
            </a:rPr>
            <a:t>For example</a:t>
          </a:r>
          <a:r>
            <a:rPr lang="en-US" sz="2200" kern="1200" dirty="0">
              <a:solidFill>
                <a:schemeClr val="bg1"/>
              </a:solidFill>
              <a:latin typeface="Arial" charset="0"/>
              <a:ea typeface="Arial" charset="0"/>
              <a:cs typeface="Arial" charset="0"/>
            </a:rPr>
            <a:t>, hitting, pushing, shaking, inappropriate restraint, force-feeding, forcible administration of medication,</a:t>
          </a:r>
          <a:r>
            <a:rPr lang="en-US" sz="2200" kern="1200" baseline="0" dirty="0">
              <a:solidFill>
                <a:schemeClr val="bg1"/>
              </a:solidFill>
              <a:latin typeface="Arial" charset="0"/>
              <a:ea typeface="Arial" charset="0"/>
              <a:cs typeface="Arial" charset="0"/>
            </a:rPr>
            <a:t> burning, physical neglect or abandonment</a:t>
          </a:r>
          <a:r>
            <a:rPr lang="en-US" sz="2100" kern="1200" baseline="0" dirty="0">
              <a:solidFill>
                <a:schemeClr val="bg1"/>
              </a:solidFill>
              <a:latin typeface="Arial" charset="0"/>
              <a:ea typeface="Arial" charset="0"/>
              <a:cs typeface="Arial" charset="0"/>
            </a:rPr>
            <a:t>.</a:t>
          </a:r>
          <a:endParaRPr lang="en-GB" sz="2100" kern="1200" dirty="0"/>
        </a:p>
      </dsp:txBody>
      <dsp:txXfrm>
        <a:off x="67078" y="67078"/>
        <a:ext cx="9914429" cy="1239952"/>
      </dsp:txXfrm>
    </dsp:sp>
    <dsp:sp modelId="{F44F1D3D-DA81-5C4D-9F47-2421A51789BF}">
      <dsp:nvSpPr>
        <dsp:cNvPr id="0" name=""/>
        <dsp:cNvSpPr/>
      </dsp:nvSpPr>
      <dsp:spPr>
        <a:xfrm>
          <a:off x="4907" y="1480469"/>
          <a:ext cx="10048585" cy="2120931"/>
        </a:xfrm>
        <a:prstGeom prst="round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ts val="600"/>
            </a:spcAft>
            <a:buNone/>
          </a:pPr>
          <a:r>
            <a:rPr lang="en-US" sz="2200" b="1" kern="1200" dirty="0">
              <a:solidFill>
                <a:schemeClr val="tx1"/>
              </a:solidFill>
              <a:latin typeface="Arial" charset="0"/>
              <a:ea typeface="Arial" charset="0"/>
              <a:cs typeface="Arial" charset="0"/>
            </a:rPr>
            <a:t>Possible signs and indications</a:t>
          </a:r>
        </a:p>
        <a:p>
          <a:pPr marL="0" lvl="0" indent="0" algn="l" defTabSz="977900">
            <a:lnSpc>
              <a:spcPct val="90000"/>
            </a:lnSpc>
            <a:spcBef>
              <a:spcPct val="0"/>
            </a:spcBef>
            <a:spcAft>
              <a:spcPts val="600"/>
            </a:spcAft>
            <a:buNone/>
          </a:pPr>
          <a:r>
            <a:rPr lang="en-GB" sz="2200" kern="1200" dirty="0">
              <a:solidFill>
                <a:schemeClr val="tx1"/>
              </a:solidFill>
              <a:latin typeface="Arial" panose="020B0604020202020204" pitchFamily="34" charset="0"/>
              <a:cs typeface="Arial" panose="020B0604020202020204" pitchFamily="34" charset="0"/>
            </a:rPr>
            <a:t>Visible injuries and bruising. Unexplained cuts, marks or scars. Injuries that don't match the explanation given. Getting injured often. Unexplained falls. Subdued or changed behaviour. Changes in weight, being excessively under or overweight or malnourished. Failing to get medical treatment or changing Doctors often.</a:t>
          </a:r>
          <a:endParaRPr lang="en-GB" sz="2200" kern="1200" dirty="0">
            <a:solidFill>
              <a:schemeClr val="tx1"/>
            </a:solidFill>
          </a:endParaRPr>
        </a:p>
      </dsp:txBody>
      <dsp:txXfrm>
        <a:off x="108442" y="1584004"/>
        <a:ext cx="9841515" cy="19138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0C6C8-8BE1-8D4F-AF3C-2D668EA6AEEF}">
      <dsp:nvSpPr>
        <dsp:cNvPr id="0" name=""/>
        <dsp:cNvSpPr/>
      </dsp:nvSpPr>
      <dsp:spPr>
        <a:xfrm>
          <a:off x="4907" y="892"/>
          <a:ext cx="10048585" cy="1687262"/>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100000"/>
            </a:lnSpc>
            <a:spcBef>
              <a:spcPct val="0"/>
            </a:spcBef>
            <a:spcAft>
              <a:spcPts val="0"/>
            </a:spcAft>
            <a:buNone/>
          </a:pPr>
          <a:r>
            <a:rPr lang="en-US" sz="2200" b="1" kern="1200" dirty="0">
              <a:solidFill>
                <a:schemeClr val="bg1"/>
              </a:solidFill>
              <a:latin typeface="Arial" charset="0"/>
              <a:ea typeface="Arial" charset="0"/>
              <a:cs typeface="Arial" charset="0"/>
            </a:rPr>
            <a:t>For example, </a:t>
          </a:r>
          <a:r>
            <a:rPr lang="en-GB" sz="2200" b="0" kern="1200" dirty="0">
              <a:solidFill>
                <a:schemeClr val="bg1"/>
              </a:solidFill>
              <a:latin typeface="Arial" charset="0"/>
              <a:ea typeface="Arial" charset="0"/>
              <a:cs typeface="Arial" charset="0"/>
            </a:rPr>
            <a:t>regularly</a:t>
          </a:r>
          <a:r>
            <a:rPr lang="en-GB" sz="2200" b="1" kern="1200" dirty="0">
              <a:solidFill>
                <a:schemeClr val="bg1"/>
              </a:solidFill>
              <a:latin typeface="Arial" charset="0"/>
              <a:ea typeface="Arial" charset="0"/>
              <a:cs typeface="Arial" charset="0"/>
            </a:rPr>
            <a:t> </a:t>
          </a:r>
          <a:r>
            <a:rPr lang="en-GB" sz="2200" kern="1200" dirty="0">
              <a:effectLst/>
              <a:latin typeface="Arial" panose="020B0604020202020204" pitchFamily="34" charset="0"/>
              <a:ea typeface="Aptos" panose="020B0004020202020204" pitchFamily="34" charset="0"/>
              <a:cs typeface="Times New Roman" panose="02020603050405020304" pitchFamily="18" charset="0"/>
            </a:rPr>
            <a:t>telling someone that they are worthless, unloved or inadequate. Using intimidation, coercion, and harassment. Bullying, including online bullying. Undermining their ability to share their views. Frequent evocation of fear, mistreatment or danger.</a:t>
          </a:r>
          <a:endParaRPr lang="en-GB" sz="2200" kern="1200" dirty="0"/>
        </a:p>
      </dsp:txBody>
      <dsp:txXfrm>
        <a:off x="87272" y="83257"/>
        <a:ext cx="9883855" cy="1522532"/>
      </dsp:txXfrm>
    </dsp:sp>
    <dsp:sp modelId="{F44F1D3D-DA81-5C4D-9F47-2421A51789BF}">
      <dsp:nvSpPr>
        <dsp:cNvPr id="0" name=""/>
        <dsp:cNvSpPr/>
      </dsp:nvSpPr>
      <dsp:spPr>
        <a:xfrm>
          <a:off x="4907" y="1824698"/>
          <a:ext cx="10048585" cy="1888090"/>
        </a:xfrm>
        <a:prstGeom prst="round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100000"/>
            </a:lnSpc>
            <a:spcBef>
              <a:spcPct val="0"/>
            </a:spcBef>
            <a:spcAft>
              <a:spcPts val="0"/>
            </a:spcAft>
            <a:buNone/>
          </a:pPr>
          <a:r>
            <a:rPr lang="en-US" sz="2200" b="1" kern="1200" dirty="0">
              <a:solidFill>
                <a:schemeClr val="tx1"/>
              </a:solidFill>
              <a:latin typeface="Arial" charset="0"/>
              <a:ea typeface="Arial" charset="0"/>
              <a:cs typeface="Arial" charset="0"/>
            </a:rPr>
            <a:t>Possible signs and indications</a:t>
          </a:r>
        </a:p>
        <a:p>
          <a:pPr marL="0" lvl="0" indent="0" algn="l" defTabSz="977900">
            <a:lnSpc>
              <a:spcPct val="100000"/>
            </a:lnSpc>
            <a:spcBef>
              <a:spcPct val="0"/>
            </a:spcBef>
            <a:spcAft>
              <a:spcPts val="0"/>
            </a:spcAft>
            <a:buNone/>
          </a:pPr>
          <a:r>
            <a:rPr lang="en-GB" sz="2200" kern="1200" dirty="0">
              <a:solidFill>
                <a:schemeClr val="tx1"/>
              </a:solidFill>
              <a:effectLst/>
              <a:latin typeface="Arial" panose="020B0604020202020204" pitchFamily="34" charset="0"/>
              <a:ea typeface="Aptos" panose="020B0004020202020204" pitchFamily="34" charset="0"/>
              <a:cs typeface="Arial" panose="020B0604020202020204" pitchFamily="34" charset="0"/>
            </a:rPr>
            <a:t>Low self-esteem, attachment issues, depression, self-harm, and eating disorders. Signs of distress, tearfulness or anger. Reluctance to be alone with a particular person.</a:t>
          </a:r>
          <a:endParaRPr lang="en-GB" sz="2200" kern="1200" dirty="0">
            <a:solidFill>
              <a:schemeClr val="tx1"/>
            </a:solidFill>
          </a:endParaRPr>
        </a:p>
      </dsp:txBody>
      <dsp:txXfrm>
        <a:off x="97076" y="1916867"/>
        <a:ext cx="9864247" cy="17037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0C6C8-8BE1-8D4F-AF3C-2D668EA6AEEF}">
      <dsp:nvSpPr>
        <dsp:cNvPr id="0" name=""/>
        <dsp:cNvSpPr/>
      </dsp:nvSpPr>
      <dsp:spPr>
        <a:xfrm>
          <a:off x="0" y="3445"/>
          <a:ext cx="10048585" cy="3529758"/>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100000"/>
            </a:lnSpc>
            <a:spcBef>
              <a:spcPct val="0"/>
            </a:spcBef>
            <a:spcAft>
              <a:spcPts val="600"/>
            </a:spcAft>
            <a:buNone/>
          </a:pPr>
          <a:r>
            <a:rPr lang="en-GB" sz="2200" b="1" kern="1200" dirty="0">
              <a:effectLst/>
              <a:latin typeface="Arial" panose="020B0604020202020204" pitchFamily="34" charset="0"/>
              <a:ea typeface="Aptos" panose="020B0004020202020204" pitchFamily="34" charset="0"/>
              <a:cs typeface="Arial" panose="020B0604020202020204" pitchFamily="34" charset="0"/>
            </a:rPr>
            <a:t>Neglect can include:</a:t>
          </a:r>
        </a:p>
        <a:p>
          <a:pPr marL="0" lvl="0" indent="0" algn="l" defTabSz="977900">
            <a:lnSpc>
              <a:spcPct val="100000"/>
            </a:lnSpc>
            <a:spcBef>
              <a:spcPct val="0"/>
            </a:spcBef>
            <a:spcAft>
              <a:spcPts val="600"/>
            </a:spcAft>
            <a:buNone/>
          </a:pPr>
          <a:r>
            <a:rPr lang="en-GB" sz="2200" kern="1200" dirty="0">
              <a:effectLst/>
              <a:latin typeface="Arial" panose="020B0604020202020204" pitchFamily="34" charset="0"/>
              <a:ea typeface="Aptos" panose="020B0004020202020204" pitchFamily="34" charset="0"/>
              <a:cs typeface="Arial" panose="020B0604020202020204" pitchFamily="34" charset="0"/>
            </a:rPr>
            <a:t>Not providing adequate food, clothing, or assistance with personal hygiene.</a:t>
          </a:r>
        </a:p>
        <a:p>
          <a:pPr marL="0" lvl="0" indent="0" algn="l" defTabSz="977900">
            <a:lnSpc>
              <a:spcPct val="100000"/>
            </a:lnSpc>
            <a:spcBef>
              <a:spcPct val="0"/>
            </a:spcBef>
            <a:spcAft>
              <a:spcPts val="600"/>
            </a:spcAft>
            <a:buNone/>
          </a:pPr>
          <a:r>
            <a:rPr lang="en-GB" sz="2200" kern="1200" dirty="0">
              <a:effectLst/>
              <a:latin typeface="Arial" panose="020B0604020202020204" pitchFamily="34" charset="0"/>
              <a:ea typeface="Aptos" panose="020B0004020202020204" pitchFamily="34" charset="0"/>
              <a:cs typeface="Arial" panose="020B0604020202020204" pitchFamily="34" charset="0"/>
            </a:rPr>
            <a:t>Not providing adequate shelter and heating. Failing to protect someone from harm or danger. Not ensuring appropriate supervision (including the use of inadequate care-givers). Failing to give prescribed medication or provide access to appropriate health care or treatment. Failing to provide access to educational services. Ignoring a person's basic emotional needs. Failing to take action when a person is taking unnecessary risk (especially when the person lacks capacity to properly assess risk).</a:t>
          </a:r>
          <a:endParaRPr lang="en-GB" sz="2200" kern="1200" dirty="0"/>
        </a:p>
      </dsp:txBody>
      <dsp:txXfrm>
        <a:off x="172309" y="175754"/>
        <a:ext cx="9703967" cy="31851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0C6C8-8BE1-8D4F-AF3C-2D668EA6AEEF}">
      <dsp:nvSpPr>
        <dsp:cNvPr id="0" name=""/>
        <dsp:cNvSpPr/>
      </dsp:nvSpPr>
      <dsp:spPr>
        <a:xfrm>
          <a:off x="4907" y="313"/>
          <a:ext cx="10048585" cy="1374108"/>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l" defTabSz="933450">
            <a:lnSpc>
              <a:spcPct val="100000"/>
            </a:lnSpc>
            <a:spcBef>
              <a:spcPct val="0"/>
            </a:spcBef>
            <a:spcAft>
              <a:spcPts val="600"/>
            </a:spcAft>
            <a:buNone/>
          </a:pPr>
          <a:r>
            <a:rPr lang="en-US" sz="2100" b="1" kern="1200" dirty="0">
              <a:solidFill>
                <a:schemeClr val="bg1"/>
              </a:solidFill>
              <a:latin typeface="Arial" charset="0"/>
              <a:ea typeface="Arial" charset="0"/>
              <a:cs typeface="Arial" charset="0"/>
            </a:rPr>
            <a:t>Reflection: What percentage of Service Users at The Hope Hub fit this category now or in their past?</a:t>
          </a:r>
          <a:endParaRPr lang="en-GB" sz="2100" kern="1200" dirty="0"/>
        </a:p>
      </dsp:txBody>
      <dsp:txXfrm>
        <a:off x="71985" y="67391"/>
        <a:ext cx="9914429" cy="1239952"/>
      </dsp:txXfrm>
    </dsp:sp>
    <dsp:sp modelId="{F44F1D3D-DA81-5C4D-9F47-2421A51789BF}">
      <dsp:nvSpPr>
        <dsp:cNvPr id="0" name=""/>
        <dsp:cNvSpPr/>
      </dsp:nvSpPr>
      <dsp:spPr>
        <a:xfrm>
          <a:off x="9814" y="1480782"/>
          <a:ext cx="10048585" cy="2120931"/>
        </a:xfrm>
        <a:prstGeom prst="round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ts val="600"/>
            </a:spcAft>
            <a:buNone/>
          </a:pPr>
          <a:r>
            <a:rPr lang="en-US" sz="2200" b="1" kern="1200" dirty="0">
              <a:solidFill>
                <a:schemeClr val="tx1"/>
              </a:solidFill>
              <a:latin typeface="Arial" charset="0"/>
              <a:ea typeface="Arial" charset="0"/>
              <a:cs typeface="Arial" charset="0"/>
            </a:rPr>
            <a:t>Possible signs and indications</a:t>
          </a:r>
        </a:p>
        <a:p>
          <a:pPr marL="0" lvl="0" indent="0" algn="l" defTabSz="977900">
            <a:lnSpc>
              <a:spcPct val="90000"/>
            </a:lnSpc>
            <a:spcBef>
              <a:spcPct val="0"/>
            </a:spcBef>
            <a:spcAft>
              <a:spcPts val="600"/>
            </a:spcAft>
            <a:buNone/>
          </a:pPr>
          <a:r>
            <a:rPr lang="en-GB" sz="2200" kern="1200" dirty="0">
              <a:solidFill>
                <a:schemeClr val="tx1"/>
              </a:solidFill>
              <a:effectLst/>
              <a:latin typeface="Arial" panose="020B0604020202020204" pitchFamily="34" charset="0"/>
              <a:ea typeface="Aptos" panose="020B0004020202020204" pitchFamily="34" charset="0"/>
              <a:cs typeface="Arial" panose="020B0604020202020204" pitchFamily="34" charset="0"/>
            </a:rPr>
            <a:t>Poor appearance or hygiene. Living in an unsuitable home environment Signs of malnutrition or hunger. Being withdrawn, depressed or anxious. Tiredness or finding it hard to concentrate or take part in activities. Self-soothing behaviours such as drug or alcohol misuse and self-harm. Poor school attendance or performance.</a:t>
          </a:r>
          <a:endParaRPr lang="en-GB" sz="2200" kern="1200" dirty="0">
            <a:solidFill>
              <a:schemeClr val="tx1"/>
            </a:solidFill>
          </a:endParaRPr>
        </a:p>
      </dsp:txBody>
      <dsp:txXfrm>
        <a:off x="113349" y="1584317"/>
        <a:ext cx="9841515" cy="19138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0C6C8-8BE1-8D4F-AF3C-2D668EA6AEEF}">
      <dsp:nvSpPr>
        <dsp:cNvPr id="0" name=""/>
        <dsp:cNvSpPr/>
      </dsp:nvSpPr>
      <dsp:spPr>
        <a:xfrm>
          <a:off x="4907" y="528"/>
          <a:ext cx="10048585" cy="1646973"/>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100000"/>
            </a:lnSpc>
            <a:spcBef>
              <a:spcPct val="0"/>
            </a:spcBef>
            <a:spcAft>
              <a:spcPts val="600"/>
            </a:spcAft>
            <a:buNone/>
          </a:pPr>
          <a:r>
            <a:rPr lang="en-US" sz="2200" b="1" kern="1200" dirty="0">
              <a:solidFill>
                <a:schemeClr val="bg1"/>
              </a:solidFill>
              <a:latin typeface="Arial" panose="020B0604020202020204" pitchFamily="34" charset="0"/>
              <a:ea typeface="Arial" charset="0"/>
              <a:cs typeface="Arial" panose="020B0604020202020204" pitchFamily="34" charset="0"/>
            </a:rPr>
            <a:t>For example</a:t>
          </a:r>
          <a:r>
            <a:rPr lang="en-US" sz="2200" kern="1200" dirty="0">
              <a:solidFill>
                <a:schemeClr val="bg1"/>
              </a:solidFill>
              <a:latin typeface="Arial" panose="020B0604020202020204" pitchFamily="34" charset="0"/>
              <a:ea typeface="Arial" charset="0"/>
              <a:cs typeface="Arial" panose="020B0604020202020204" pitchFamily="34" charset="0"/>
            </a:rPr>
            <a:t>, </a:t>
          </a:r>
          <a:r>
            <a:rPr lang="en-GB" sz="2200" kern="1200" dirty="0">
              <a:effectLst/>
              <a:latin typeface="Arial" panose="020B0604020202020204" pitchFamily="34" charset="0"/>
              <a:ea typeface="Aptos" panose="020B0004020202020204" pitchFamily="34" charset="0"/>
              <a:cs typeface="Arial" panose="020B0604020202020204" pitchFamily="34" charset="0"/>
            </a:rPr>
            <a:t>Penetrative or non-penetrative sexual acts, whether they aware or not. Indecent exposure, sexual harassment, inappropriate looking or touching, groping, sexual teasing or innuendo. Being made to look at or be involved in the production of sexually abusive material. Stalking, grooming.</a:t>
          </a:r>
          <a:endParaRPr lang="en-GB" sz="2200" kern="1200" dirty="0">
            <a:latin typeface="Arial" panose="020B0604020202020204" pitchFamily="34" charset="0"/>
            <a:cs typeface="Arial" panose="020B0604020202020204" pitchFamily="34" charset="0"/>
          </a:endParaRPr>
        </a:p>
      </dsp:txBody>
      <dsp:txXfrm>
        <a:off x="85306" y="80927"/>
        <a:ext cx="9887787" cy="1486175"/>
      </dsp:txXfrm>
    </dsp:sp>
    <dsp:sp modelId="{F44F1D3D-DA81-5C4D-9F47-2421A51789BF}">
      <dsp:nvSpPr>
        <dsp:cNvPr id="0" name=""/>
        <dsp:cNvSpPr/>
      </dsp:nvSpPr>
      <dsp:spPr>
        <a:xfrm>
          <a:off x="4907" y="1740534"/>
          <a:ext cx="10048585" cy="1860651"/>
        </a:xfrm>
        <a:prstGeom prst="round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ts val="600"/>
            </a:spcAft>
            <a:buNone/>
          </a:pPr>
          <a:r>
            <a:rPr lang="en-US" sz="2200" b="1" kern="1200" dirty="0">
              <a:solidFill>
                <a:schemeClr val="tx1"/>
              </a:solidFill>
              <a:latin typeface="Arial" charset="0"/>
              <a:ea typeface="Arial" charset="0"/>
              <a:cs typeface="Arial" charset="0"/>
            </a:rPr>
            <a:t>Possible signs and indications</a:t>
          </a:r>
        </a:p>
        <a:p>
          <a:pPr marL="0" lvl="0" indent="0" algn="l" defTabSz="977900">
            <a:lnSpc>
              <a:spcPct val="90000"/>
            </a:lnSpc>
            <a:spcBef>
              <a:spcPct val="0"/>
            </a:spcBef>
            <a:spcAft>
              <a:spcPts val="600"/>
            </a:spcAft>
            <a:buNone/>
          </a:pPr>
          <a:r>
            <a:rPr lang="en-GB" sz="2200" kern="1200" dirty="0">
              <a:solidFill>
                <a:schemeClr val="tx1"/>
              </a:solidFill>
              <a:effectLst/>
              <a:latin typeface="Arial" panose="020B0604020202020204" pitchFamily="34" charset="0"/>
              <a:ea typeface="Aptos" panose="020B0004020202020204" pitchFamily="34" charset="0"/>
              <a:cs typeface="Arial" panose="020B0604020202020204" pitchFamily="34" charset="0"/>
            </a:rPr>
            <a:t>Physical injuries and bruising. Bleeding, pain or itching in the genital area. Sexually transmitted diseases or infections. Unwanted pregnancy. Changes in sexual behaviour/attitudes. Self-harming. Poor concentration, withdrawal, sleep disturbance. Fear/apprehension of being alone with a particular person.</a:t>
          </a:r>
          <a:endParaRPr lang="en-GB" sz="2200" kern="1200" dirty="0">
            <a:solidFill>
              <a:schemeClr val="tx1"/>
            </a:solidFill>
            <a:latin typeface="Arial" panose="020B0604020202020204" pitchFamily="34" charset="0"/>
            <a:cs typeface="Arial" panose="020B0604020202020204" pitchFamily="34" charset="0"/>
          </a:endParaRPr>
        </a:p>
      </dsp:txBody>
      <dsp:txXfrm>
        <a:off x="95736" y="1831363"/>
        <a:ext cx="9866927" cy="16789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0C6C8-8BE1-8D4F-AF3C-2D668EA6AEEF}">
      <dsp:nvSpPr>
        <dsp:cNvPr id="0" name=""/>
        <dsp:cNvSpPr/>
      </dsp:nvSpPr>
      <dsp:spPr>
        <a:xfrm>
          <a:off x="4971" y="0"/>
          <a:ext cx="5089559" cy="1468165"/>
        </a:xfrm>
        <a:prstGeom prst="roundRect">
          <a:avLst/>
        </a:prstGeom>
        <a:solidFill>
          <a:srgbClr val="0069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l" defTabSz="933450">
            <a:lnSpc>
              <a:spcPct val="100000"/>
            </a:lnSpc>
            <a:spcBef>
              <a:spcPct val="0"/>
            </a:spcBef>
            <a:spcAft>
              <a:spcPts val="600"/>
            </a:spcAft>
            <a:buNone/>
          </a:pPr>
          <a:endParaRPr lang="en-GB" sz="2100" kern="1200" dirty="0"/>
        </a:p>
      </dsp:txBody>
      <dsp:txXfrm>
        <a:off x="76641" y="71670"/>
        <a:ext cx="4946219" cy="1324825"/>
      </dsp:txXfrm>
    </dsp:sp>
    <dsp:sp modelId="{F44F1D3D-DA81-5C4D-9F47-2421A51789BF}">
      <dsp:nvSpPr>
        <dsp:cNvPr id="0" name=""/>
        <dsp:cNvSpPr/>
      </dsp:nvSpPr>
      <dsp:spPr>
        <a:xfrm>
          <a:off x="2485" y="1581805"/>
          <a:ext cx="5089559" cy="2266106"/>
        </a:xfrm>
        <a:prstGeom prst="round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ts val="600"/>
            </a:spcAft>
            <a:buNone/>
          </a:pPr>
          <a:endParaRPr lang="en-GB" sz="2200" kern="1200" dirty="0">
            <a:solidFill>
              <a:schemeClr val="tx1"/>
            </a:solidFill>
          </a:endParaRPr>
        </a:p>
      </dsp:txBody>
      <dsp:txXfrm>
        <a:off x="113107" y="1692427"/>
        <a:ext cx="4868315" cy="20448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F510C-561C-DF47-B2C7-E64E1F288212}" type="datetimeFigureOut">
              <a:rPr lang="en-US" smtClean="0"/>
              <a:t>9/8/25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6D107-4828-FC4A-A07D-6580C02B5884}" type="slidenum">
              <a:rPr lang="en-US" smtClean="0"/>
              <a:t>‹#›</a:t>
            </a:fld>
            <a:endParaRPr lang="en-US"/>
          </a:p>
        </p:txBody>
      </p:sp>
    </p:spTree>
    <p:extLst>
      <p:ext uri="{BB962C8B-B14F-4D97-AF65-F5344CB8AC3E}">
        <p14:creationId xmlns:p14="http://schemas.microsoft.com/office/powerpoint/2010/main" val="76131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thirtyoneeight.org/dashboard/knowledge-hub/definitions/sextin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Arial" panose="020B0604020202020204" pitchFamily="34" charset="0"/>
                <a:cs typeface="Arial" panose="020B0604020202020204" pitchFamily="34" charset="0"/>
              </a:rPr>
              <a:t>Module 2 of THH Introduction to Safeguarding: Recognising Abuse</a:t>
            </a:r>
          </a:p>
          <a:p>
            <a:r>
              <a:rPr lang="en-GB" sz="1200" dirty="0">
                <a:latin typeface="Arial" panose="020B0604020202020204" pitchFamily="34" charset="0"/>
                <a:cs typeface="Arial" panose="020B0604020202020204" pitchFamily="34" charset="0"/>
              </a:rPr>
              <a:t>This is the second of three short modules that are an essential part of the induction processes for Volunteers and Staff at The Hope Hub.</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Volunteers</a:t>
            </a:r>
          </a:p>
          <a:p>
            <a:r>
              <a:rPr lang="en-GB" sz="1200" dirty="0">
                <a:latin typeface="Arial" panose="020B0604020202020204" pitchFamily="34" charset="0"/>
                <a:cs typeface="Arial" panose="020B0604020202020204" pitchFamily="34" charset="0"/>
              </a:rPr>
              <a:t>At the end of the three modules, Volunteers will be asked to complete a short quiz. A score of 10/10 is necessary to complete the training and gain The Hope Hub Certificate: Introduction to safeguarding vulnerable adults for Volunteers.</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At the end of the three modules, Staff will be required to complete a short quiz. A score of 15/15 is necessary to complete the training and gain The Hope Hub Certificate: Introduction to safeguarding vulnerable adults for Staff..</a:t>
            </a:r>
          </a:p>
          <a:p>
            <a:endParaRPr lang="en-GB" dirty="0"/>
          </a:p>
        </p:txBody>
      </p:sp>
      <p:sp>
        <p:nvSpPr>
          <p:cNvPr id="4" name="Slide Number Placeholder 3"/>
          <p:cNvSpPr>
            <a:spLocks noGrp="1"/>
          </p:cNvSpPr>
          <p:nvPr>
            <p:ph type="sldNum" sz="quarter" idx="5"/>
          </p:nvPr>
        </p:nvSpPr>
        <p:spPr/>
        <p:txBody>
          <a:bodyPr/>
          <a:lstStyle/>
          <a:p>
            <a:fld id="{92F6D107-4828-FC4A-A07D-6580C02B5884}" type="slidenum">
              <a:rPr lang="en-US" smtClean="0"/>
              <a:t>1</a:t>
            </a:fld>
            <a:endParaRPr lang="en-US"/>
          </a:p>
        </p:txBody>
      </p:sp>
    </p:spTree>
    <p:extLst>
      <p:ext uri="{BB962C8B-B14F-4D97-AF65-F5344CB8AC3E}">
        <p14:creationId xmlns:p14="http://schemas.microsoft.com/office/powerpoint/2010/main" val="1180512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F7ABF-D964-42EF-CEDD-AFCCF0A465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CC8921-F573-9242-CB77-5CE22C36FF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7AC475-69B5-CDA0-FD49-873A4D08A7FB}"/>
              </a:ext>
            </a:extLst>
          </p:cNvPr>
          <p:cNvSpPr>
            <a:spLocks noGrp="1"/>
          </p:cNvSpPr>
          <p:nvPr>
            <p:ph type="body" idx="1"/>
          </p:nvPr>
        </p:nvSpPr>
        <p:spPr/>
        <p:txBody>
          <a:bodyPr/>
          <a:lstStyle/>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At The Hope Hub we also need to be aware of other contemporary safeguarding concerns we hear about and work with, such as those above.</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Some of these we will touch in this section, others we will address briefly towards the end of this module and provide links for further information and help lines where possible. Remember, it is the safeguarding team at THH who will carry this through, but you may wish to understand the issues in greater depth.</a:t>
            </a:r>
          </a:p>
        </p:txBody>
      </p:sp>
      <p:sp>
        <p:nvSpPr>
          <p:cNvPr id="4" name="Slide Number Placeholder 3">
            <a:extLst>
              <a:ext uri="{FF2B5EF4-FFF2-40B4-BE49-F238E27FC236}">
                <a16:creationId xmlns:a16="http://schemas.microsoft.com/office/drawing/2014/main" id="{EF1E2C9C-73A9-079C-1FD6-321760090D71}"/>
              </a:ext>
            </a:extLst>
          </p:cNvPr>
          <p:cNvSpPr>
            <a:spLocks noGrp="1"/>
          </p:cNvSpPr>
          <p:nvPr>
            <p:ph type="sldNum" sz="quarter" idx="5"/>
          </p:nvPr>
        </p:nvSpPr>
        <p:spPr/>
        <p:txBody>
          <a:bodyPr/>
          <a:lstStyle/>
          <a:p>
            <a:fld id="{92F6D107-4828-FC4A-A07D-6580C02B5884}" type="slidenum">
              <a:rPr lang="en-US" smtClean="0"/>
              <a:t>10</a:t>
            </a:fld>
            <a:endParaRPr lang="en-US"/>
          </a:p>
        </p:txBody>
      </p:sp>
    </p:spTree>
    <p:extLst>
      <p:ext uri="{BB962C8B-B14F-4D97-AF65-F5344CB8AC3E}">
        <p14:creationId xmlns:p14="http://schemas.microsoft.com/office/powerpoint/2010/main" val="95126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1" kern="100" dirty="0">
              <a:effectLst/>
              <a:latin typeface="Arial" panose="020B0604020202020204" pitchFamily="34" charset="0"/>
              <a:ea typeface="Aptos" panose="020B0004020202020204" pitchFamily="34" charset="0"/>
              <a:cs typeface="Arial" panose="020B0604020202020204" pitchFamily="34" charset="0"/>
            </a:endParaRPr>
          </a:p>
          <a:p>
            <a:r>
              <a:rPr lang="en-GB" sz="1000" b="1" kern="100" dirty="0">
                <a:effectLst/>
                <a:latin typeface="Arial" panose="020B0604020202020204" pitchFamily="34" charset="0"/>
                <a:ea typeface="Aptos" panose="020B0004020202020204" pitchFamily="34" charset="0"/>
                <a:cs typeface="Arial" panose="020B0604020202020204" pitchFamily="34" charset="0"/>
              </a:rPr>
              <a:t>Signs and indicators</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r>
              <a:rPr lang="en-GB" sz="1000" kern="100" dirty="0">
                <a:effectLst/>
                <a:latin typeface="Arial" panose="020B0604020202020204" pitchFamily="34" charset="0"/>
                <a:ea typeface="Aptos" panose="020B0004020202020204" pitchFamily="34" charset="0"/>
                <a:cs typeface="Arial" panose="020B0604020202020204" pitchFamily="34" charset="0"/>
              </a:rPr>
              <a:t> </a:t>
            </a:r>
          </a:p>
          <a:p>
            <a:r>
              <a:rPr lang="en-GB" sz="1000" kern="100" dirty="0">
                <a:effectLst/>
                <a:latin typeface="Arial" panose="020B0604020202020204" pitchFamily="34" charset="0"/>
                <a:ea typeface="Aptos" panose="020B0004020202020204" pitchFamily="34" charset="0"/>
                <a:cs typeface="Arial" panose="020B0604020202020204" pitchFamily="34" charset="0"/>
              </a:rPr>
              <a:t>Knowing the possible signs and indicators of harm and abuse can help you to be alert to concerns and help The Hope Hub to keep people safe. </a:t>
            </a:r>
          </a:p>
          <a:p>
            <a:r>
              <a:rPr lang="en-GB" sz="1000" kern="100" dirty="0">
                <a:effectLst/>
                <a:latin typeface="Arial" panose="020B0604020202020204" pitchFamily="34" charset="0"/>
                <a:ea typeface="Aptos" panose="020B0004020202020204" pitchFamily="34" charset="0"/>
                <a:cs typeface="Arial" panose="020B0604020202020204" pitchFamily="34" charset="0"/>
              </a:rPr>
              <a:t> </a:t>
            </a:r>
          </a:p>
          <a:p>
            <a:r>
              <a:rPr lang="en-GB" sz="1000" kern="100" dirty="0">
                <a:effectLst/>
                <a:latin typeface="Arial" panose="020B0604020202020204" pitchFamily="34" charset="0"/>
                <a:ea typeface="Aptos" panose="020B0004020202020204" pitchFamily="34" charset="0"/>
                <a:cs typeface="Arial" panose="020B0604020202020204" pitchFamily="34" charset="0"/>
              </a:rPr>
              <a:t>Everyone at THH (trustees, staff and volunteers) should receive training to help them spot the signs and indicators of abuse, and to know how to respond. </a:t>
            </a:r>
          </a:p>
          <a:p>
            <a:r>
              <a:rPr lang="en-GB" sz="1000" kern="100" dirty="0">
                <a:effectLst/>
                <a:latin typeface="Arial" panose="020B0604020202020204" pitchFamily="34" charset="0"/>
                <a:ea typeface="Aptos" panose="020B0004020202020204" pitchFamily="34" charset="0"/>
                <a:cs typeface="Arial" panose="020B0604020202020204" pitchFamily="34" charset="0"/>
              </a:rPr>
              <a:t>There may not always be obvious physical signs of abuse, but conversations may give indications that a Service User needs help. </a:t>
            </a:r>
          </a:p>
          <a:p>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r>
              <a:rPr lang="en-GB" sz="1000" kern="100" dirty="0">
                <a:effectLst/>
                <a:latin typeface="Arial" panose="020B0604020202020204" pitchFamily="34" charset="0"/>
                <a:ea typeface="Aptos" panose="020B0004020202020204" pitchFamily="34" charset="0"/>
                <a:cs typeface="Arial" panose="020B0604020202020204" pitchFamily="34" charset="0"/>
              </a:rPr>
              <a:t>A sign or indicator on its own will not necessarily mean that abuse is taking place, so knowing who to report concerns to is important so that appropriate action can be taken. </a:t>
            </a:r>
          </a:p>
          <a:p>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r>
              <a:rPr lang="en-GB" sz="1000" kern="100" dirty="0">
                <a:effectLst/>
                <a:latin typeface="Arial" panose="020B0604020202020204" pitchFamily="34" charset="0"/>
                <a:ea typeface="Aptos" panose="020B0004020202020204" pitchFamily="34" charset="0"/>
                <a:cs typeface="Arial" panose="020B0604020202020204" pitchFamily="34" charset="0"/>
              </a:rPr>
              <a:t>Some level of emotional abuse is usually present in all types of abuse or neglect, but can also occur on its own.</a:t>
            </a:r>
          </a:p>
          <a:p>
            <a:endParaRPr lang="en-US" dirty="0"/>
          </a:p>
        </p:txBody>
      </p:sp>
      <p:sp>
        <p:nvSpPr>
          <p:cNvPr id="4" name="Slide Number Placeholder 3"/>
          <p:cNvSpPr>
            <a:spLocks noGrp="1"/>
          </p:cNvSpPr>
          <p:nvPr>
            <p:ph type="sldNum" sz="quarter" idx="5"/>
          </p:nvPr>
        </p:nvSpPr>
        <p:spPr/>
        <p:txBody>
          <a:bodyPr/>
          <a:lstStyle/>
          <a:p>
            <a:fld id="{92F6D107-4828-FC4A-A07D-6580C02B5884}" type="slidenum">
              <a:rPr lang="en-US" smtClean="0"/>
              <a:t>11</a:t>
            </a:fld>
            <a:endParaRPr lang="en-US"/>
          </a:p>
        </p:txBody>
      </p:sp>
    </p:spTree>
    <p:extLst>
      <p:ext uri="{BB962C8B-B14F-4D97-AF65-F5344CB8AC3E}">
        <p14:creationId xmlns:p14="http://schemas.microsoft.com/office/powerpoint/2010/main" val="260907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E62F7-F07A-F9BC-708B-DDD25C3961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900EC9-014E-836B-9A2F-28CF228C3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401633-0DD8-7BAD-BA3D-000D428C7A34}"/>
              </a:ext>
            </a:extLst>
          </p:cNvPr>
          <p:cNvSpPr>
            <a:spLocks noGrp="1"/>
          </p:cNvSpPr>
          <p:nvPr>
            <p:ph type="body" idx="1"/>
          </p:nvPr>
        </p:nvSpPr>
        <p:spPr>
          <a:xfrm>
            <a:off x="685800" y="4400549"/>
            <a:ext cx="5486400" cy="4284663"/>
          </a:xfrm>
        </p:spPr>
        <p:txBody>
          <a:bodyPr/>
          <a:lstStyle/>
          <a:p>
            <a:pPr algn="l">
              <a:spcBef>
                <a:spcPts val="0"/>
              </a:spcBef>
              <a:spcAft>
                <a:spcPts val="0"/>
              </a:spcAft>
            </a:pPr>
            <a:endParaRPr lang="en-GB" sz="1000" b="1" i="0" u="none" strike="noStrike" dirty="0">
              <a:solidFill>
                <a:srgbClr val="121268"/>
              </a:solidFill>
              <a:effectLst/>
              <a:latin typeface="Arial" panose="020B0604020202020204" pitchFamily="34" charset="0"/>
              <a:cs typeface="Arial" panose="020B0604020202020204" pitchFamily="34" charset="0"/>
            </a:endParaRPr>
          </a:p>
          <a:p>
            <a:pPr algn="l">
              <a:spcBef>
                <a:spcPts val="0"/>
              </a:spcBef>
              <a:spcAft>
                <a:spcPts val="0"/>
              </a:spcAft>
            </a:pPr>
            <a:r>
              <a:rPr lang="en-GB" sz="1000" b="1" i="0" u="none" strike="noStrike" dirty="0">
                <a:solidFill>
                  <a:srgbClr val="121268"/>
                </a:solidFill>
                <a:effectLst/>
                <a:latin typeface="Arial" panose="020B0604020202020204" pitchFamily="34" charset="0"/>
                <a:cs typeface="Arial" panose="020B0604020202020204" pitchFamily="34" charset="0"/>
              </a:rPr>
              <a:t>Physical abuse </a:t>
            </a:r>
            <a:r>
              <a:rPr lang="en-GB" sz="1000" b="1" i="0" u="none" strike="noStrike" dirty="0">
                <a:solidFill>
                  <a:srgbClr val="565859"/>
                </a:solidFill>
                <a:effectLst/>
                <a:latin typeface="Arial" panose="020B0604020202020204" pitchFamily="34" charset="0"/>
                <a:cs typeface="Arial" panose="020B0604020202020204" pitchFamily="34" charset="0"/>
              </a:rPr>
              <a:t>is the deliberate use of physical force by one person against another to cause harm.</a:t>
            </a:r>
            <a:r>
              <a:rPr lang="en-GB" sz="1000" dirty="0">
                <a:solidFill>
                  <a:srgbClr val="565859"/>
                </a:solidFill>
                <a:latin typeface="Arial" panose="020B0604020202020204" pitchFamily="34" charset="0"/>
                <a:cs typeface="Arial" panose="020B0604020202020204" pitchFamily="34" charset="0"/>
              </a:rPr>
              <a:t> </a:t>
            </a:r>
            <a:r>
              <a:rPr lang="en-GB" sz="1000" b="1" i="0" u="none" strike="noStrike" dirty="0">
                <a:solidFill>
                  <a:srgbClr val="565859"/>
                </a:solidFill>
                <a:effectLst/>
                <a:latin typeface="Arial" panose="020B0604020202020204" pitchFamily="34" charset="0"/>
                <a:cs typeface="Arial" panose="020B0604020202020204" pitchFamily="34" charset="0"/>
              </a:rPr>
              <a:t>It may result in physical harm or injury to the other person, or it may not, it may be a one-off act or ongoing. </a:t>
            </a:r>
          </a:p>
          <a:p>
            <a:pPr algn="l">
              <a:spcBef>
                <a:spcPts val="0"/>
              </a:spcBef>
              <a:spcAft>
                <a:spcPts val="0"/>
              </a:spcAft>
            </a:pPr>
            <a:endParaRPr lang="en-GB" sz="1000" b="1" i="0" u="none" strike="noStrike" dirty="0">
              <a:solidFill>
                <a:srgbClr val="565859"/>
              </a:solidFill>
              <a:effectLst/>
              <a:latin typeface="Arial" panose="020B0604020202020204" pitchFamily="34" charset="0"/>
              <a:cs typeface="Arial" panose="020B0604020202020204" pitchFamily="34" charset="0"/>
            </a:endParaRPr>
          </a:p>
          <a:p>
            <a:pPr algn="l">
              <a:spcBef>
                <a:spcPts val="0"/>
              </a:spcBef>
              <a:spcAft>
                <a:spcPts val="0"/>
              </a:spcAft>
            </a:pPr>
            <a:r>
              <a:rPr lang="en-GB" sz="1000" b="1" i="0" u="none" strike="noStrike" dirty="0">
                <a:solidFill>
                  <a:srgbClr val="565859"/>
                </a:solidFill>
                <a:effectLst/>
                <a:latin typeface="Arial" panose="020B0604020202020204" pitchFamily="34" charset="0"/>
                <a:cs typeface="Arial" panose="020B0604020202020204" pitchFamily="34" charset="0"/>
              </a:rPr>
              <a:t>Physical abuse can include:</a:t>
            </a:r>
            <a:endParaRPr lang="en-GB" sz="1000" b="0" i="0" u="none" strike="noStrike" dirty="0">
              <a:solidFill>
                <a:srgbClr val="565859"/>
              </a:solidFill>
              <a:effectLst/>
              <a:latin typeface="Arial" panose="020B0604020202020204" pitchFamily="34" charset="0"/>
              <a:cs typeface="Arial" panose="020B0604020202020204" pitchFamily="34" charset="0"/>
            </a:endParaRPr>
          </a:p>
          <a:p>
            <a:pPr algn="l">
              <a:spcBef>
                <a:spcPts val="0"/>
              </a:spcBef>
              <a:spcAft>
                <a:spcPts val="0"/>
              </a:spcAft>
            </a:pPr>
            <a:r>
              <a:rPr lang="en-GB" sz="1000" b="0" i="0" u="none" strike="noStrike" dirty="0">
                <a:solidFill>
                  <a:srgbClr val="565859"/>
                </a:solidFill>
                <a:effectLst/>
                <a:latin typeface="Arial" panose="020B0604020202020204" pitchFamily="34" charset="0"/>
                <a:cs typeface="Arial" panose="020B0604020202020204" pitchFamily="34" charset="0"/>
              </a:rPr>
              <a:t>Hitting, slapping, biting or pinching. Rough handling, shaking, pushing, or throwing.</a:t>
            </a:r>
          </a:p>
          <a:p>
            <a:pPr algn="l">
              <a:spcBef>
                <a:spcPts val="0"/>
              </a:spcBef>
              <a:spcAft>
                <a:spcPts val="0"/>
              </a:spcAft>
            </a:pPr>
            <a:r>
              <a:rPr lang="en-GB" sz="1000" b="0" i="0" u="none" strike="noStrike" dirty="0">
                <a:solidFill>
                  <a:srgbClr val="565859"/>
                </a:solidFill>
                <a:effectLst/>
                <a:latin typeface="Arial" panose="020B0604020202020204" pitchFamily="34" charset="0"/>
                <a:cs typeface="Arial" panose="020B0604020202020204" pitchFamily="34" charset="0"/>
              </a:rPr>
              <a:t>Burning or scalding. Drowning, or suffocating. Poisoning, misuse of medication or the denial of treatment. Intentional exposure to extreme heat or cold, or force feeding.</a:t>
            </a:r>
          </a:p>
          <a:p>
            <a:pPr algn="l">
              <a:spcBef>
                <a:spcPts val="0"/>
              </a:spcBef>
              <a:spcAft>
                <a:spcPts val="0"/>
              </a:spcAft>
            </a:pPr>
            <a:r>
              <a:rPr lang="en-GB" sz="1000" b="0" i="0" u="none" strike="noStrike" dirty="0">
                <a:solidFill>
                  <a:srgbClr val="565859"/>
                </a:solidFill>
                <a:effectLst/>
                <a:latin typeface="Arial" panose="020B0604020202020204" pitchFamily="34" charset="0"/>
                <a:cs typeface="Arial" panose="020B0604020202020204" pitchFamily="34" charset="0"/>
              </a:rPr>
              <a:t>Misuse or illegal restraint, inappropriate physical punishment, or depriving someone of their liberty.</a:t>
            </a:r>
          </a:p>
          <a:p>
            <a:pPr algn="l">
              <a:spcBef>
                <a:spcPts val="0"/>
              </a:spcBef>
              <a:spcAft>
                <a:spcPts val="0"/>
              </a:spcAft>
            </a:pPr>
            <a:endParaRPr lang="en-GB" sz="1000" b="0" i="0" u="none" strike="noStrike" dirty="0">
              <a:solidFill>
                <a:srgbClr val="565859"/>
              </a:solidFill>
              <a:effectLst/>
              <a:latin typeface="Arial" panose="020B0604020202020204" pitchFamily="34" charset="0"/>
              <a:cs typeface="Arial" panose="020B0604020202020204" pitchFamily="34" charset="0"/>
            </a:endParaRPr>
          </a:p>
          <a:p>
            <a:pPr algn="l">
              <a:spcBef>
                <a:spcPts val="0"/>
              </a:spcBef>
              <a:spcAft>
                <a:spcPts val="0"/>
              </a:spcAft>
            </a:pPr>
            <a:r>
              <a:rPr lang="en-GB" sz="1000" b="0" i="0" u="none" strike="noStrike" dirty="0">
                <a:solidFill>
                  <a:srgbClr val="565859"/>
                </a:solidFill>
                <a:effectLst/>
                <a:latin typeface="Arial" panose="020B0604020202020204" pitchFamily="34" charset="0"/>
                <a:cs typeface="Arial" panose="020B0604020202020204" pitchFamily="34" charset="0"/>
              </a:rPr>
              <a:t>Physical harm may also be caused when a Carer fakes the symptoms of or deliberately causes illness or ill health in a person</a:t>
            </a:r>
          </a:p>
          <a:p>
            <a:pPr algn="l">
              <a:spcBef>
                <a:spcPts val="0"/>
              </a:spcBef>
              <a:spcAft>
                <a:spcPts val="0"/>
              </a:spcAft>
            </a:pPr>
            <a:r>
              <a:rPr lang="en-GB" sz="1000" b="0" i="0" u="none" strike="noStrike" dirty="0">
                <a:solidFill>
                  <a:srgbClr val="565859"/>
                </a:solidFill>
                <a:effectLst/>
                <a:latin typeface="Arial" panose="020B0604020202020204" pitchFamily="34" charset="0"/>
                <a:cs typeface="Arial" panose="020B0604020202020204" pitchFamily="34" charset="0"/>
              </a:rPr>
              <a:t>Injuries caused by accidents such as trips and falls are not uncommon, but these usually occur on bony or prominent areas such as knees, shins and elbows.</a:t>
            </a:r>
          </a:p>
          <a:p>
            <a:pPr algn="l">
              <a:spcBef>
                <a:spcPts val="0"/>
              </a:spcBef>
              <a:spcAft>
                <a:spcPts val="0"/>
              </a:spcAft>
            </a:pPr>
            <a:r>
              <a:rPr lang="en-GB" sz="1000" b="0" i="0" u="none" strike="noStrike" dirty="0">
                <a:solidFill>
                  <a:srgbClr val="565859"/>
                </a:solidFill>
                <a:effectLst/>
                <a:latin typeface="Arial" panose="020B0604020202020204" pitchFamily="34" charset="0"/>
                <a:cs typeface="Arial" panose="020B0604020202020204" pitchFamily="34" charset="0"/>
              </a:rPr>
              <a:t>Abusive injuries tend to involve softer areas that are harder to damage accidentally e.g. upper arms, forearms, chest, back, abdomen and thighs.</a:t>
            </a:r>
          </a:p>
          <a:p>
            <a:pPr algn="l">
              <a:spcBef>
                <a:spcPts val="0"/>
              </a:spcBef>
              <a:spcAft>
                <a:spcPts val="0"/>
              </a:spcAft>
            </a:pPr>
            <a:endParaRPr lang="en-GB" sz="1000" b="1" i="0" u="none" strike="noStrike" dirty="0">
              <a:solidFill>
                <a:srgbClr val="121268"/>
              </a:solidFill>
              <a:effectLst/>
              <a:latin typeface="Arial" panose="020B0604020202020204" pitchFamily="34" charset="0"/>
              <a:cs typeface="Arial" panose="020B0604020202020204" pitchFamily="34" charset="0"/>
            </a:endParaRPr>
          </a:p>
          <a:p>
            <a:pPr algn="l">
              <a:spcBef>
                <a:spcPts val="0"/>
              </a:spcBef>
              <a:spcAft>
                <a:spcPts val="0"/>
              </a:spcAft>
            </a:pPr>
            <a:r>
              <a:rPr lang="en-GB" sz="1000" b="1" i="0" u="none" strike="noStrike" dirty="0">
                <a:solidFill>
                  <a:srgbClr val="121268"/>
                </a:solidFill>
                <a:effectLst/>
                <a:latin typeface="Arial" panose="020B0604020202020204" pitchFamily="34" charset="0"/>
                <a:cs typeface="Arial" panose="020B0604020202020204" pitchFamily="34" charset="0"/>
              </a:rPr>
              <a:t>Possible signs and indicators:</a:t>
            </a:r>
          </a:p>
          <a:p>
            <a:pPr algn="l">
              <a:spcBef>
                <a:spcPts val="0"/>
              </a:spcBef>
              <a:spcAft>
                <a:spcPts val="0"/>
              </a:spcAft>
            </a:pPr>
            <a:r>
              <a:rPr lang="en-GB" sz="1000" b="0" i="0" u="none" strike="noStrike" dirty="0">
                <a:solidFill>
                  <a:srgbClr val="565859"/>
                </a:solidFill>
                <a:effectLst/>
                <a:latin typeface="Arial" panose="020B0604020202020204" pitchFamily="34" charset="0"/>
                <a:cs typeface="Arial" panose="020B0604020202020204" pitchFamily="34" charset="0"/>
              </a:rPr>
              <a:t>Visible injuries and bruising. Unexplained cuts, marks or scars. Injuries that don't match the explanation given. Getting injured often. Unexplained falls. Subdued or changed behaviour. Changes in weight, being excessively under or overweight or malnourished. Failing to get medical treatment or changing Doctors often.</a:t>
            </a:r>
          </a:p>
          <a:p>
            <a:endParaRPr lang="en-US" dirty="0"/>
          </a:p>
        </p:txBody>
      </p:sp>
      <p:sp>
        <p:nvSpPr>
          <p:cNvPr id="4" name="Slide Number Placeholder 3">
            <a:extLst>
              <a:ext uri="{FF2B5EF4-FFF2-40B4-BE49-F238E27FC236}">
                <a16:creationId xmlns:a16="http://schemas.microsoft.com/office/drawing/2014/main" id="{DE71F093-216F-8DBA-57EB-1F87361DA0FA}"/>
              </a:ext>
            </a:extLst>
          </p:cNvPr>
          <p:cNvSpPr>
            <a:spLocks noGrp="1"/>
          </p:cNvSpPr>
          <p:nvPr>
            <p:ph type="sldNum" sz="quarter" idx="5"/>
          </p:nvPr>
        </p:nvSpPr>
        <p:spPr/>
        <p:txBody>
          <a:bodyPr/>
          <a:lstStyle/>
          <a:p>
            <a:fld id="{92F6D107-4828-FC4A-A07D-6580C02B5884}" type="slidenum">
              <a:rPr lang="en-US" smtClean="0"/>
              <a:t>12</a:t>
            </a:fld>
            <a:endParaRPr lang="en-US"/>
          </a:p>
        </p:txBody>
      </p:sp>
    </p:spTree>
    <p:extLst>
      <p:ext uri="{BB962C8B-B14F-4D97-AF65-F5344CB8AC3E}">
        <p14:creationId xmlns:p14="http://schemas.microsoft.com/office/powerpoint/2010/main" val="2342813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373AF-AA15-3126-5603-40052BD6AC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57CC0-FC5C-2F77-CE1C-C10832CB52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42E28C-B3FE-0ACC-F90B-BA1F68577FCB}"/>
              </a:ext>
            </a:extLst>
          </p:cNvPr>
          <p:cNvSpPr>
            <a:spLocks noGrp="1"/>
          </p:cNvSpPr>
          <p:nvPr>
            <p:ph type="body" idx="1"/>
          </p:nvPr>
        </p:nvSpPr>
        <p:spPr/>
        <p:txBody>
          <a:bodyPr/>
          <a:lstStyle/>
          <a:p>
            <a:pPr>
              <a:buNone/>
            </a:pPr>
            <a:endParaRPr lang="en-GB" sz="1000" b="1" i="0"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1000" b="1" i="0" kern="100" dirty="0">
                <a:effectLst/>
                <a:latin typeface="Arial" panose="020B0604020202020204" pitchFamily="34" charset="0"/>
                <a:ea typeface="Aptos" panose="020B0004020202020204" pitchFamily="34" charset="0"/>
                <a:cs typeface="Arial" panose="020B0604020202020204" pitchFamily="34" charset="0"/>
              </a:rPr>
              <a:t>Emotional abuse (or Psychological abuse) involves harming a person emotionally and includes any persistent emotional ill-treatment that causes severe and long-lasting adverse effects on a person’s emotional development.</a:t>
            </a:r>
          </a:p>
          <a:p>
            <a:pPr>
              <a:buNone/>
            </a:pPr>
            <a:r>
              <a:rPr lang="en-GB" sz="1000" b="0" i="0" kern="100" dirty="0">
                <a:effectLst/>
                <a:latin typeface="Arial" panose="020B0604020202020204" pitchFamily="34" charset="0"/>
                <a:ea typeface="Aptos" panose="020B0004020202020204" pitchFamily="34" charset="0"/>
                <a:cs typeface="Arial" panose="020B0604020202020204" pitchFamily="34" charset="0"/>
              </a:rPr>
              <a:t>Some level of emotional abuse is present in all types of abuse and ill treatment of one person by another, but it can also occur on its own.</a:t>
            </a:r>
          </a:p>
          <a:p>
            <a:pPr>
              <a:buNone/>
            </a:pPr>
            <a:r>
              <a:rPr lang="en-GB" sz="1000" b="0" i="0" kern="100" dirty="0">
                <a:effectLst/>
                <a:latin typeface="Arial" panose="020B0604020202020204" pitchFamily="34" charset="0"/>
                <a:ea typeface="Aptos" panose="020B0004020202020204" pitchFamily="34" charset="0"/>
                <a:cs typeface="Arial" panose="020B0604020202020204" pitchFamily="34" charset="0"/>
              </a:rPr>
              <a:t> </a:t>
            </a:r>
          </a:p>
          <a:p>
            <a:pPr>
              <a:buNone/>
            </a:pPr>
            <a:r>
              <a:rPr lang="en-GB" sz="1000" b="1" kern="100" dirty="0">
                <a:effectLst/>
                <a:latin typeface="Arial" panose="020B0604020202020204" pitchFamily="34" charset="0"/>
                <a:ea typeface="Aptos" panose="020B0004020202020204" pitchFamily="34" charset="0"/>
                <a:cs typeface="Arial" panose="020B0604020202020204" pitchFamily="34" charset="0"/>
              </a:rPr>
              <a:t>Emotional abuse can include:</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Consistently telling someone that they are worthless, unloved or inadequate.</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Using intimidation, coercion, and harassment.</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Having inappropriate expectations for a person’s age or development.</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Seeing or hearing another person being mistreated, such as in domestic abuse.</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Not giving someone opportunity to express their views or to take part in normal social interaction.</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Bullying, including online bullying.</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Causing someone to frequently feel frightened or in danger.</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 </a:t>
            </a:r>
          </a:p>
          <a:p>
            <a:pPr>
              <a:buNone/>
            </a:pPr>
            <a:r>
              <a:rPr lang="en-GB" sz="1000" b="1" kern="100" dirty="0">
                <a:effectLst/>
                <a:latin typeface="Arial" panose="020B0604020202020204" pitchFamily="34" charset="0"/>
                <a:ea typeface="Aptos" panose="020B0004020202020204" pitchFamily="34" charset="0"/>
                <a:cs typeface="Arial" panose="020B0604020202020204" pitchFamily="34" charset="0"/>
              </a:rPr>
              <a:t>Possible signs and indicators:</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Low self-esteem, attachment issues, depression, self-harm, and eating disorders.</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Signs of distress, tearfulness or anger</a:t>
            </a:r>
          </a:p>
          <a:p>
            <a:r>
              <a:rPr lang="en-GB" sz="1000" kern="100" dirty="0">
                <a:effectLst/>
                <a:latin typeface="Arial" panose="020B0604020202020204" pitchFamily="34" charset="0"/>
                <a:ea typeface="Aptos" panose="020B0004020202020204" pitchFamily="34" charset="0"/>
                <a:cs typeface="Arial" panose="020B0604020202020204" pitchFamily="34" charset="0"/>
              </a:rPr>
              <a:t>Reluctance to be alone with a particular person</a:t>
            </a:r>
          </a:p>
          <a:p>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660803D6-DD5F-8DDF-CEF6-1BB837269D15}"/>
              </a:ext>
            </a:extLst>
          </p:cNvPr>
          <p:cNvSpPr>
            <a:spLocks noGrp="1"/>
          </p:cNvSpPr>
          <p:nvPr>
            <p:ph type="sldNum" sz="quarter" idx="5"/>
          </p:nvPr>
        </p:nvSpPr>
        <p:spPr/>
        <p:txBody>
          <a:bodyPr/>
          <a:lstStyle/>
          <a:p>
            <a:fld id="{92F6D107-4828-FC4A-A07D-6580C02B5884}" type="slidenum">
              <a:rPr lang="en-US" smtClean="0"/>
              <a:t>13</a:t>
            </a:fld>
            <a:endParaRPr lang="en-US" dirty="0"/>
          </a:p>
        </p:txBody>
      </p:sp>
    </p:spTree>
    <p:extLst>
      <p:ext uri="{BB962C8B-B14F-4D97-AF65-F5344CB8AC3E}">
        <p14:creationId xmlns:p14="http://schemas.microsoft.com/office/powerpoint/2010/main" val="2074789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E091D-CF3C-231A-E25C-8D8D65D28A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68B5D8-DF1D-0320-E26A-97B29EA24B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805624-4BA7-2187-4677-52706B5D8D41}"/>
              </a:ext>
            </a:extLst>
          </p:cNvPr>
          <p:cNvSpPr>
            <a:spLocks noGrp="1"/>
          </p:cNvSpPr>
          <p:nvPr>
            <p:ph type="body" idx="1"/>
          </p:nvPr>
        </p:nvSpPr>
        <p:spPr>
          <a:xfrm>
            <a:off x="685800" y="4400550"/>
            <a:ext cx="5486400" cy="4457700"/>
          </a:xfrm>
        </p:spPr>
        <p:txBody>
          <a:bodyPr/>
          <a:lstStyle/>
          <a:p>
            <a:pPr>
              <a:buNone/>
            </a:pPr>
            <a:endParaRPr lang="en-GB" sz="1000" b="1"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1000" b="1" kern="100" dirty="0">
                <a:effectLst/>
                <a:latin typeface="Arial" panose="020B0604020202020204" pitchFamily="34" charset="0"/>
                <a:ea typeface="Aptos" panose="020B0004020202020204" pitchFamily="34" charset="0"/>
                <a:cs typeface="Arial" panose="020B0604020202020204" pitchFamily="34" charset="0"/>
              </a:rPr>
              <a:t>Neglect</a:t>
            </a:r>
            <a:r>
              <a:rPr lang="en-GB" sz="1000" b="1" i="0" kern="100" dirty="0">
                <a:effectLst/>
                <a:latin typeface="Arial" panose="020B0604020202020204" pitchFamily="34" charset="0"/>
                <a:ea typeface="Aptos" panose="020B0004020202020204" pitchFamily="34" charset="0"/>
                <a:cs typeface="Arial" panose="020B0604020202020204" pitchFamily="34" charset="0"/>
              </a:rPr>
              <a:t> (or acts of omission) is the failure to meet a person’s basic physical or emotional needs which is likely to have a serious negative impact on their health or development.</a:t>
            </a:r>
          </a:p>
          <a:p>
            <a:pPr>
              <a:buNone/>
            </a:pPr>
            <a:r>
              <a:rPr lang="en-GB" sz="1000" b="0" i="0" kern="100" dirty="0">
                <a:effectLst/>
                <a:latin typeface="Arial" panose="020B0604020202020204" pitchFamily="34" charset="0"/>
                <a:ea typeface="Aptos" panose="020B0004020202020204" pitchFamily="34" charset="0"/>
                <a:cs typeface="Arial" panose="020B0604020202020204" pitchFamily="34" charset="0"/>
              </a:rPr>
              <a:t>It happens when a person deliberately withholds or fails to provide an appropriate level of care and support which is needed by another person.</a:t>
            </a:r>
          </a:p>
          <a:p>
            <a:pPr>
              <a:buNone/>
            </a:pPr>
            <a:r>
              <a:rPr lang="en-GB" sz="1000" b="0" i="0" kern="100" dirty="0">
                <a:effectLst/>
                <a:latin typeface="Arial" panose="020B0604020202020204" pitchFamily="34" charset="0"/>
                <a:ea typeface="Aptos" panose="020B0004020202020204" pitchFamily="34" charset="0"/>
                <a:cs typeface="Arial" panose="020B0604020202020204" pitchFamily="34" charset="0"/>
              </a:rPr>
              <a:t>It can involve a Parent/Carer and can also happen during pregnancy e.g. as a result of maternal substance abuse.</a:t>
            </a:r>
          </a:p>
          <a:p>
            <a:pPr>
              <a:buNone/>
            </a:pPr>
            <a:r>
              <a:rPr lang="en-GB" sz="1000" b="0" i="0" kern="100" dirty="0">
                <a:effectLst/>
                <a:latin typeface="Arial" panose="020B0604020202020204" pitchFamily="34" charset="0"/>
                <a:ea typeface="Aptos" panose="020B0004020202020204" pitchFamily="34" charset="0"/>
                <a:cs typeface="Arial" panose="020B0604020202020204" pitchFamily="34" charset="0"/>
              </a:rPr>
              <a:t>Neglect may happen because of a lack of knowledge or awareness, or through a failure to take reasonable action whether deliberate or not.</a:t>
            </a:r>
          </a:p>
          <a:p>
            <a:pPr>
              <a:buNone/>
            </a:pPr>
            <a:r>
              <a:rPr lang="en-GB" sz="1000" b="0" i="0" kern="100" dirty="0">
                <a:effectLst/>
                <a:latin typeface="Arial" panose="020B0604020202020204" pitchFamily="34" charset="0"/>
                <a:ea typeface="Aptos" panose="020B0004020202020204" pitchFamily="34" charset="0"/>
                <a:cs typeface="Arial" panose="020B0604020202020204" pitchFamily="34" charset="0"/>
              </a:rPr>
              <a:t>In its extreme form, neglect can be a significant risk as it can lead to serious long-term effects and even be life-threatening.</a:t>
            </a:r>
          </a:p>
          <a:p>
            <a:pPr>
              <a:buNone/>
            </a:pPr>
            <a:r>
              <a:rPr lang="en-GB" sz="1000" b="0" i="0" kern="100" dirty="0">
                <a:effectLst/>
                <a:latin typeface="Arial" panose="020B0604020202020204" pitchFamily="34" charset="0"/>
                <a:ea typeface="Aptos" panose="020B0004020202020204" pitchFamily="34" charset="0"/>
                <a:cs typeface="Arial" panose="020B0604020202020204" pitchFamily="34" charset="0"/>
              </a:rPr>
              <a:t>Neglect is the most common form of child abuse in the UK.</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 </a:t>
            </a:r>
          </a:p>
          <a:p>
            <a:pPr>
              <a:buNone/>
            </a:pPr>
            <a:r>
              <a:rPr lang="en-GB" sz="1000" b="1" kern="100" dirty="0">
                <a:effectLst/>
                <a:latin typeface="Arial" panose="020B0604020202020204" pitchFamily="34" charset="0"/>
                <a:ea typeface="Aptos" panose="020B0004020202020204" pitchFamily="34" charset="0"/>
                <a:cs typeface="Arial" panose="020B0604020202020204" pitchFamily="34" charset="0"/>
              </a:rPr>
              <a:t>Neglect can include:</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Not providing adequate food, clothing, or assistance with personal hygiene.</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Not providing adequate shelter and heating.</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Failing to protect someone from harm or danger.</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Not ensuring appropriate supervision (including the use of inadequate care-givers)</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Failing to give prescribed medication or provide access to appropriate health care or treatment.</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Failing to provide access to educational services.</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Ignoring a person's basic emotional needs.</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Failing to take action when a person is taking unnecessary risk (especially when the person lacks capacity to properly assess risk).</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 </a:t>
            </a:r>
          </a:p>
          <a:p>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35406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10AA-F91A-4A26-BF27-B694634015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0E7239-F4C3-F469-04F7-CABDF89253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CF8775-7543-B2B7-8E00-B7EFD391659D}"/>
              </a:ext>
            </a:extLst>
          </p:cNvPr>
          <p:cNvSpPr>
            <a:spLocks noGrp="1"/>
          </p:cNvSpPr>
          <p:nvPr>
            <p:ph type="body" idx="1"/>
          </p:nvPr>
        </p:nvSpPr>
        <p:spPr/>
        <p:txBody>
          <a:bodyPr/>
          <a:lstStyle/>
          <a:p>
            <a:pPr>
              <a:buNone/>
            </a:pPr>
            <a:endParaRPr lang="en-GB" sz="1000" b="1"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1000" b="1" kern="100" dirty="0">
                <a:effectLst/>
                <a:latin typeface="Arial" panose="020B0604020202020204" pitchFamily="34" charset="0"/>
                <a:ea typeface="Aptos" panose="020B0004020202020204" pitchFamily="34" charset="0"/>
                <a:cs typeface="Arial" panose="020B0604020202020204" pitchFamily="34" charset="0"/>
              </a:rPr>
              <a:t>Neglect</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  </a:t>
            </a:r>
          </a:p>
          <a:p>
            <a:pPr>
              <a:buNone/>
            </a:pPr>
            <a:r>
              <a:rPr lang="en-GB" sz="1000" b="1" kern="100" dirty="0">
                <a:effectLst/>
                <a:latin typeface="Arial" panose="020B0604020202020204" pitchFamily="34" charset="0"/>
                <a:ea typeface="Aptos" panose="020B0004020202020204" pitchFamily="34" charset="0"/>
                <a:cs typeface="Arial" panose="020B0604020202020204" pitchFamily="34" charset="0"/>
              </a:rPr>
              <a:t>Possible signs and indicators:</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Poor appearance or hygiene e.g. being smelly or dirty</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Living in an unsuitable home environment e.g. having no heating</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Inappropriate or inadequate clothing</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Signs of malnutrition or not being given enough food</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Having frequent and untreated medical issues or an accumulation of untaken medication.</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Body issues such as sores, skin complaints, poor muscle tone or prominent joints.</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Poor language or social skills</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Being left alone for a long time</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Being withdrawn, depressed or anxious</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Tiredness or finding it hard to concentrate or take part in activities</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Self-soothing behaviours such as drug or alcohol misuse and self-harm.</a:t>
            </a:r>
          </a:p>
          <a:p>
            <a:r>
              <a:rPr lang="en-GB" sz="1000" kern="100" dirty="0">
                <a:effectLst/>
                <a:latin typeface="Arial" panose="020B0604020202020204" pitchFamily="34" charset="0"/>
                <a:ea typeface="Aptos" panose="020B0004020202020204" pitchFamily="34" charset="0"/>
                <a:cs typeface="Arial" panose="020B0604020202020204" pitchFamily="34" charset="0"/>
              </a:rPr>
              <a:t>Poor school attendance or performance</a:t>
            </a:r>
          </a:p>
          <a:p>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276451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BF0C5-8ACE-AFC1-512A-0CB2CC03A1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329F2A-1E5B-81B9-2948-0405C26855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DBC136-A30C-65C2-33D7-8B9C6C66D625}"/>
              </a:ext>
            </a:extLst>
          </p:cNvPr>
          <p:cNvSpPr>
            <a:spLocks noGrp="1"/>
          </p:cNvSpPr>
          <p:nvPr>
            <p:ph type="body" idx="1"/>
          </p:nvPr>
        </p:nvSpPr>
        <p:spPr>
          <a:xfrm>
            <a:off x="685800" y="4400549"/>
            <a:ext cx="5486400" cy="4486275"/>
          </a:xfrm>
        </p:spPr>
        <p:txBody>
          <a:bodyPr/>
          <a:lstStyle/>
          <a:p>
            <a:pPr>
              <a:buNone/>
            </a:pPr>
            <a:endParaRPr lang="en-GB" sz="1000" b="1" i="0"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1000" b="1" i="0" kern="100" dirty="0">
                <a:effectLst/>
                <a:latin typeface="Arial" panose="020B0604020202020204" pitchFamily="34" charset="0"/>
                <a:ea typeface="Aptos" panose="020B0004020202020204" pitchFamily="34" charset="0"/>
                <a:cs typeface="Arial" panose="020B0604020202020204" pitchFamily="34" charset="0"/>
              </a:rPr>
              <a:t>Sexual abuse (or Sexual violence) is any behaviour perceived to be of a sexual nature which is unwanted or takes place without consent or understanding.</a:t>
            </a:r>
          </a:p>
          <a:p>
            <a:pPr>
              <a:buNone/>
            </a:pPr>
            <a:r>
              <a:rPr lang="en-GB" sz="1000" b="1" i="0" kern="100" dirty="0">
                <a:effectLst/>
                <a:latin typeface="Arial" panose="020B0604020202020204" pitchFamily="34" charset="0"/>
                <a:ea typeface="Aptos" panose="020B0004020202020204" pitchFamily="34" charset="0"/>
                <a:cs typeface="Arial" panose="020B0604020202020204" pitchFamily="34" charset="0"/>
              </a:rPr>
              <a:t>The abuse may involve physical contact and touching or non-contact activities.</a:t>
            </a:r>
          </a:p>
          <a:p>
            <a:pPr>
              <a:buNone/>
            </a:pPr>
            <a:r>
              <a:rPr lang="en-GB" sz="1000" b="0" i="0" kern="100" dirty="0">
                <a:effectLst/>
                <a:latin typeface="Arial" panose="020B0604020202020204" pitchFamily="34" charset="0"/>
                <a:ea typeface="Aptos" panose="020B0004020202020204" pitchFamily="34" charset="0"/>
                <a:cs typeface="Arial" panose="020B0604020202020204" pitchFamily="34" charset="0"/>
              </a:rPr>
              <a:t>Sexual abuse is found across all sections of society, irrelevant of gender, age, ability, religion, race, ethnicity, personal circumstances, financial background or sexual orientation. It can be perpetrated by family or non-family members, women, men and other children. </a:t>
            </a:r>
          </a:p>
          <a:p>
            <a:pPr>
              <a:buNone/>
            </a:pPr>
            <a:r>
              <a:rPr lang="en-GB" sz="1000" b="0" kern="100" dirty="0">
                <a:effectLst/>
                <a:latin typeface="Arial" panose="020B0604020202020204" pitchFamily="34" charset="0"/>
                <a:ea typeface="Aptos" panose="020B0004020202020204" pitchFamily="34" charset="0"/>
                <a:cs typeface="Arial" panose="020B0604020202020204" pitchFamily="34" charset="0"/>
              </a:rPr>
              <a:t> </a:t>
            </a:r>
            <a:r>
              <a:rPr lang="en-GB" sz="1000" kern="100" dirty="0">
                <a:effectLst/>
                <a:latin typeface="Arial" panose="020B0604020202020204" pitchFamily="34" charset="0"/>
                <a:ea typeface="Aptos" panose="020B0004020202020204" pitchFamily="34" charset="0"/>
                <a:cs typeface="Arial" panose="020B0604020202020204" pitchFamily="34" charset="0"/>
              </a:rPr>
              <a:t> </a:t>
            </a:r>
          </a:p>
          <a:p>
            <a:pPr>
              <a:buNone/>
            </a:pPr>
            <a:r>
              <a:rPr lang="en-GB" sz="1000" b="1" kern="100" dirty="0">
                <a:effectLst/>
                <a:latin typeface="Arial" panose="020B0604020202020204" pitchFamily="34" charset="0"/>
                <a:ea typeface="Aptos" panose="020B0004020202020204" pitchFamily="34" charset="0"/>
                <a:cs typeface="Arial" panose="020B0604020202020204" pitchFamily="34" charset="0"/>
              </a:rPr>
              <a:t>Sexual abuse of Adults </a:t>
            </a:r>
            <a:r>
              <a:rPr lang="en-GB" sz="1000" kern="100" dirty="0">
                <a:effectLst/>
                <a:latin typeface="Arial" panose="020B0604020202020204" pitchFamily="34" charset="0"/>
                <a:ea typeface="Aptos" panose="020B0004020202020204" pitchFamily="34" charset="0"/>
                <a:cs typeface="Arial" panose="020B0604020202020204" pitchFamily="34" charset="0"/>
              </a:rPr>
              <a:t>involves sexual acts to which the person has not consented or has been pressured into consenting to. It can include:</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Penetrative or non-penetrative sexual acts, whether they are aware of what is happening or not </a:t>
            </a:r>
            <a:r>
              <a:rPr lang="en-GB" sz="1000" kern="100" dirty="0" err="1">
                <a:effectLst/>
                <a:latin typeface="Arial" panose="020B0604020202020204" pitchFamily="34" charset="0"/>
                <a:ea typeface="Aptos" panose="020B0004020202020204" pitchFamily="34" charset="0"/>
                <a:cs typeface="Arial" panose="020B0604020202020204" pitchFamily="34" charset="0"/>
              </a:rPr>
              <a:t>eg.</a:t>
            </a:r>
            <a:r>
              <a:rPr lang="en-GB" sz="1000" kern="100" dirty="0">
                <a:effectLst/>
                <a:latin typeface="Arial" panose="020B0604020202020204" pitchFamily="34" charset="0"/>
                <a:ea typeface="Aptos" panose="020B0004020202020204" pitchFamily="34" charset="0"/>
                <a:cs typeface="Arial" panose="020B0604020202020204" pitchFamily="34" charset="0"/>
              </a:rPr>
              <a:t> sexual assault, oral sex, rape, attempted rape, chemical control and date rape. Indecent exposure, sexual harassment, inappropriate looking or touching, groping, sexual teasing or innuendo, Being made to look at or be involved in the production of sexually abusive material or being made to watch sexual activities. Stalking and grooming.</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 </a:t>
            </a:r>
          </a:p>
          <a:p>
            <a:pPr>
              <a:buNone/>
            </a:pPr>
            <a:r>
              <a:rPr lang="en-GB" sz="1000" b="1" kern="100" dirty="0">
                <a:effectLst/>
                <a:latin typeface="Arial" panose="020B0604020202020204" pitchFamily="34" charset="0"/>
                <a:ea typeface="Aptos" panose="020B0004020202020204" pitchFamily="34" charset="0"/>
                <a:cs typeface="Arial" panose="020B0604020202020204" pitchFamily="34" charset="0"/>
              </a:rPr>
              <a:t>Possible signs and indicators</a:t>
            </a:r>
            <a:r>
              <a:rPr lang="en-GB" sz="1000" kern="100" dirty="0">
                <a:effectLst/>
                <a:latin typeface="Arial" panose="020B0604020202020204" pitchFamily="34" charset="0"/>
                <a:ea typeface="Aptos" panose="020B0004020202020204" pitchFamily="34" charset="0"/>
                <a:cs typeface="Arial" panose="020B0604020202020204" pitchFamily="34" charset="0"/>
              </a:rPr>
              <a:t>:</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Physical injuries and bruising, particularly to the thighs, buttocks, upper arms and neck. Bleeding, pain or itching in the genital area or when walking or sitting. Sexually transmitted diseases or infections. Pregnancy in a woman who is unable to consent to sex. Uncharacteristic or age-inappropriate use of sexual language or significant changes in sexual behaviour or attitude. Self-harming. Poor concentration, withdrawal, sleep disturbance. Excessive fear/apprehension of, or withdrawal from, relationships or being alone with a particular person.</a:t>
            </a:r>
          </a:p>
          <a:p>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8EEB51AB-32E1-1AC4-9B8A-71279D7FC79C}"/>
              </a:ext>
            </a:extLst>
          </p:cNvPr>
          <p:cNvSpPr>
            <a:spLocks noGrp="1"/>
          </p:cNvSpPr>
          <p:nvPr>
            <p:ph type="sldNum" sz="quarter" idx="5"/>
          </p:nvPr>
        </p:nvSpPr>
        <p:spPr/>
        <p:txBody>
          <a:bodyPr/>
          <a:lstStyle/>
          <a:p>
            <a:fld id="{92F6D107-4828-FC4A-A07D-6580C02B5884}" type="slidenum">
              <a:rPr lang="en-US" smtClean="0"/>
              <a:t>16</a:t>
            </a:fld>
            <a:endParaRPr lang="en-US"/>
          </a:p>
        </p:txBody>
      </p:sp>
    </p:spTree>
    <p:extLst>
      <p:ext uri="{BB962C8B-B14F-4D97-AF65-F5344CB8AC3E}">
        <p14:creationId xmlns:p14="http://schemas.microsoft.com/office/powerpoint/2010/main" val="3660212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2641E-E7FA-6FC5-1FA7-19B54DEF3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B0EA14-D744-E7CC-F4E0-C1B471A44A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38D013-41A6-A54F-13AB-DC55737846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BC2BEB-8A5C-F636-55C1-FFF978B50353}"/>
              </a:ext>
            </a:extLst>
          </p:cNvPr>
          <p:cNvSpPr>
            <a:spLocks noGrp="1"/>
          </p:cNvSpPr>
          <p:nvPr>
            <p:ph type="sldNum" sz="quarter" idx="5"/>
          </p:nvPr>
        </p:nvSpPr>
        <p:spPr/>
        <p:txBody>
          <a:bodyPr/>
          <a:lstStyle/>
          <a:p>
            <a:fld id="{92F6D107-4828-FC4A-A07D-6580C02B5884}" type="slidenum">
              <a:rPr lang="en-US" smtClean="0"/>
              <a:t>17</a:t>
            </a:fld>
            <a:endParaRPr lang="en-US"/>
          </a:p>
        </p:txBody>
      </p:sp>
    </p:spTree>
    <p:extLst>
      <p:ext uri="{BB962C8B-B14F-4D97-AF65-F5344CB8AC3E}">
        <p14:creationId xmlns:p14="http://schemas.microsoft.com/office/powerpoint/2010/main" val="1846942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00063-FB25-7591-0CFA-110A4BE2E2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AD4089-B581-864E-1811-C10D7CFA5C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817130-8A14-E234-0135-4C5E0B95514C}"/>
              </a:ext>
            </a:extLst>
          </p:cNvPr>
          <p:cNvSpPr>
            <a:spLocks noGrp="1"/>
          </p:cNvSpPr>
          <p:nvPr>
            <p:ph type="body" idx="1"/>
          </p:nvPr>
        </p:nvSpPr>
        <p:spPr>
          <a:xfrm>
            <a:off x="685800" y="4400549"/>
            <a:ext cx="5486400" cy="4443413"/>
          </a:xfrm>
        </p:spPr>
        <p:txBody>
          <a:bodyPr/>
          <a:lstStyle/>
          <a:p>
            <a:pPr>
              <a:buNone/>
            </a:pPr>
            <a:endParaRPr lang="en-GB" sz="1000" b="1" i="0"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1000" b="1" i="0" kern="100" dirty="0">
                <a:effectLst/>
                <a:latin typeface="Arial" panose="020B0604020202020204" pitchFamily="34" charset="0"/>
                <a:ea typeface="Aptos" panose="020B0004020202020204" pitchFamily="34" charset="0"/>
                <a:cs typeface="Arial" panose="020B0604020202020204" pitchFamily="34" charset="0"/>
              </a:rPr>
              <a:t>Domestic abuse (or Domestic Violence) is any incident, or pattern of incidents, of controlling coercive or threatening behaviour, violence, or abuse by one adult against another where they are or have been intimate partners or family members.</a:t>
            </a:r>
          </a:p>
          <a:p>
            <a:pPr>
              <a:buNone/>
            </a:pPr>
            <a:r>
              <a:rPr lang="en-GB" sz="1000" b="0" i="0" kern="100" dirty="0">
                <a:effectLst/>
                <a:latin typeface="Arial" panose="020B0604020202020204" pitchFamily="34" charset="0"/>
                <a:ea typeface="Aptos" panose="020B0004020202020204" pitchFamily="34" charset="0"/>
                <a:cs typeface="Arial" panose="020B0604020202020204" pitchFamily="34" charset="0"/>
              </a:rPr>
              <a:t>It can include violence by a son, daughter, mother, father, husband, wife, life-partner, sibling, grandparent or by an extended family member, whether they are directly related, in-laws or step-family. It happens across all sections of society, regardless of gender, age, ability, religion, race, ethnicity, financial background or sexual orientation.</a:t>
            </a:r>
          </a:p>
          <a:p>
            <a:pPr>
              <a:buNone/>
            </a:pPr>
            <a:r>
              <a:rPr lang="en-GB" sz="1000" b="0" i="0" kern="100" dirty="0">
                <a:effectLst/>
                <a:latin typeface="Arial" panose="020B0604020202020204" pitchFamily="34" charset="0"/>
                <a:ea typeface="Aptos" panose="020B0004020202020204" pitchFamily="34" charset="0"/>
                <a:cs typeface="Arial" panose="020B0604020202020204" pitchFamily="34" charset="0"/>
              </a:rPr>
              <a:t>Both men and women can be victims, although a greater number of women experience domestic abuse and are more likely to be seriously injured or killed because of it. </a:t>
            </a:r>
            <a:r>
              <a:rPr lang="en-GB" sz="1000" kern="100" dirty="0">
                <a:effectLst/>
                <a:latin typeface="Arial" panose="020B0604020202020204" pitchFamily="34" charset="0"/>
                <a:ea typeface="Aptos" panose="020B0004020202020204" pitchFamily="34" charset="0"/>
                <a:cs typeface="Arial" panose="020B0604020202020204" pitchFamily="34" charset="0"/>
              </a:rPr>
              <a:t>It is usually frequent and persistent, can happen inside and outside the home, and can continue even after a relationship has ended.</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Domestic abuse can include: Emotional abuse, Physical abuse, Sexual abuse, Financial abuse, Forced Marriage, FGM and ‘honour crimes’</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 </a:t>
            </a:r>
          </a:p>
          <a:p>
            <a:pPr>
              <a:buNone/>
            </a:pPr>
            <a:r>
              <a:rPr lang="en-GB" sz="1000" b="1" kern="100" dirty="0">
                <a:effectLst/>
                <a:latin typeface="Arial" panose="020B0604020202020204" pitchFamily="34" charset="0"/>
                <a:ea typeface="Aptos" panose="020B0004020202020204" pitchFamily="34" charset="0"/>
                <a:cs typeface="Arial" panose="020B0604020202020204" pitchFamily="34" charset="0"/>
              </a:rPr>
              <a:t>Possible signs and indicators:</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Low self-esteem, attachment issues, depression, self-harm, and eating disorders. Signs of distress, tearfulness or anger. Reluctance to be alone with a particular person. Visible injuries and bruising. Injuries that don't match the explanation given. Unexplained falls. Subdued or changed behaviour. Changes in weight, being excessively under or overweight or malnourished. Signs of coercive control. Feeling that the abuse is their fault when it is not. Isolation – not seeing friends and family. Limited access to money</a:t>
            </a:r>
          </a:p>
          <a:p>
            <a:endParaRPr lang="en-US" dirty="0"/>
          </a:p>
        </p:txBody>
      </p:sp>
      <p:sp>
        <p:nvSpPr>
          <p:cNvPr id="4" name="Slide Number Placeholder 3">
            <a:extLst>
              <a:ext uri="{FF2B5EF4-FFF2-40B4-BE49-F238E27FC236}">
                <a16:creationId xmlns:a16="http://schemas.microsoft.com/office/drawing/2014/main" id="{B347AB27-7CFF-BBD6-41C0-654514DB9123}"/>
              </a:ext>
            </a:extLst>
          </p:cNvPr>
          <p:cNvSpPr>
            <a:spLocks noGrp="1"/>
          </p:cNvSpPr>
          <p:nvPr>
            <p:ph type="sldNum" sz="quarter" idx="5"/>
          </p:nvPr>
        </p:nvSpPr>
        <p:spPr/>
        <p:txBody>
          <a:bodyPr/>
          <a:lstStyle/>
          <a:p>
            <a:fld id="{92F6D107-4828-FC4A-A07D-6580C02B5884}" type="slidenum">
              <a:rPr lang="en-US" smtClean="0"/>
              <a:t>18</a:t>
            </a:fld>
            <a:endParaRPr lang="en-US"/>
          </a:p>
        </p:txBody>
      </p:sp>
    </p:spTree>
    <p:extLst>
      <p:ext uri="{BB962C8B-B14F-4D97-AF65-F5344CB8AC3E}">
        <p14:creationId xmlns:p14="http://schemas.microsoft.com/office/powerpoint/2010/main" val="3656773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4A65E-0114-A4AB-3F18-270A76D446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2B7F05-E528-1A08-7412-DF09AAC09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8AC3C3-2646-6D68-75FB-6FCE35867C39}"/>
              </a:ext>
            </a:extLst>
          </p:cNvPr>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00" dirty="0">
                <a:effectLst/>
                <a:latin typeface="Arial" panose="020B0604020202020204" pitchFamily="34" charset="0"/>
                <a:ea typeface="Aptos" panose="020B0004020202020204" pitchFamily="34" charset="0"/>
                <a:cs typeface="Arial" panose="020B0604020202020204" pitchFamily="34" charset="0"/>
              </a:rPr>
              <a:t>Domestic abuse can include: Emotional abuse, Physical abuse, Sexual abuse, Financial abuse, Forced Marriage, FGM and ‘honour crimes’</a:t>
            </a:r>
          </a:p>
          <a:p>
            <a:pPr>
              <a:buNone/>
            </a:pPr>
            <a:endParaRPr lang="en-GB" sz="1000" b="1" i="1"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1000" b="1" i="0" kern="100" dirty="0">
                <a:effectLst/>
                <a:latin typeface="Arial" panose="020B0604020202020204" pitchFamily="34" charset="0"/>
                <a:ea typeface="Aptos" panose="020B0004020202020204" pitchFamily="34" charset="0"/>
                <a:cs typeface="Arial" panose="020B0604020202020204" pitchFamily="34" charset="0"/>
              </a:rPr>
              <a:t>Coercive control</a:t>
            </a:r>
          </a:p>
          <a:p>
            <a:pPr>
              <a:buNone/>
            </a:pPr>
            <a:endParaRPr lang="en-GB" sz="1000" i="0"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1000" b="1" i="0" kern="100" dirty="0">
                <a:effectLst/>
                <a:latin typeface="Arial" panose="020B0604020202020204" pitchFamily="34" charset="0"/>
                <a:ea typeface="Aptos" panose="020B0004020202020204" pitchFamily="34" charset="0"/>
                <a:cs typeface="Arial" panose="020B0604020202020204" pitchFamily="34" charset="0"/>
              </a:rPr>
              <a:t>Coercive control is an act or a pattern of acts of assault, threats, humiliation and intimidation or other abuse used to harm, punish, or frighten another person. </a:t>
            </a:r>
            <a:r>
              <a:rPr lang="en-GB" sz="1000" b="0" i="0" kern="100" dirty="0">
                <a:effectLst/>
                <a:latin typeface="Arial" panose="020B0604020202020204" pitchFamily="34" charset="0"/>
                <a:ea typeface="Aptos" panose="020B0004020202020204" pitchFamily="34" charset="0"/>
                <a:cs typeface="Arial" panose="020B0604020202020204" pitchFamily="34" charset="0"/>
              </a:rPr>
              <a:t>It is designed to make a person subordinate or dependent by isolating them from sources of support, exploiting them and their resources, depriving them of the means needed for independence, resistance and escape, and regulating their everyday behaviour.</a:t>
            </a:r>
          </a:p>
          <a:p>
            <a:pPr>
              <a:buNone/>
            </a:pPr>
            <a:endParaRPr lang="en-GB" sz="1000" kern="100" dirty="0">
              <a:latin typeface="Arial" panose="020B0604020202020204" pitchFamily="34" charset="0"/>
              <a:ea typeface="Aptos" panose="020B00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Domestic Abuse Helpline: Home | Refuge National Domestic Abuse Helpline</a:t>
            </a:r>
          </a:p>
          <a:p>
            <a:r>
              <a:rPr lang="en-GB" sz="1000" dirty="0">
                <a:latin typeface="Arial" panose="020B0604020202020204" pitchFamily="34" charset="0"/>
                <a:cs typeface="Arial" panose="020B0604020202020204" pitchFamily="34" charset="0"/>
              </a:rPr>
              <a:t>(</a:t>
            </a:r>
            <a:r>
              <a:rPr lang="en-GB" sz="1000" dirty="0" err="1">
                <a:latin typeface="Arial" panose="020B0604020202020204" pitchFamily="34" charset="0"/>
                <a:cs typeface="Arial" panose="020B0604020202020204" pitchFamily="34" charset="0"/>
              </a:rPr>
              <a:t>nationaldahelpline.org.uk</a:t>
            </a:r>
            <a:r>
              <a:rPr lang="en-GB" sz="1000"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Restored https://</a:t>
            </a:r>
            <a:r>
              <a:rPr lang="en-GB" sz="1000" kern="1200" dirty="0" err="1">
                <a:solidFill>
                  <a:schemeClr val="tx1"/>
                </a:solidFill>
                <a:effectLst/>
                <a:latin typeface="Arial" panose="020B0604020202020204" pitchFamily="34" charset="0"/>
                <a:ea typeface="+mn-ea"/>
                <a:cs typeface="Arial" panose="020B0604020202020204" pitchFamily="34" charset="0"/>
              </a:rPr>
              <a:t>www.restored-uk.org</a:t>
            </a:r>
            <a:r>
              <a:rPr lang="en-GB" sz="1000" kern="1200" dirty="0">
                <a:solidFill>
                  <a:schemeClr val="tx1"/>
                </a:solidFill>
                <a:effectLst/>
                <a:latin typeface="Arial" panose="020B0604020202020204" pitchFamily="34" charset="0"/>
                <a:ea typeface="+mn-ea"/>
                <a:cs typeface="Arial" panose="020B0604020202020204" pitchFamily="34" charset="0"/>
              </a:rPr>
              <a:t>/</a:t>
            </a:r>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National Centre for Domestic Violence: Domestic Abuse Help · National Centre</a:t>
            </a:r>
          </a:p>
          <a:p>
            <a:r>
              <a:rPr lang="en-GB" sz="1000" dirty="0">
                <a:latin typeface="Arial" panose="020B0604020202020204" pitchFamily="34" charset="0"/>
                <a:cs typeface="Arial" panose="020B0604020202020204" pitchFamily="34" charset="0"/>
              </a:rPr>
              <a:t>for Domestic Violence https://</a:t>
            </a:r>
            <a:r>
              <a:rPr lang="en-GB" sz="1000" dirty="0" err="1">
                <a:latin typeface="Arial" panose="020B0604020202020204" pitchFamily="34" charset="0"/>
                <a:cs typeface="Arial" panose="020B0604020202020204" pitchFamily="34" charset="0"/>
              </a:rPr>
              <a:t>www.ncdv.org.uk</a:t>
            </a:r>
            <a:r>
              <a:rPr lang="en-GB" sz="1000" dirty="0">
                <a:latin typeface="Arial" panose="020B0604020202020204" pitchFamily="34" charset="0"/>
                <a:cs typeface="Arial" panose="020B0604020202020204" pitchFamily="34" charset="0"/>
              </a:rPr>
              <a:t>/domestic-abuse-help/</a:t>
            </a:r>
          </a:p>
          <a:p>
            <a:r>
              <a:rPr lang="en-GB" sz="1000" dirty="0">
                <a:latin typeface="Arial" panose="020B0604020202020204" pitchFamily="34" charset="0"/>
                <a:cs typeface="Arial" panose="020B0604020202020204" pitchFamily="34" charset="0"/>
              </a:rPr>
              <a:t>Refuge: Home – Refuge https://</a:t>
            </a:r>
            <a:r>
              <a:rPr lang="en-GB" sz="1000" dirty="0" err="1">
                <a:latin typeface="Arial" panose="020B0604020202020204" pitchFamily="34" charset="0"/>
                <a:cs typeface="Arial" panose="020B0604020202020204" pitchFamily="34" charset="0"/>
              </a:rPr>
              <a:t>refuge.org.uk</a:t>
            </a:r>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Women’s Aid: I need help - information and support on domestic abuse</a:t>
            </a:r>
          </a:p>
          <a:p>
            <a:r>
              <a:rPr lang="en-GB" sz="1000" dirty="0">
                <a:latin typeface="Arial" panose="020B0604020202020204" pitchFamily="34" charset="0"/>
                <a:cs typeface="Arial" panose="020B0604020202020204" pitchFamily="34" charset="0"/>
              </a:rPr>
              <a:t>https://</a:t>
            </a:r>
            <a:r>
              <a:rPr lang="en-GB" sz="1000" dirty="0" err="1">
                <a:latin typeface="Arial" panose="020B0604020202020204" pitchFamily="34" charset="0"/>
                <a:cs typeface="Arial" panose="020B0604020202020204" pitchFamily="34" charset="0"/>
              </a:rPr>
              <a:t>www.womensaid.org.uk</a:t>
            </a:r>
            <a:r>
              <a:rPr lang="en-GB" sz="1000" dirty="0">
                <a:latin typeface="Arial" panose="020B0604020202020204" pitchFamily="34" charset="0"/>
                <a:cs typeface="Arial" panose="020B0604020202020204" pitchFamily="34" charset="0"/>
              </a:rPr>
              <a:t>/information-support/</a:t>
            </a:r>
          </a:p>
          <a:p>
            <a:r>
              <a:rPr lang="en-GB" sz="1000" dirty="0">
                <a:latin typeface="Arial" panose="020B0604020202020204" pitchFamily="34" charset="0"/>
                <a:cs typeface="Arial" panose="020B0604020202020204" pitchFamily="34" charset="0"/>
              </a:rPr>
              <a:t>DAVE (Domestic Abuse Victim Empowerment) Male Victim Domestic Abuse</a:t>
            </a:r>
          </a:p>
          <a:p>
            <a:r>
              <a:rPr lang="en-GB" sz="1000" dirty="0">
                <a:latin typeface="Arial" panose="020B0604020202020204" pitchFamily="34" charset="0"/>
                <a:cs typeface="Arial" panose="020B0604020202020204" pitchFamily="34" charset="0"/>
              </a:rPr>
              <a:t>Support – Dads Unlimited https://</a:t>
            </a:r>
            <a:r>
              <a:rPr lang="en-GB" sz="1000" dirty="0" err="1">
                <a:latin typeface="Arial" panose="020B0604020202020204" pitchFamily="34" charset="0"/>
                <a:cs typeface="Arial" panose="020B0604020202020204" pitchFamily="34" charset="0"/>
              </a:rPr>
              <a:t>www.dadsunltd.org.uk</a:t>
            </a:r>
            <a:r>
              <a:rPr lang="en-GB" sz="1000" dirty="0">
                <a:latin typeface="Arial" panose="020B0604020202020204" pitchFamily="34" charset="0"/>
                <a:cs typeface="Arial" panose="020B0604020202020204" pitchFamily="34" charset="0"/>
              </a:rPr>
              <a:t>/services/</a:t>
            </a:r>
            <a:r>
              <a:rPr lang="en-GB" sz="1000" dirty="0" err="1">
                <a:latin typeface="Arial" panose="020B0604020202020204" pitchFamily="34" charset="0"/>
                <a:cs typeface="Arial" panose="020B0604020202020204" pitchFamily="34" charset="0"/>
              </a:rPr>
              <a:t>dave</a:t>
            </a:r>
            <a:r>
              <a:rPr lang="en-GB" sz="1000" dirty="0">
                <a:latin typeface="Arial" panose="020B0604020202020204" pitchFamily="34" charset="0"/>
                <a:cs typeface="Arial" panose="020B0604020202020204" pitchFamily="34" charset="0"/>
              </a:rPr>
              <a:t>/</a:t>
            </a:r>
            <a:endParaRPr lang="en-GB" sz="1000" b="0" i="0"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1000" i="0" kern="100" dirty="0">
                <a:effectLst/>
                <a:latin typeface="Arial" panose="020B0604020202020204" pitchFamily="34" charset="0"/>
                <a:ea typeface="Aptos" panose="020B0004020202020204" pitchFamily="34" charset="0"/>
                <a:cs typeface="Arial" panose="020B0604020202020204" pitchFamily="34" charset="0"/>
              </a:rPr>
              <a:t> </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 </a:t>
            </a:r>
          </a:p>
          <a:p>
            <a:endParaRPr lang="en-US" dirty="0"/>
          </a:p>
        </p:txBody>
      </p:sp>
      <p:sp>
        <p:nvSpPr>
          <p:cNvPr id="4" name="Slide Number Placeholder 3">
            <a:extLst>
              <a:ext uri="{FF2B5EF4-FFF2-40B4-BE49-F238E27FC236}">
                <a16:creationId xmlns:a16="http://schemas.microsoft.com/office/drawing/2014/main" id="{BEA9A90F-19DE-7292-93D3-703C8DBC0545}"/>
              </a:ext>
            </a:extLst>
          </p:cNvPr>
          <p:cNvSpPr>
            <a:spLocks noGrp="1"/>
          </p:cNvSpPr>
          <p:nvPr>
            <p:ph type="sldNum" sz="quarter" idx="5"/>
          </p:nvPr>
        </p:nvSpPr>
        <p:spPr/>
        <p:txBody>
          <a:bodyPr/>
          <a:lstStyle/>
          <a:p>
            <a:fld id="{92F6D107-4828-FC4A-A07D-6580C02B5884}" type="slidenum">
              <a:rPr lang="en-US" smtClean="0"/>
              <a:t>19</a:t>
            </a:fld>
            <a:endParaRPr lang="en-US"/>
          </a:p>
        </p:txBody>
      </p:sp>
    </p:spTree>
    <p:extLst>
      <p:ext uri="{BB962C8B-B14F-4D97-AF65-F5344CB8AC3E}">
        <p14:creationId xmlns:p14="http://schemas.microsoft.com/office/powerpoint/2010/main" val="360959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b="1" dirty="0">
                <a:latin typeface="Arial" panose="020B0604020202020204" pitchFamily="34" charset="0"/>
                <a:cs typeface="Arial" panose="020B0604020202020204" pitchFamily="34" charset="0"/>
              </a:rPr>
              <a:t>The Hope Hub induction programmes for Volunteers and for Staff </a:t>
            </a:r>
            <a:r>
              <a:rPr lang="en-GB" sz="1000" dirty="0">
                <a:latin typeface="Arial" panose="020B0604020202020204" pitchFamily="34" charset="0"/>
                <a:cs typeface="Arial" panose="020B0604020202020204" pitchFamily="34" charset="0"/>
              </a:rPr>
              <a:t>include a requirement to read through and commit to our policies.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This training module links with one key policy 20: Safeguarding Vulnerable Adults.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effectLst/>
                <a:latin typeface="Arial" panose="020B0604020202020204" pitchFamily="34" charset="0"/>
              </a:rPr>
              <a:t>“Safeguarding is concerned with ensuring a person is free from harm, risk and danger, and that the individual can access the support they need to thrive and do well in life.” (Douglas and Fourie, 2022). It</a:t>
            </a:r>
            <a:r>
              <a:rPr lang="en-GB" sz="1000" kern="1200" dirty="0">
                <a:solidFill>
                  <a:schemeClr val="tx1"/>
                </a:solidFill>
                <a:effectLst/>
                <a:latin typeface="Arial" panose="020B0604020202020204" pitchFamily="34" charset="0"/>
                <a:ea typeface="+mn-ea"/>
                <a:cs typeface="Arial" panose="020B0604020202020204" pitchFamily="34" charset="0"/>
              </a:rPr>
              <a:t> is a vital consideration at The Hope Hub where we aim to serve the needs of vulnerable adults, many of whom have a history of abuse, multiple traumas and highly complex needs.</a:t>
            </a:r>
          </a:p>
          <a:p>
            <a:r>
              <a:rPr lang="en-GB" sz="1000" kern="1200" dirty="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The Hope Hub engage with a wide variety of local partners and professional bodies which helps us to keep up with legislative changes, guidance and best practice in safeguarding vulnerable adults. The Hope Hub is a member of </a:t>
            </a:r>
            <a:r>
              <a:rPr lang="en-GB" sz="1000" dirty="0" err="1">
                <a:latin typeface="Arial" panose="020B0604020202020204" pitchFamily="34" charset="0"/>
                <a:cs typeface="Arial" panose="020B0604020202020204" pitchFamily="34" charset="0"/>
              </a:rPr>
              <a:t>Thirtyone:Eight</a:t>
            </a:r>
            <a:r>
              <a:rPr lang="en-GB" sz="1000" dirty="0">
                <a:latin typeface="Arial" panose="020B0604020202020204" pitchFamily="34" charset="0"/>
                <a:cs typeface="Arial" panose="020B0604020202020204" pitchFamily="34" charset="0"/>
              </a:rPr>
              <a:t>, an independent organisation providing training and resources to safeguard children and vulnerable adults. These training modules have been reviewed in line with the </a:t>
            </a:r>
            <a:r>
              <a:rPr lang="en-GB" sz="1000" dirty="0" err="1">
                <a:latin typeface="Arial" panose="020B0604020202020204" pitchFamily="34" charset="0"/>
                <a:cs typeface="Arial" panose="020B0604020202020204" pitchFamily="34" charset="0"/>
              </a:rPr>
              <a:t>Thirtyone:Eight</a:t>
            </a:r>
            <a:r>
              <a:rPr lang="en-GB" sz="1000" dirty="0">
                <a:latin typeface="Arial" panose="020B0604020202020204" pitchFamily="34" charset="0"/>
                <a:cs typeface="Arial" panose="020B0604020202020204" pitchFamily="34" charset="0"/>
              </a:rPr>
              <a:t> Safeguarding Standards and Award.</a:t>
            </a:r>
          </a:p>
          <a:p>
            <a:endParaRPr lang="en-GB" dirty="0"/>
          </a:p>
        </p:txBody>
      </p:sp>
      <p:sp>
        <p:nvSpPr>
          <p:cNvPr id="4" name="Slide Number Placeholder 3"/>
          <p:cNvSpPr>
            <a:spLocks noGrp="1"/>
          </p:cNvSpPr>
          <p:nvPr>
            <p:ph type="sldNum" sz="quarter" idx="5"/>
          </p:nvPr>
        </p:nvSpPr>
        <p:spPr/>
        <p:txBody>
          <a:bodyPr/>
          <a:lstStyle/>
          <a:p>
            <a:fld id="{92F6D107-4828-FC4A-A07D-6580C02B5884}" type="slidenum">
              <a:rPr lang="en-US" smtClean="0"/>
              <a:t>2</a:t>
            </a:fld>
            <a:endParaRPr lang="en-US"/>
          </a:p>
        </p:txBody>
      </p:sp>
    </p:spTree>
    <p:extLst>
      <p:ext uri="{BB962C8B-B14F-4D97-AF65-F5344CB8AC3E}">
        <p14:creationId xmlns:p14="http://schemas.microsoft.com/office/powerpoint/2010/main" val="568469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31FF5-6B94-9832-931D-AB0A9EB08C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F1517-17EC-6C36-621C-83C3AC8F6A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90A6C7-2120-863D-6F69-731A987883A0}"/>
              </a:ext>
            </a:extLst>
          </p:cNvPr>
          <p:cNvSpPr>
            <a:spLocks noGrp="1"/>
          </p:cNvSpPr>
          <p:nvPr>
            <p:ph type="body" idx="1"/>
          </p:nvPr>
        </p:nvSpPr>
        <p:spPr>
          <a:xfrm>
            <a:off x="685800" y="4400549"/>
            <a:ext cx="5486400" cy="4614863"/>
          </a:xfrm>
        </p:spPr>
        <p:txBody>
          <a:bodyPr/>
          <a:lstStyle/>
          <a:p>
            <a:pPr>
              <a:buNone/>
            </a:pPr>
            <a:endParaRPr lang="en-GB" sz="1000" b="1"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1000" b="1" kern="100" dirty="0">
                <a:effectLst/>
                <a:latin typeface="Arial" panose="020B0604020202020204" pitchFamily="34" charset="0"/>
                <a:ea typeface="Aptos" panose="020B0004020202020204" pitchFamily="34" charset="0"/>
                <a:cs typeface="Arial" panose="020B0604020202020204" pitchFamily="34" charset="0"/>
              </a:rPr>
              <a:t>Financial abuse (or Material abuse) is the attempted or actual misappropriation or misuse of a person's money, property, benefits, or other assets, my means of intimidation, coercion, deception, or other ways to which the person does not or can not consent to.  </a:t>
            </a:r>
            <a:r>
              <a:rPr lang="en-GB" sz="1000" kern="100" dirty="0">
                <a:effectLst/>
                <a:latin typeface="Arial" panose="020B0604020202020204" pitchFamily="34" charset="0"/>
                <a:ea typeface="Aptos" panose="020B0004020202020204" pitchFamily="34" charset="0"/>
                <a:cs typeface="Arial" panose="020B0604020202020204" pitchFamily="34" charset="0"/>
              </a:rPr>
              <a:t>Financial abuse includes having money or other property stolen, being defrauded or put under pressure in relation to money or other property, and having money or other property misused. </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 </a:t>
            </a:r>
          </a:p>
          <a:p>
            <a:pPr>
              <a:buNone/>
            </a:pPr>
            <a:r>
              <a:rPr lang="en-GB" sz="1000" b="1" kern="100" dirty="0">
                <a:effectLst/>
                <a:latin typeface="Arial" panose="020B0604020202020204" pitchFamily="34" charset="0"/>
                <a:ea typeface="Aptos" panose="020B0004020202020204" pitchFamily="34" charset="0"/>
                <a:cs typeface="Arial" panose="020B0604020202020204" pitchFamily="34" charset="0"/>
              </a:rPr>
              <a:t>Financial abuse can include:</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Theft, burglary, or fraud (including internet scamming).</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Exploitation and embezzlement.</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Coercion or being put under pressure concerning a person's finances (including wills, property, inheritance or financial transactions).</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Misuse or misappropriation of property, possessions or benefits.</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Withholding pension or other benefits.</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 </a:t>
            </a:r>
          </a:p>
          <a:p>
            <a:pPr>
              <a:buNone/>
            </a:pPr>
            <a:r>
              <a:rPr lang="en-GB" sz="1000" b="1" kern="100" dirty="0">
                <a:effectLst/>
                <a:latin typeface="Arial" panose="020B0604020202020204" pitchFamily="34" charset="0"/>
                <a:ea typeface="Aptos" panose="020B0004020202020204" pitchFamily="34" charset="0"/>
                <a:cs typeface="Arial" panose="020B0604020202020204" pitchFamily="34" charset="0"/>
              </a:rPr>
              <a:t>Possible signs and indicators:</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Unusual financial activity such as making an unexpected change to a will, a sudden sale or transfer of a property, or unusual activity in a bank account.</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Sudden inclusion of additional names on a bank account or where a signature does not resemble the person’s normal signature.</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Reluctance or anxiety by a person when discussing their finances.</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A substantial gift to a carer or other third party.</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A sudden interest by a relative or other third party in the welfare of the person.</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Bills remaining unpaid.</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Complaints that personal property is missing.</a:t>
            </a:r>
          </a:p>
          <a:p>
            <a:pPr>
              <a:buNone/>
            </a:pPr>
            <a:r>
              <a:rPr lang="en-GB" sz="1000" dirty="0">
                <a:effectLst/>
                <a:latin typeface="Arial" panose="020B0604020202020204" pitchFamily="34" charset="0"/>
                <a:ea typeface="Aptos" panose="020B0004020202020204" pitchFamily="34" charset="0"/>
                <a:cs typeface="Arial" panose="020B0604020202020204" pitchFamily="34" charset="0"/>
              </a:rPr>
              <a:t>Signs of coercive control or neglect.</a:t>
            </a:r>
            <a:endParaRPr lang="en-US" sz="1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D9F426E-EB9D-AE0F-D801-4B9A241DDA6E}"/>
              </a:ext>
            </a:extLst>
          </p:cNvPr>
          <p:cNvSpPr>
            <a:spLocks noGrp="1"/>
          </p:cNvSpPr>
          <p:nvPr>
            <p:ph type="sldNum" sz="quarter" idx="5"/>
          </p:nvPr>
        </p:nvSpPr>
        <p:spPr/>
        <p:txBody>
          <a:bodyPr/>
          <a:lstStyle/>
          <a:p>
            <a:fld id="{92F6D107-4828-FC4A-A07D-6580C02B5884}" type="slidenum">
              <a:rPr lang="en-US" smtClean="0"/>
              <a:t>20</a:t>
            </a:fld>
            <a:endParaRPr lang="en-US"/>
          </a:p>
        </p:txBody>
      </p:sp>
    </p:spTree>
    <p:extLst>
      <p:ext uri="{BB962C8B-B14F-4D97-AF65-F5344CB8AC3E}">
        <p14:creationId xmlns:p14="http://schemas.microsoft.com/office/powerpoint/2010/main" val="2601056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00FBE-936D-8DB4-8970-1E25EFCF9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DE8DA3-21E6-ECC8-A584-148904D046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F99037-329F-31C4-825D-6238ABC62CF9}"/>
              </a:ext>
            </a:extLst>
          </p:cNvPr>
          <p:cNvSpPr>
            <a:spLocks noGrp="1"/>
          </p:cNvSpPr>
          <p:nvPr>
            <p:ph type="body" idx="1"/>
          </p:nvPr>
        </p:nvSpPr>
        <p:spPr>
          <a:xfrm>
            <a:off x="685800" y="4400549"/>
            <a:ext cx="5486400" cy="4284663"/>
          </a:xfrm>
        </p:spPr>
        <p:txBody>
          <a:bodyPr/>
          <a:lstStyle/>
          <a:p>
            <a:endParaRPr lang="en-GB" sz="1000" b="1" i="0" u="none" strike="noStrike" kern="1200" dirty="0">
              <a:solidFill>
                <a:schemeClr val="tx1"/>
              </a:solidFill>
              <a:effectLst/>
              <a:latin typeface="Arial" panose="020B0604020202020204" pitchFamily="34" charset="0"/>
              <a:ea typeface="+mn-ea"/>
              <a:cs typeface="Arial" panose="020B0604020202020204" pitchFamily="34" charset="0"/>
            </a:endParaRPr>
          </a:p>
          <a:p>
            <a:r>
              <a:rPr lang="en-GB" sz="1000" b="1" i="0" u="none" strike="noStrike" kern="1200" dirty="0">
                <a:solidFill>
                  <a:schemeClr val="tx1"/>
                </a:solidFill>
                <a:effectLst/>
                <a:latin typeface="Arial" panose="020B0604020202020204" pitchFamily="34" charset="0"/>
                <a:ea typeface="+mn-ea"/>
                <a:cs typeface="Arial" panose="020B0604020202020204" pitchFamily="34" charset="0"/>
              </a:rPr>
              <a:t>Organisational abuse (or Institutional abuse) is when a person is abused or mistreated within an institution such as a care home or hospital, or by an organisation providing care in the person's own home.  </a:t>
            </a:r>
            <a:endParaRPr lang="en-GB" sz="1000" b="0" i="0" u="none" strike="noStrike" kern="1200" dirty="0">
              <a:solidFill>
                <a:schemeClr val="tx1"/>
              </a:solidFill>
              <a:effectLst/>
              <a:latin typeface="Arial" panose="020B0604020202020204" pitchFamily="34" charset="0"/>
              <a:ea typeface="+mn-ea"/>
              <a:cs typeface="Arial" panose="020B0604020202020204" pitchFamily="34" charset="0"/>
            </a:endParaRPr>
          </a:p>
          <a:p>
            <a:r>
              <a:rPr lang="en-GB" sz="1000" b="0" i="0" u="none" strike="noStrike" kern="1200" dirty="0">
                <a:solidFill>
                  <a:schemeClr val="tx1"/>
                </a:solidFill>
                <a:effectLst/>
                <a:latin typeface="Arial" panose="020B0604020202020204" pitchFamily="34" charset="0"/>
                <a:ea typeface="+mn-ea"/>
                <a:cs typeface="Arial" panose="020B0604020202020204" pitchFamily="34" charset="0"/>
              </a:rPr>
              <a:t>It can include one-off incidents or long-term mistreatment and can be through neglect or poor professional practice as a result of inadequate resources, structures, policies, processes and practices within an organisation.</a:t>
            </a:r>
          </a:p>
          <a:p>
            <a:r>
              <a:rPr lang="en-GB" sz="1000" b="0" i="0" u="none" strike="noStrike" kern="1200" dirty="0">
                <a:solidFill>
                  <a:schemeClr val="tx1"/>
                </a:solidFill>
                <a:effectLst/>
                <a:latin typeface="Arial" panose="020B0604020202020204" pitchFamily="34" charset="0"/>
                <a:ea typeface="+mn-ea"/>
                <a:cs typeface="Arial" panose="020B0604020202020204" pitchFamily="34" charset="0"/>
              </a:rPr>
              <a:t>The abuse may happen because of a culture that denies or restricts privacy, dignity, choice and independence, and involves the collective failure of a service provider or an organisation to provide safe and appropriate services, and to ensure that the necessary preventative and protective measures are in place.</a:t>
            </a:r>
          </a:p>
          <a:p>
            <a:endParaRPr lang="en-GB" sz="1000" b="1" i="0" u="none" strike="noStrike" kern="1200" dirty="0">
              <a:solidFill>
                <a:schemeClr val="tx1"/>
              </a:solidFill>
              <a:effectLst/>
              <a:latin typeface="Arial" panose="020B0604020202020204" pitchFamily="34" charset="0"/>
              <a:ea typeface="+mn-ea"/>
              <a:cs typeface="Arial" panose="020B0604020202020204" pitchFamily="34" charset="0"/>
            </a:endParaRPr>
          </a:p>
          <a:p>
            <a:r>
              <a:rPr lang="en-GB" sz="1000" b="1" i="0" u="none" strike="noStrike" kern="1200" dirty="0">
                <a:solidFill>
                  <a:schemeClr val="tx1"/>
                </a:solidFill>
                <a:effectLst/>
                <a:latin typeface="Arial" panose="020B0604020202020204" pitchFamily="34" charset="0"/>
                <a:ea typeface="+mn-ea"/>
                <a:cs typeface="Arial" panose="020B0604020202020204" pitchFamily="34" charset="0"/>
              </a:rPr>
              <a:t>Organisational abuse can include:</a:t>
            </a:r>
            <a:endParaRPr lang="en-GB" sz="1000" b="0" i="0" u="none" strike="noStrike" kern="1200" dirty="0">
              <a:solidFill>
                <a:schemeClr val="tx1"/>
              </a:solidFill>
              <a:effectLst/>
              <a:latin typeface="Arial" panose="020B0604020202020204" pitchFamily="34" charset="0"/>
              <a:ea typeface="+mn-ea"/>
              <a:cs typeface="Arial" panose="020B0604020202020204" pitchFamily="34" charset="0"/>
            </a:endParaRPr>
          </a:p>
          <a:p>
            <a:r>
              <a:rPr lang="en-GB" sz="1000" b="0" i="0" u="none" strike="noStrike" kern="1200" dirty="0">
                <a:solidFill>
                  <a:schemeClr val="tx1"/>
                </a:solidFill>
                <a:effectLst/>
                <a:latin typeface="Arial" panose="020B0604020202020204" pitchFamily="34" charset="0"/>
                <a:ea typeface="+mn-ea"/>
                <a:cs typeface="Arial" panose="020B0604020202020204" pitchFamily="34" charset="0"/>
              </a:rPr>
              <a:t>A run-down or overcrowded environment.</a:t>
            </a:r>
          </a:p>
          <a:p>
            <a:r>
              <a:rPr lang="en-GB" sz="1000" b="0" i="0" u="none" strike="noStrike" kern="1200" dirty="0">
                <a:solidFill>
                  <a:schemeClr val="tx1"/>
                </a:solidFill>
                <a:effectLst/>
                <a:latin typeface="Arial" panose="020B0604020202020204" pitchFamily="34" charset="0"/>
                <a:ea typeface="+mn-ea"/>
                <a:cs typeface="Arial" panose="020B0604020202020204" pitchFamily="34" charset="0"/>
              </a:rPr>
              <a:t>Insufficient staff or high staff turnover resulting in poor quality care.</a:t>
            </a:r>
          </a:p>
          <a:p>
            <a:r>
              <a:rPr lang="en-GB" sz="1000" b="0" i="0" u="none" strike="noStrike" kern="1200" dirty="0">
                <a:solidFill>
                  <a:schemeClr val="tx1"/>
                </a:solidFill>
                <a:effectLst/>
                <a:latin typeface="Arial" panose="020B0604020202020204" pitchFamily="34" charset="0"/>
                <a:ea typeface="+mn-ea"/>
                <a:cs typeface="Arial" panose="020B0604020202020204" pitchFamily="34" charset="0"/>
              </a:rPr>
              <a:t>Abusive and disrespectful attitudes towards people using the service.</a:t>
            </a:r>
          </a:p>
          <a:p>
            <a:r>
              <a:rPr lang="en-GB" sz="1000" b="0" i="0" u="none" strike="noStrike" kern="1200" dirty="0">
                <a:solidFill>
                  <a:schemeClr val="tx1"/>
                </a:solidFill>
                <a:effectLst/>
                <a:latin typeface="Arial" panose="020B0604020202020204" pitchFamily="34" charset="0"/>
                <a:ea typeface="+mn-ea"/>
                <a:cs typeface="Arial" panose="020B0604020202020204" pitchFamily="34" charset="0"/>
              </a:rPr>
              <a:t>Not offering choice or promoting independence.</a:t>
            </a:r>
          </a:p>
          <a:p>
            <a:endParaRPr lang="en-GB" sz="1000" b="0" i="0" u="none" strike="noStrike" kern="1200" dirty="0">
              <a:solidFill>
                <a:schemeClr val="tx1"/>
              </a:solidFill>
              <a:effectLst/>
              <a:latin typeface="Arial" panose="020B0604020202020204" pitchFamily="34" charset="0"/>
              <a:ea typeface="+mn-ea"/>
              <a:cs typeface="Arial" panose="020B0604020202020204" pitchFamily="34" charset="0"/>
            </a:endParaRPr>
          </a:p>
          <a:p>
            <a:r>
              <a:rPr lang="en-GB" sz="1000" b="1" i="0" u="none" strike="noStrike" kern="1200" dirty="0">
                <a:solidFill>
                  <a:schemeClr val="tx1"/>
                </a:solidFill>
                <a:effectLst/>
                <a:latin typeface="Arial" panose="020B0604020202020204" pitchFamily="34" charset="0"/>
                <a:ea typeface="+mn-ea"/>
                <a:cs typeface="Arial" panose="020B0604020202020204" pitchFamily="34" charset="0"/>
              </a:rPr>
              <a:t>Possible signs and indicators:</a:t>
            </a:r>
          </a:p>
          <a:p>
            <a:r>
              <a:rPr lang="en-GB" sz="1000" b="0" i="0" u="none" strike="noStrike" kern="1200" dirty="0">
                <a:solidFill>
                  <a:schemeClr val="tx1"/>
                </a:solidFill>
                <a:effectLst/>
                <a:latin typeface="Arial" panose="020B0604020202020204" pitchFamily="34" charset="0"/>
                <a:ea typeface="+mn-ea"/>
                <a:cs typeface="Arial" panose="020B0604020202020204" pitchFamily="34" charset="0"/>
              </a:rPr>
              <a:t>Signs </a:t>
            </a:r>
            <a:r>
              <a:rPr lang="en-GB" sz="1000" dirty="0">
                <a:latin typeface="Arial" panose="020B0604020202020204" pitchFamily="34" charset="0"/>
                <a:cs typeface="Arial" panose="020B0604020202020204" pitchFamily="34" charset="0"/>
              </a:rPr>
              <a:t>of neglect. Signs of physical or emotional abuse.</a:t>
            </a:r>
            <a:endParaRPr lang="en-GB" sz="1000" b="0" i="0" u="none" strike="noStrike" kern="1200" dirty="0">
              <a:solidFill>
                <a:schemeClr val="tx1"/>
              </a:solidFill>
              <a:effectLst/>
              <a:latin typeface="Arial" panose="020B0604020202020204" pitchFamily="34" charset="0"/>
              <a:ea typeface="+mn-ea"/>
              <a:cs typeface="Arial" panose="020B0604020202020204" pitchFamily="34" charset="0"/>
            </a:endParaRPr>
          </a:p>
          <a:p>
            <a:r>
              <a:rPr lang="en-GB" sz="1000" b="0" i="0" u="none" strike="noStrike" kern="1200" dirty="0">
                <a:solidFill>
                  <a:schemeClr val="tx1"/>
                </a:solidFill>
                <a:effectLst/>
                <a:latin typeface="Arial" panose="020B0604020202020204" pitchFamily="34" charset="0"/>
                <a:ea typeface="+mn-ea"/>
                <a:cs typeface="Arial" panose="020B0604020202020204" pitchFamily="34" charset="0"/>
              </a:rPr>
              <a:t>Inadequate staffing levels. Poor standards of care. Lack of adequate procedures.</a:t>
            </a:r>
          </a:p>
          <a:p>
            <a:r>
              <a:rPr lang="en-GB" sz="1000" b="0" i="0" u="none" strike="noStrike" kern="1200" dirty="0">
                <a:solidFill>
                  <a:schemeClr val="tx1"/>
                </a:solidFill>
                <a:effectLst/>
                <a:latin typeface="Arial" panose="020B0604020202020204" pitchFamily="34" charset="0"/>
                <a:ea typeface="+mn-ea"/>
                <a:cs typeface="Arial" panose="020B0604020202020204" pitchFamily="34" charset="0"/>
              </a:rPr>
              <a:t>Absence of visitors. Few social, recreational and educational activities.</a:t>
            </a:r>
          </a:p>
          <a:p>
            <a:r>
              <a:rPr lang="en-GB" sz="1000" b="0" i="0" u="none" strike="noStrike" kern="1200" dirty="0">
                <a:solidFill>
                  <a:schemeClr val="tx1"/>
                </a:solidFill>
                <a:effectLst/>
                <a:latin typeface="Arial" panose="020B0604020202020204" pitchFamily="34" charset="0"/>
                <a:ea typeface="+mn-ea"/>
                <a:cs typeface="Arial" panose="020B0604020202020204" pitchFamily="34" charset="0"/>
              </a:rPr>
              <a:t>Unnecessary exposure during bathing or using the toilet.</a:t>
            </a:r>
          </a:p>
          <a:p>
            <a:r>
              <a:rPr lang="en-GB" sz="1000" b="0" i="0" u="none" strike="noStrike" kern="1200" dirty="0">
                <a:solidFill>
                  <a:schemeClr val="tx1"/>
                </a:solidFill>
                <a:effectLst/>
                <a:latin typeface="Arial" panose="020B0604020202020204" pitchFamily="34" charset="0"/>
                <a:ea typeface="+mn-ea"/>
                <a:cs typeface="Arial" panose="020B0604020202020204" pitchFamily="34" charset="0"/>
              </a:rPr>
              <a:t>Lack of management overview and support.</a:t>
            </a:r>
          </a:p>
          <a:p>
            <a:endParaRPr lang="en-GB" sz="1200" b="0" i="0" u="none" strike="noStrike"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65F07AF-FA26-277A-90CB-35DF3663F116}"/>
              </a:ext>
            </a:extLst>
          </p:cNvPr>
          <p:cNvSpPr>
            <a:spLocks noGrp="1"/>
          </p:cNvSpPr>
          <p:nvPr>
            <p:ph type="sldNum" sz="quarter" idx="5"/>
          </p:nvPr>
        </p:nvSpPr>
        <p:spPr/>
        <p:txBody>
          <a:bodyPr/>
          <a:lstStyle/>
          <a:p>
            <a:fld id="{92F6D107-4828-FC4A-A07D-6580C02B5884}" type="slidenum">
              <a:rPr lang="en-US" smtClean="0"/>
              <a:t>21</a:t>
            </a:fld>
            <a:endParaRPr lang="en-US"/>
          </a:p>
        </p:txBody>
      </p:sp>
    </p:spTree>
    <p:extLst>
      <p:ext uri="{BB962C8B-B14F-4D97-AF65-F5344CB8AC3E}">
        <p14:creationId xmlns:p14="http://schemas.microsoft.com/office/powerpoint/2010/main" val="2948645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A971A-A07C-1263-699B-6EAA42750A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F00977-82B6-5EF8-398F-48E55255B2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A61B07-A033-68E6-2E22-A7CE4176CFF5}"/>
              </a:ext>
            </a:extLst>
          </p:cNvPr>
          <p:cNvSpPr>
            <a:spLocks noGrp="1"/>
          </p:cNvSpPr>
          <p:nvPr>
            <p:ph type="body" idx="1"/>
          </p:nvPr>
        </p:nvSpPr>
        <p:spPr>
          <a:xfrm>
            <a:off x="685800" y="4400550"/>
            <a:ext cx="5486400" cy="3986213"/>
          </a:xfrm>
        </p:spPr>
        <p:txBody>
          <a:bodyPr/>
          <a:lstStyle/>
          <a:p>
            <a:pPr>
              <a:buNone/>
            </a:pPr>
            <a:endParaRPr lang="en-GB" sz="1000" b="1"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1000" b="1" kern="100" dirty="0">
                <a:effectLst/>
                <a:latin typeface="Arial" panose="020B0604020202020204" pitchFamily="34" charset="0"/>
                <a:ea typeface="Aptos" panose="020B0004020202020204" pitchFamily="34" charset="0"/>
                <a:cs typeface="Arial" panose="020B0604020202020204" pitchFamily="34" charset="0"/>
              </a:rPr>
              <a:t>Modern slavery (</a:t>
            </a:r>
            <a:r>
              <a:rPr lang="en-GB" sz="1000" kern="100" dirty="0">
                <a:effectLst/>
                <a:latin typeface="Arial" panose="020B0604020202020204" pitchFamily="34" charset="0"/>
                <a:ea typeface="Aptos" panose="020B0004020202020204" pitchFamily="34" charset="0"/>
                <a:cs typeface="Arial" panose="020B0604020202020204" pitchFamily="34" charset="0"/>
              </a:rPr>
              <a:t>or Human Trafficking) is the recruitment, movement, and holding of a person by improper means, such as force, threat or deception, for the purposes of exploitation or abuse.  </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Victims of human trafficking can be male or female, children or adults, and may come from migrant or indigenous communities. Modern slavery is different from illegal immigration as people who are trafficked are tricked, coerced, lured or forced by criminals to work for them or others in their criminal networks around the world. </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People are forced into and held by threats of violence and intimidation against them or their family, fear, debt bondage, isolation and the removal of identification or travel documents, or imprisonment and torture.</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 </a:t>
            </a:r>
          </a:p>
          <a:p>
            <a:pPr>
              <a:buNone/>
            </a:pPr>
            <a:r>
              <a:rPr lang="en-GB" sz="1000" b="1" kern="100" dirty="0">
                <a:effectLst/>
                <a:latin typeface="Arial" panose="020B0604020202020204" pitchFamily="34" charset="0"/>
                <a:ea typeface="Aptos" panose="020B0004020202020204" pitchFamily="34" charset="0"/>
                <a:cs typeface="Arial" panose="020B0604020202020204" pitchFamily="34" charset="0"/>
              </a:rPr>
              <a:t>Modern slavery can include:</a:t>
            </a:r>
          </a:p>
          <a:p>
            <a:r>
              <a:rPr lang="en-GB" sz="1000" kern="100" dirty="0">
                <a:effectLst/>
                <a:latin typeface="Arial" panose="020B0604020202020204" pitchFamily="34" charset="0"/>
                <a:ea typeface="Aptos" panose="020B0004020202020204" pitchFamily="34" charset="0"/>
                <a:cs typeface="Arial" panose="020B0604020202020204" pitchFamily="34" charset="0"/>
              </a:rPr>
              <a:t>Forced labour</a:t>
            </a:r>
            <a:r>
              <a:rPr lang="en-GB" sz="1000" kern="100" dirty="0">
                <a:latin typeface="Arial" panose="020B0604020202020204" pitchFamily="34" charset="0"/>
                <a:ea typeface="Aptos" panose="020B0004020202020204" pitchFamily="34" charset="0"/>
                <a:cs typeface="Arial" panose="020B0604020202020204" pitchFamily="34" charset="0"/>
              </a:rPr>
              <a:t>. Bonded labour (forcing someone to pay a debt that can't be paid).</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Domestic servitude. Sexual exploitation such as prostitution and pornography.</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Criminal activity. Private Fostering. Forced Marriage</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 </a:t>
            </a:r>
          </a:p>
          <a:p>
            <a:pPr>
              <a:buNone/>
            </a:pPr>
            <a:r>
              <a:rPr lang="en-GB" sz="1000" b="1" kern="100" dirty="0">
                <a:effectLst/>
                <a:latin typeface="Arial" panose="020B0604020202020204" pitchFamily="34" charset="0"/>
                <a:ea typeface="Aptos" panose="020B0004020202020204" pitchFamily="34" charset="0"/>
                <a:cs typeface="Arial" panose="020B0604020202020204" pitchFamily="34" charset="0"/>
              </a:rPr>
              <a:t>Possible signs and indicators:</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Signs of physical abuse or emotional abuse. Signs of neglect.</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Isolation from the community. Seeming under the control or influence of others.</a:t>
            </a:r>
          </a:p>
          <a:p>
            <a:r>
              <a:rPr lang="en-GB" sz="1000" kern="100" dirty="0">
                <a:effectLst/>
                <a:latin typeface="Arial" panose="020B0604020202020204" pitchFamily="34" charset="0"/>
                <a:ea typeface="Aptos" panose="020B0004020202020204" pitchFamily="34" charset="0"/>
                <a:cs typeface="Arial" panose="020B0604020202020204" pitchFamily="34" charset="0"/>
              </a:rPr>
              <a:t>Lack of personal effects or identification </a:t>
            </a:r>
            <a:r>
              <a:rPr lang="en-GB" sz="1000" kern="100" dirty="0">
                <a:latin typeface="Arial" panose="020B0604020202020204" pitchFamily="34" charset="0"/>
                <a:ea typeface="Aptos" panose="020B0004020202020204" pitchFamily="34" charset="0"/>
                <a:cs typeface="Arial" panose="020B0604020202020204" pitchFamily="34" charset="0"/>
              </a:rPr>
              <a:t>documents. Fear of law enforcers.</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Avoidance of eye contact, appearing frightened or hesitant to talk to strangers</a:t>
            </a:r>
          </a:p>
          <a:p>
            <a:pPr>
              <a:buNone/>
            </a:pP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r>
              <a:rPr lang="en-GB" sz="1000" kern="100" dirty="0">
                <a:effectLst/>
                <a:latin typeface="Arial" panose="020B0604020202020204" pitchFamily="34" charset="0"/>
                <a:ea typeface="Aptos" panose="020B0004020202020204" pitchFamily="34" charset="0"/>
                <a:cs typeface="Arial" panose="020B0604020202020204" pitchFamily="34" charset="0"/>
              </a:rPr>
              <a:t> </a:t>
            </a:r>
          </a:p>
          <a:p>
            <a:endParaRPr lang="en-US" dirty="0"/>
          </a:p>
        </p:txBody>
      </p:sp>
      <p:sp>
        <p:nvSpPr>
          <p:cNvPr id="4" name="Slide Number Placeholder 3">
            <a:extLst>
              <a:ext uri="{FF2B5EF4-FFF2-40B4-BE49-F238E27FC236}">
                <a16:creationId xmlns:a16="http://schemas.microsoft.com/office/drawing/2014/main" id="{08C12E5C-7C55-8B52-5B3F-5A7ADC6CD7E6}"/>
              </a:ext>
            </a:extLst>
          </p:cNvPr>
          <p:cNvSpPr>
            <a:spLocks noGrp="1"/>
          </p:cNvSpPr>
          <p:nvPr>
            <p:ph type="sldNum" sz="quarter" idx="5"/>
          </p:nvPr>
        </p:nvSpPr>
        <p:spPr/>
        <p:txBody>
          <a:bodyPr/>
          <a:lstStyle/>
          <a:p>
            <a:fld id="{92F6D107-4828-FC4A-A07D-6580C02B5884}" type="slidenum">
              <a:rPr lang="en-US" smtClean="0"/>
              <a:t>22</a:t>
            </a:fld>
            <a:endParaRPr lang="en-US"/>
          </a:p>
        </p:txBody>
      </p:sp>
    </p:spTree>
    <p:extLst>
      <p:ext uri="{BB962C8B-B14F-4D97-AF65-F5344CB8AC3E}">
        <p14:creationId xmlns:p14="http://schemas.microsoft.com/office/powerpoint/2010/main" val="3448191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FD074-0D7D-5BD8-C33D-65430C98EA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CF2B83-908C-8761-A623-99B7AFEB3B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043A93-22F1-6704-0012-DE39AB8B6C63}"/>
              </a:ext>
            </a:extLst>
          </p:cNvPr>
          <p:cNvSpPr>
            <a:spLocks noGrp="1"/>
          </p:cNvSpPr>
          <p:nvPr>
            <p:ph type="body" idx="1"/>
          </p:nvPr>
        </p:nvSpPr>
        <p:spPr/>
        <p:txBody>
          <a:bodyPr/>
          <a:lstStyle/>
          <a:p>
            <a:pPr>
              <a:buNone/>
            </a:pPr>
            <a:endParaRPr lang="en-GB" sz="1000" b="1" kern="100" dirty="0">
              <a:solidFill>
                <a:srgbClr val="0070C0"/>
              </a:solidFill>
              <a:latin typeface="Arial" panose="020B0604020202020204" pitchFamily="34" charset="0"/>
              <a:ea typeface="Aptos" panose="020B0004020202020204" pitchFamily="34" charset="0"/>
              <a:cs typeface="Arial" panose="020B0604020202020204" pitchFamily="34" charset="0"/>
            </a:endParaRPr>
          </a:p>
          <a:p>
            <a:pPr>
              <a:buNone/>
            </a:pPr>
            <a:r>
              <a:rPr lang="en-GB" sz="1000" b="1" kern="100" dirty="0">
                <a:solidFill>
                  <a:srgbClr val="0070C0"/>
                </a:solidFill>
                <a:latin typeface="Arial" panose="020B0604020202020204" pitchFamily="34" charset="0"/>
                <a:ea typeface="Aptos" panose="020B0004020202020204" pitchFamily="34" charset="0"/>
                <a:cs typeface="Arial" panose="020B0604020202020204" pitchFamily="34" charset="0"/>
              </a:rPr>
              <a:t>Signposting and Links</a:t>
            </a:r>
          </a:p>
          <a:p>
            <a:r>
              <a:rPr lang="en-GB" sz="1000" dirty="0">
                <a:latin typeface="Arial" panose="020B0604020202020204" pitchFamily="34" charset="0"/>
                <a:cs typeface="Arial" panose="020B0604020202020204" pitchFamily="34" charset="0"/>
              </a:rPr>
              <a:t>Anti-Slavery International: What is modern slavery? | Anti-Slavery International</a:t>
            </a:r>
          </a:p>
          <a:p>
            <a:r>
              <a:rPr lang="en-GB" sz="1000" dirty="0">
                <a:latin typeface="Arial" panose="020B0604020202020204" pitchFamily="34" charset="0"/>
                <a:cs typeface="Arial" panose="020B0604020202020204" pitchFamily="34" charset="0"/>
              </a:rPr>
              <a:t>https://</a:t>
            </a:r>
            <a:r>
              <a:rPr lang="en-GB" sz="1000" dirty="0" err="1">
                <a:latin typeface="Arial" panose="020B0604020202020204" pitchFamily="34" charset="0"/>
                <a:cs typeface="Arial" panose="020B0604020202020204" pitchFamily="34" charset="0"/>
              </a:rPr>
              <a:t>www.antislavery.org</a:t>
            </a:r>
            <a:r>
              <a:rPr lang="en-GB" sz="1000" dirty="0">
                <a:latin typeface="Arial" panose="020B0604020202020204" pitchFamily="34" charset="0"/>
                <a:cs typeface="Arial" panose="020B0604020202020204" pitchFamily="34" charset="0"/>
              </a:rPr>
              <a:t>/slavery-today/modern-slavery/</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Modern Slavery Helpline: Modern Slavery Helpline https://</a:t>
            </a:r>
            <a:r>
              <a:rPr lang="en-GB" sz="1000" dirty="0" err="1">
                <a:latin typeface="Arial" panose="020B0604020202020204" pitchFamily="34" charset="0"/>
                <a:cs typeface="Arial" panose="020B0604020202020204" pitchFamily="34" charset="0"/>
              </a:rPr>
              <a:t>www.modernslaveryhelpline.org</a:t>
            </a:r>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The Clewer Initiative: The Clewer Initiative | The Clewer Initiative https://</a:t>
            </a:r>
            <a:r>
              <a:rPr lang="en-GB" sz="1000" dirty="0" err="1">
                <a:latin typeface="Arial" panose="020B0604020202020204" pitchFamily="34" charset="0"/>
                <a:cs typeface="Arial" panose="020B0604020202020204" pitchFamily="34" charset="0"/>
              </a:rPr>
              <a:t>theclewerinitiative.org</a:t>
            </a:r>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Unseen: Home - Unseen (</a:t>
            </a:r>
            <a:r>
              <a:rPr lang="en-GB" sz="1000" dirty="0" err="1">
                <a:latin typeface="Arial" panose="020B0604020202020204" pitchFamily="34" charset="0"/>
                <a:cs typeface="Arial" panose="020B0604020202020204" pitchFamily="34" charset="0"/>
              </a:rPr>
              <a:t>unseenuk.org</a:t>
            </a:r>
            <a:r>
              <a:rPr lang="en-GB" sz="1000" dirty="0">
                <a:latin typeface="Arial" panose="020B0604020202020204" pitchFamily="34" charset="0"/>
                <a:cs typeface="Arial" panose="020B0604020202020204" pitchFamily="34" charset="0"/>
              </a:rPr>
              <a:t>) https://</a:t>
            </a:r>
            <a:r>
              <a:rPr lang="en-GB" sz="1000" dirty="0" err="1">
                <a:latin typeface="Arial" panose="020B0604020202020204" pitchFamily="34" charset="0"/>
                <a:cs typeface="Arial" panose="020B0604020202020204" pitchFamily="34" charset="0"/>
              </a:rPr>
              <a:t>www.unseenuk.org</a:t>
            </a:r>
            <a:endParaRPr lang="en-GB" sz="1000" dirty="0">
              <a:latin typeface="Arial" panose="020B0604020202020204" pitchFamily="34" charset="0"/>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https://www.a21.org/</a:t>
            </a:r>
            <a:r>
              <a:rPr lang="en-GB" sz="1000" kern="1200" dirty="0" err="1">
                <a:solidFill>
                  <a:schemeClr val="tx1"/>
                </a:solidFill>
                <a:effectLst/>
                <a:latin typeface="Arial" panose="020B0604020202020204" pitchFamily="34" charset="0"/>
                <a:ea typeface="+mn-ea"/>
                <a:cs typeface="Arial" panose="020B0604020202020204" pitchFamily="34" charset="0"/>
              </a:rPr>
              <a:t>index.php</a:t>
            </a:r>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https://</a:t>
            </a:r>
            <a:r>
              <a:rPr lang="en-GB" sz="1000" kern="1200" dirty="0" err="1">
                <a:solidFill>
                  <a:schemeClr val="tx1"/>
                </a:solidFill>
                <a:effectLst/>
                <a:latin typeface="Arial" panose="020B0604020202020204" pitchFamily="34" charset="0"/>
                <a:ea typeface="+mn-ea"/>
                <a:cs typeface="Arial" panose="020B0604020202020204" pitchFamily="34" charset="0"/>
              </a:rPr>
              <a:t>www.gov.uk</a:t>
            </a:r>
            <a:r>
              <a:rPr lang="en-GB" sz="1000" kern="1200" dirty="0">
                <a:solidFill>
                  <a:schemeClr val="tx1"/>
                </a:solidFill>
                <a:effectLst/>
                <a:latin typeface="Arial" panose="020B0604020202020204" pitchFamily="34" charset="0"/>
                <a:ea typeface="+mn-ea"/>
                <a:cs typeface="Arial" panose="020B0604020202020204" pitchFamily="34" charset="0"/>
              </a:rPr>
              <a:t>/government/publications/a-typology-of-modern-slavery-</a:t>
            </a:r>
          </a:p>
          <a:p>
            <a:r>
              <a:rPr lang="en-GB" sz="1000" kern="1200" dirty="0">
                <a:solidFill>
                  <a:schemeClr val="tx1"/>
                </a:solidFill>
                <a:effectLst/>
                <a:latin typeface="Arial" panose="020B0604020202020204" pitchFamily="34" charset="0"/>
                <a:ea typeface="+mn-ea"/>
                <a:cs typeface="Arial" panose="020B0604020202020204" pitchFamily="34" charset="0"/>
              </a:rPr>
              <a:t>offences-in-the-</a:t>
            </a:r>
            <a:r>
              <a:rPr lang="en-GB" sz="1000" kern="1200" dirty="0" err="1">
                <a:solidFill>
                  <a:schemeClr val="tx1"/>
                </a:solidFill>
                <a:effectLst/>
                <a:latin typeface="Arial" panose="020B0604020202020204" pitchFamily="34" charset="0"/>
                <a:ea typeface="+mn-ea"/>
                <a:cs typeface="Arial" panose="020B0604020202020204" pitchFamily="34" charset="0"/>
              </a:rPr>
              <a:t>uk</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a:buNone/>
            </a:pP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r>
              <a:rPr lang="en-GB" sz="1000" kern="100" dirty="0">
                <a:effectLst/>
                <a:latin typeface="Arial" panose="020B0604020202020204" pitchFamily="34" charset="0"/>
                <a:ea typeface="Aptos" panose="020B0004020202020204" pitchFamily="34" charset="0"/>
                <a:cs typeface="Arial" panose="020B0604020202020204" pitchFamily="34" charset="0"/>
              </a:rPr>
              <a:t> </a:t>
            </a:r>
          </a:p>
          <a:p>
            <a:endParaRPr lang="en-US" dirty="0"/>
          </a:p>
        </p:txBody>
      </p:sp>
      <p:sp>
        <p:nvSpPr>
          <p:cNvPr id="4" name="Slide Number Placeholder 3">
            <a:extLst>
              <a:ext uri="{FF2B5EF4-FFF2-40B4-BE49-F238E27FC236}">
                <a16:creationId xmlns:a16="http://schemas.microsoft.com/office/drawing/2014/main" id="{1F09722C-824B-6718-2C80-A90EA3A71134}"/>
              </a:ext>
            </a:extLst>
          </p:cNvPr>
          <p:cNvSpPr>
            <a:spLocks noGrp="1"/>
          </p:cNvSpPr>
          <p:nvPr>
            <p:ph type="sldNum" sz="quarter" idx="5"/>
          </p:nvPr>
        </p:nvSpPr>
        <p:spPr/>
        <p:txBody>
          <a:bodyPr/>
          <a:lstStyle/>
          <a:p>
            <a:fld id="{92F6D107-4828-FC4A-A07D-6580C02B5884}" type="slidenum">
              <a:rPr lang="en-US" smtClean="0"/>
              <a:t>23</a:t>
            </a:fld>
            <a:endParaRPr lang="en-US"/>
          </a:p>
        </p:txBody>
      </p:sp>
    </p:spTree>
    <p:extLst>
      <p:ext uri="{BB962C8B-B14F-4D97-AF65-F5344CB8AC3E}">
        <p14:creationId xmlns:p14="http://schemas.microsoft.com/office/powerpoint/2010/main" val="722494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163C4-8696-AFED-0F00-FB463D08C9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9B77A9-D2DC-BF30-B14D-89F17BF194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E1EF6F-3121-E021-A193-3B251A1E8A53}"/>
              </a:ext>
            </a:extLst>
          </p:cNvPr>
          <p:cNvSpPr>
            <a:spLocks noGrp="1"/>
          </p:cNvSpPr>
          <p:nvPr>
            <p:ph type="body" idx="1"/>
          </p:nvPr>
        </p:nvSpPr>
        <p:spPr>
          <a:xfrm>
            <a:off x="685800" y="4400549"/>
            <a:ext cx="5486400" cy="4143375"/>
          </a:xfrm>
        </p:spPr>
        <p:txBody>
          <a:bodyPr/>
          <a:lstStyle/>
          <a:p>
            <a:pPr>
              <a:buNone/>
            </a:pPr>
            <a:endParaRPr lang="en-GB" sz="1000" b="1"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1000" b="1" kern="100" dirty="0">
                <a:effectLst/>
                <a:latin typeface="Arial" panose="020B0604020202020204" pitchFamily="34" charset="0"/>
                <a:ea typeface="Aptos" panose="020B0004020202020204" pitchFamily="34" charset="0"/>
                <a:cs typeface="Arial" panose="020B0604020202020204" pitchFamily="34" charset="0"/>
              </a:rPr>
              <a:t>Discriminatory abuse</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Discriminatory abuse is when a person is treated unfairly, bullied, or abused because of a particular characteristic. It is against the law to discriminate against someone because of: </a:t>
            </a:r>
          </a:p>
          <a:p>
            <a:pPr lvl="1"/>
            <a:r>
              <a:rPr lang="en-GB" sz="1000" kern="100" dirty="0">
                <a:effectLst/>
                <a:latin typeface="Arial" panose="020B0604020202020204" pitchFamily="34" charset="0"/>
                <a:ea typeface="Aptos" panose="020B0004020202020204" pitchFamily="34" charset="0"/>
                <a:cs typeface="Arial" panose="020B0604020202020204" pitchFamily="34" charset="0"/>
              </a:rPr>
              <a:t>Age</a:t>
            </a:r>
          </a:p>
          <a:p>
            <a:pPr lvl="1"/>
            <a:r>
              <a:rPr lang="en-GB" sz="1000" kern="100" dirty="0">
                <a:effectLst/>
                <a:latin typeface="Arial" panose="020B0604020202020204" pitchFamily="34" charset="0"/>
                <a:ea typeface="Aptos" panose="020B0004020202020204" pitchFamily="34" charset="0"/>
                <a:cs typeface="Arial" panose="020B0604020202020204" pitchFamily="34" charset="0"/>
              </a:rPr>
              <a:t>Disability</a:t>
            </a:r>
          </a:p>
          <a:p>
            <a:pPr lvl="1"/>
            <a:r>
              <a:rPr lang="en-GB" sz="1000" kern="100" dirty="0">
                <a:effectLst/>
                <a:latin typeface="Arial" panose="020B0604020202020204" pitchFamily="34" charset="0"/>
                <a:ea typeface="Aptos" panose="020B0004020202020204" pitchFamily="34" charset="0"/>
                <a:cs typeface="Arial" panose="020B0604020202020204" pitchFamily="34" charset="0"/>
              </a:rPr>
              <a:t>Gender reassignment</a:t>
            </a:r>
          </a:p>
          <a:p>
            <a:pPr lvl="1"/>
            <a:r>
              <a:rPr lang="en-GB" sz="1000" kern="100" dirty="0">
                <a:effectLst/>
                <a:latin typeface="Arial" panose="020B0604020202020204" pitchFamily="34" charset="0"/>
                <a:ea typeface="Aptos" panose="020B0004020202020204" pitchFamily="34" charset="0"/>
                <a:cs typeface="Arial" panose="020B0604020202020204" pitchFamily="34" charset="0"/>
              </a:rPr>
              <a:t>Marriage and civil partnership</a:t>
            </a:r>
          </a:p>
          <a:p>
            <a:pPr lvl="1"/>
            <a:r>
              <a:rPr lang="en-GB" sz="1000" kern="100" dirty="0">
                <a:effectLst/>
                <a:latin typeface="Arial" panose="020B0604020202020204" pitchFamily="34" charset="0"/>
                <a:ea typeface="Aptos" panose="020B0004020202020204" pitchFamily="34" charset="0"/>
                <a:cs typeface="Arial" panose="020B0604020202020204" pitchFamily="34" charset="0"/>
              </a:rPr>
              <a:t>Pregnancy and maternity</a:t>
            </a:r>
          </a:p>
          <a:p>
            <a:pPr lvl="1"/>
            <a:r>
              <a:rPr lang="en-GB" sz="1000" kern="100" dirty="0">
                <a:effectLst/>
                <a:latin typeface="Arial" panose="020B0604020202020204" pitchFamily="34" charset="0"/>
                <a:ea typeface="Aptos" panose="020B0004020202020204" pitchFamily="34" charset="0"/>
                <a:cs typeface="Arial" panose="020B0604020202020204" pitchFamily="34" charset="0"/>
              </a:rPr>
              <a:t>Race</a:t>
            </a:r>
          </a:p>
          <a:p>
            <a:pPr lvl="1"/>
            <a:r>
              <a:rPr lang="en-GB" sz="1000" kern="100" dirty="0">
                <a:effectLst/>
                <a:latin typeface="Arial" panose="020B0604020202020204" pitchFamily="34" charset="0"/>
                <a:ea typeface="Aptos" panose="020B0004020202020204" pitchFamily="34" charset="0"/>
                <a:cs typeface="Arial" panose="020B0604020202020204" pitchFamily="34" charset="0"/>
              </a:rPr>
              <a:t>Religion or belief</a:t>
            </a:r>
          </a:p>
          <a:p>
            <a:pPr lvl="1"/>
            <a:r>
              <a:rPr lang="en-GB" sz="1000" kern="100" dirty="0">
                <a:effectLst/>
                <a:latin typeface="Arial" panose="020B0604020202020204" pitchFamily="34" charset="0"/>
                <a:ea typeface="Aptos" panose="020B0004020202020204" pitchFamily="34" charset="0"/>
                <a:cs typeface="Arial" panose="020B0604020202020204" pitchFamily="34" charset="0"/>
              </a:rPr>
              <a:t>Sex</a:t>
            </a:r>
          </a:p>
          <a:p>
            <a:pPr lvl="1"/>
            <a:r>
              <a:rPr lang="en-GB" sz="1000" kern="100" dirty="0">
                <a:effectLst/>
                <a:latin typeface="Arial" panose="020B0604020202020204" pitchFamily="34" charset="0"/>
                <a:ea typeface="Aptos" panose="020B0004020202020204" pitchFamily="34" charset="0"/>
                <a:cs typeface="Arial" panose="020B0604020202020204" pitchFamily="34" charset="0"/>
              </a:rPr>
              <a:t>Sexual orientation</a:t>
            </a:r>
          </a:p>
          <a:p>
            <a:pPr>
              <a:buNone/>
            </a:pPr>
            <a:r>
              <a:rPr lang="en-GB" sz="1000" b="1" kern="100" dirty="0">
                <a:effectLst/>
                <a:latin typeface="Arial" panose="020B0604020202020204" pitchFamily="34" charset="0"/>
                <a:ea typeface="Aptos" panose="020B0004020202020204" pitchFamily="34" charset="0"/>
                <a:cs typeface="Arial" panose="020B0604020202020204" pitchFamily="34" charset="0"/>
              </a:rPr>
              <a:t>These are called protected characteristics.</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Discriminatory abuse links to other forms of abuse and may have similar effects e.g. physical abuse motivated by racism would be classified as Discriminatory abuse.</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 </a:t>
            </a:r>
          </a:p>
          <a:p>
            <a:pPr>
              <a:buNone/>
            </a:pPr>
            <a:r>
              <a:rPr lang="en-GB" sz="1000" b="1" kern="100" dirty="0">
                <a:effectLst/>
                <a:latin typeface="Arial" panose="020B0604020202020204" pitchFamily="34" charset="0"/>
                <a:ea typeface="Aptos" panose="020B0004020202020204" pitchFamily="34" charset="0"/>
                <a:cs typeface="Arial" panose="020B0604020202020204" pitchFamily="34" charset="0"/>
              </a:rPr>
              <a:t>Possible signs and indicators:</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Low self-esteem, attachment issues, depression, self-harm, and eating disorders.</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Signs of distress, tearfulness, anger or anxiety. The person appears withdrawn and isolated. The support on offer does not take account of the person’s individual needs in terms of a protected characteristic</a:t>
            </a:r>
          </a:p>
          <a:p>
            <a:endParaRPr lang="en-US" dirty="0"/>
          </a:p>
        </p:txBody>
      </p:sp>
      <p:sp>
        <p:nvSpPr>
          <p:cNvPr id="4" name="Slide Number Placeholder 3">
            <a:extLst>
              <a:ext uri="{FF2B5EF4-FFF2-40B4-BE49-F238E27FC236}">
                <a16:creationId xmlns:a16="http://schemas.microsoft.com/office/drawing/2014/main" id="{4FE335A9-4684-A089-41A0-AD871F4BF19D}"/>
              </a:ext>
            </a:extLst>
          </p:cNvPr>
          <p:cNvSpPr>
            <a:spLocks noGrp="1"/>
          </p:cNvSpPr>
          <p:nvPr>
            <p:ph type="sldNum" sz="quarter" idx="5"/>
          </p:nvPr>
        </p:nvSpPr>
        <p:spPr/>
        <p:txBody>
          <a:bodyPr/>
          <a:lstStyle/>
          <a:p>
            <a:fld id="{92F6D107-4828-FC4A-A07D-6580C02B5884}" type="slidenum">
              <a:rPr lang="en-US" smtClean="0"/>
              <a:t>24</a:t>
            </a:fld>
            <a:endParaRPr lang="en-US"/>
          </a:p>
        </p:txBody>
      </p:sp>
    </p:spTree>
    <p:extLst>
      <p:ext uri="{BB962C8B-B14F-4D97-AF65-F5344CB8AC3E}">
        <p14:creationId xmlns:p14="http://schemas.microsoft.com/office/powerpoint/2010/main" val="2126037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50322-1247-4418-D879-571397D503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63FF1C-CCE4-C227-1925-8DADA71635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DB4714-9187-BF10-CEEE-964F009CAEF7}"/>
              </a:ext>
            </a:extLst>
          </p:cNvPr>
          <p:cNvSpPr>
            <a:spLocks noGrp="1"/>
          </p:cNvSpPr>
          <p:nvPr>
            <p:ph type="body" idx="1"/>
          </p:nvPr>
        </p:nvSpPr>
        <p:spPr>
          <a:xfrm>
            <a:off x="685800" y="4400549"/>
            <a:ext cx="5486400" cy="4543425"/>
          </a:xfrm>
        </p:spPr>
        <p:txBody>
          <a:bodyPr/>
          <a:lstStyle/>
          <a:p>
            <a:pPr>
              <a:buNone/>
            </a:pPr>
            <a:endParaRPr lang="en-GB" sz="1000" b="1"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1000" b="1" kern="100" dirty="0">
                <a:effectLst/>
                <a:latin typeface="Arial" panose="020B0604020202020204" pitchFamily="34" charset="0"/>
                <a:ea typeface="Aptos" panose="020B0004020202020204" pitchFamily="34" charset="0"/>
                <a:cs typeface="Arial" panose="020B0604020202020204" pitchFamily="34" charset="0"/>
              </a:rPr>
              <a:t>Discriminatory abuse can include:</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Unequal treatment. Verbal abuse, derogatory remarks or inappropriate use of language related to a protected characteristic. Physical abuse and emotional abuse. Denying access to communication aids, not allowing access to an interpreter, signer or lip-reader. Harassment or deliberate exclusion on the grounds of a protected characteristic. Denying basic rights to healthcare, education, employment and criminal justice relating to a protected characteristic. Substandard service provision relating to a protected characteristic</a:t>
            </a:r>
          </a:p>
          <a:p>
            <a:pPr>
              <a:buNone/>
            </a:pP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1000" b="1" kern="100" dirty="0">
                <a:effectLst/>
                <a:latin typeface="Arial" panose="020B0604020202020204" pitchFamily="34" charset="0"/>
                <a:ea typeface="Aptos" panose="020B0004020202020204" pitchFamily="34" charset="0"/>
                <a:cs typeface="Arial" panose="020B0604020202020204" pitchFamily="34" charset="0"/>
              </a:rPr>
              <a:t>Hate crime </a:t>
            </a:r>
            <a:r>
              <a:rPr lang="en-GB" sz="1000" kern="100" dirty="0">
                <a:effectLst/>
                <a:latin typeface="Arial" panose="020B0604020202020204" pitchFamily="34" charset="0"/>
                <a:ea typeface="Aptos" panose="020B0004020202020204" pitchFamily="34" charset="0"/>
                <a:cs typeface="Arial" panose="020B0604020202020204" pitchFamily="34" charset="0"/>
              </a:rPr>
              <a:t>is any incident which constitutes a criminal offence perceived by the victim or any other person as being motivated by prejudice, discrimination or hate towards a person’s actual or perceived race, religious belief, sexual orientation, disability, political opinion or gender identity.</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b="1" kern="1200" dirty="0">
                <a:solidFill>
                  <a:schemeClr val="tx1"/>
                </a:solidFill>
                <a:effectLst/>
                <a:latin typeface="Arial" panose="020B0604020202020204" pitchFamily="34" charset="0"/>
                <a:ea typeface="+mn-ea"/>
                <a:cs typeface="Arial" panose="020B0604020202020204" pitchFamily="34" charset="0"/>
              </a:rPr>
              <a:t>Mate Crime </a:t>
            </a:r>
            <a:r>
              <a:rPr lang="en-GB" sz="1000" kern="1200" dirty="0">
                <a:solidFill>
                  <a:schemeClr val="tx1"/>
                </a:solidFill>
                <a:effectLst/>
                <a:latin typeface="Arial" panose="020B0604020202020204" pitchFamily="34" charset="0"/>
                <a:ea typeface="+mn-ea"/>
                <a:cs typeface="Arial" panose="020B0604020202020204" pitchFamily="34" charset="0"/>
              </a:rPr>
              <a:t>is generally understood to refer to the befriending of people, who are perceived by perpetrators to be vulnerable, for the purposes of taking advantage of, exploiting and/ or abusing them. This can strongly but not exclusively associated, with people with a learning disability, learning difficulties or mental health conditions.</a:t>
            </a:r>
          </a:p>
          <a:p>
            <a:r>
              <a:rPr lang="en-GB" sz="1000" kern="1200" dirty="0">
                <a:solidFill>
                  <a:schemeClr val="tx1"/>
                </a:solidFill>
                <a:effectLst/>
                <a:latin typeface="Arial" panose="020B0604020202020204" pitchFamily="34" charset="0"/>
                <a:ea typeface="+mn-ea"/>
                <a:cs typeface="Arial" panose="020B0604020202020204" pitchFamily="34" charset="0"/>
              </a:rPr>
              <a:t>Mate Crime happens when someone ‘makes friends’ with a person and goes on to abuse or exploit that relationship. The founding intention of the relationship, from the point of view of the perpetrator, is likely to be criminal. The relationship is likely to be of some duration and, if unchecked, may lead to a pattern of repeat and worsening abuse. Whilst there is no legal definition of mate crime, in many situations mate crime will be an example of disability hate crime.</a:t>
            </a:r>
          </a:p>
          <a:p>
            <a:endParaRPr lang="en-GB" sz="1000" dirty="0">
              <a:latin typeface="Arial" panose="020B0604020202020204" pitchFamily="34" charset="0"/>
              <a:cs typeface="Arial" panose="020B0604020202020204" pitchFamily="34" charset="0"/>
            </a:endParaRPr>
          </a:p>
          <a:p>
            <a:pPr>
              <a:buNone/>
            </a:pPr>
            <a:endParaRPr lang="en-GB" sz="11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60211DC-2C67-D796-6764-BCA9FEEDD4D6}"/>
              </a:ext>
            </a:extLst>
          </p:cNvPr>
          <p:cNvSpPr>
            <a:spLocks noGrp="1"/>
          </p:cNvSpPr>
          <p:nvPr>
            <p:ph type="sldNum" sz="quarter" idx="5"/>
          </p:nvPr>
        </p:nvSpPr>
        <p:spPr/>
        <p:txBody>
          <a:bodyPr/>
          <a:lstStyle/>
          <a:p>
            <a:fld id="{92F6D107-4828-FC4A-A07D-6580C02B5884}" type="slidenum">
              <a:rPr lang="en-US" smtClean="0"/>
              <a:t>25</a:t>
            </a:fld>
            <a:endParaRPr lang="en-US"/>
          </a:p>
        </p:txBody>
      </p:sp>
    </p:spTree>
    <p:extLst>
      <p:ext uri="{BB962C8B-B14F-4D97-AF65-F5344CB8AC3E}">
        <p14:creationId xmlns:p14="http://schemas.microsoft.com/office/powerpoint/2010/main" val="2061666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9FD4A-846A-DF64-DA86-10DF0F881B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769258-8C76-B18A-4F99-881FFA400D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0B5ECA-586C-869C-36FF-E5F14E4FED84}"/>
              </a:ext>
            </a:extLst>
          </p:cNvPr>
          <p:cNvSpPr>
            <a:spLocks noGrp="1"/>
          </p:cNvSpPr>
          <p:nvPr>
            <p:ph type="body" idx="1"/>
          </p:nvPr>
        </p:nvSpPr>
        <p:spPr>
          <a:xfrm>
            <a:off x="685800" y="4400550"/>
            <a:ext cx="5486400" cy="4000500"/>
          </a:xfrm>
        </p:spPr>
        <p:txBody>
          <a:bodyPr/>
          <a:lstStyle/>
          <a:p>
            <a:pPr>
              <a:buNone/>
            </a:pPr>
            <a:endParaRPr lang="en-GB" sz="1000" b="1"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1000" b="1" kern="100" dirty="0">
                <a:effectLst/>
                <a:latin typeface="Arial" panose="020B0604020202020204" pitchFamily="34" charset="0"/>
                <a:ea typeface="Aptos" panose="020B0004020202020204" pitchFamily="34" charset="0"/>
                <a:cs typeface="Arial" panose="020B0604020202020204" pitchFamily="34" charset="0"/>
              </a:rPr>
              <a:t>Self-neglect is when an adult lives in a way that puts their own health, safety or well-being at risk.</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It is an extreme lack of self-care that is often related to deteriorating health and ability in older age, poor mental health, or other issues such as addictions, however not everyone who self-neglects needs to be safeguarded. Incidents of abuse may be one-off or multiple, and affect one person or more. People who self-neglect will often decline help from others. It is important that all efforts to engage with and support the person are clearly recorded.</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 </a:t>
            </a:r>
          </a:p>
          <a:p>
            <a:pPr>
              <a:buNone/>
            </a:pPr>
            <a:r>
              <a:rPr lang="en-GB" sz="1000" b="1" kern="100" dirty="0">
                <a:effectLst/>
                <a:latin typeface="Arial" panose="020B0604020202020204" pitchFamily="34" charset="0"/>
                <a:ea typeface="Aptos" panose="020B0004020202020204" pitchFamily="34" charset="0"/>
                <a:cs typeface="Arial" panose="020B0604020202020204" pitchFamily="34" charset="0"/>
              </a:rPr>
              <a:t>Self-neglect can include:</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Neglecting to care for personal hygiene, health or surroundings to the extent that it threatens personal health and safety. Inability to avoid self-harm. Failure to seek help or access services to meet health and social care needs. Inability or unwillingness to manage one’s personal affairs. Behaviours such as hoarding. </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 </a:t>
            </a:r>
          </a:p>
          <a:p>
            <a:pPr>
              <a:buNone/>
            </a:pPr>
            <a:r>
              <a:rPr lang="en-GB" sz="1000" b="1" kern="100" dirty="0">
                <a:effectLst/>
                <a:latin typeface="Arial" panose="020B0604020202020204" pitchFamily="34" charset="0"/>
                <a:ea typeface="Aptos" panose="020B0004020202020204" pitchFamily="34" charset="0"/>
                <a:cs typeface="Arial" panose="020B0604020202020204" pitchFamily="34" charset="0"/>
              </a:rPr>
              <a:t>Possible signs and indicators:</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Very poor personal hygiene. Unkempt appearance. Lack of essential food, clothing or shelter. Malnutrition and/or dehydration. Living in squalid or unsanitary conditions. Neglecting household maintenance. Hoarding</a:t>
            </a:r>
            <a:r>
              <a:rPr lang="en-GB" sz="1000" kern="100" dirty="0">
                <a:latin typeface="Arial" panose="020B0604020202020204" pitchFamily="34" charset="0"/>
                <a:ea typeface="Aptos" panose="020B0004020202020204" pitchFamily="34" charset="0"/>
                <a:cs typeface="Arial" panose="020B0604020202020204" pitchFamily="34" charset="0"/>
              </a:rPr>
              <a:t>. </a:t>
            </a:r>
            <a:r>
              <a:rPr lang="en-GB" sz="1000" kern="100" dirty="0">
                <a:effectLst/>
                <a:latin typeface="Arial" panose="020B0604020202020204" pitchFamily="34" charset="0"/>
                <a:ea typeface="Aptos" panose="020B0004020202020204" pitchFamily="34" charset="0"/>
                <a:cs typeface="Arial" panose="020B0604020202020204" pitchFamily="34" charset="0"/>
              </a:rPr>
              <a:t>Collecting a large number of animals in inappropriate conditions. Non-compliance with health or care services. Inability or unwillingness to take medication or treat illness or injury.</a:t>
            </a:r>
          </a:p>
          <a:p>
            <a:endParaRPr lang="en-US" dirty="0"/>
          </a:p>
        </p:txBody>
      </p:sp>
      <p:sp>
        <p:nvSpPr>
          <p:cNvPr id="4" name="Slide Number Placeholder 3">
            <a:extLst>
              <a:ext uri="{FF2B5EF4-FFF2-40B4-BE49-F238E27FC236}">
                <a16:creationId xmlns:a16="http://schemas.microsoft.com/office/drawing/2014/main" id="{F20562D8-5FAE-69C5-71AC-B718D59D8471}"/>
              </a:ext>
            </a:extLst>
          </p:cNvPr>
          <p:cNvSpPr>
            <a:spLocks noGrp="1"/>
          </p:cNvSpPr>
          <p:nvPr>
            <p:ph type="sldNum" sz="quarter" idx="5"/>
          </p:nvPr>
        </p:nvSpPr>
        <p:spPr/>
        <p:txBody>
          <a:bodyPr/>
          <a:lstStyle/>
          <a:p>
            <a:fld id="{92F6D107-4828-FC4A-A07D-6580C02B5884}" type="slidenum">
              <a:rPr lang="en-US" smtClean="0"/>
              <a:t>26</a:t>
            </a:fld>
            <a:endParaRPr lang="en-US"/>
          </a:p>
        </p:txBody>
      </p:sp>
    </p:spTree>
    <p:extLst>
      <p:ext uri="{BB962C8B-B14F-4D97-AF65-F5344CB8AC3E}">
        <p14:creationId xmlns:p14="http://schemas.microsoft.com/office/powerpoint/2010/main" val="1190753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0616A-F421-17E8-7D83-59CA07103A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5321F5-684C-18F6-5163-3A389E0B68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C7F401-53F4-D51A-D1A7-69BC5B85B825}"/>
              </a:ext>
            </a:extLst>
          </p:cNvPr>
          <p:cNvSpPr>
            <a:spLocks noGrp="1"/>
          </p:cNvSpPr>
          <p:nvPr>
            <p:ph type="body" idx="1"/>
          </p:nvPr>
        </p:nvSpPr>
        <p:spPr/>
        <p:txBody>
          <a:bodyPr/>
          <a:lstStyle/>
          <a:p>
            <a:r>
              <a:rPr lang="en-US" dirty="0"/>
              <a:t>This is a long haul, avoid ’death by </a:t>
            </a:r>
            <a:r>
              <a:rPr lang="en-US" dirty="0" err="1"/>
              <a:t>powerpoint</a:t>
            </a:r>
            <a:r>
              <a:rPr lang="en-US" dirty="0"/>
              <a:t>’ and take </a:t>
            </a:r>
            <a:r>
              <a:rPr lang="en-US"/>
              <a:t>a break.</a:t>
            </a:r>
            <a:endParaRPr lang="en-US" dirty="0"/>
          </a:p>
        </p:txBody>
      </p:sp>
      <p:sp>
        <p:nvSpPr>
          <p:cNvPr id="4" name="Slide Number Placeholder 3">
            <a:extLst>
              <a:ext uri="{FF2B5EF4-FFF2-40B4-BE49-F238E27FC236}">
                <a16:creationId xmlns:a16="http://schemas.microsoft.com/office/drawing/2014/main" id="{B3D264BF-208B-45C3-6244-1224CA1145BE}"/>
              </a:ext>
            </a:extLst>
          </p:cNvPr>
          <p:cNvSpPr>
            <a:spLocks noGrp="1"/>
          </p:cNvSpPr>
          <p:nvPr>
            <p:ph type="sldNum" sz="quarter" idx="5"/>
          </p:nvPr>
        </p:nvSpPr>
        <p:spPr/>
        <p:txBody>
          <a:bodyPr/>
          <a:lstStyle/>
          <a:p>
            <a:fld id="{92F6D107-4828-FC4A-A07D-6580C02B5884}" type="slidenum">
              <a:rPr lang="en-US" smtClean="0"/>
              <a:t>27</a:t>
            </a:fld>
            <a:endParaRPr lang="en-US"/>
          </a:p>
        </p:txBody>
      </p:sp>
    </p:spTree>
    <p:extLst>
      <p:ext uri="{BB962C8B-B14F-4D97-AF65-F5344CB8AC3E}">
        <p14:creationId xmlns:p14="http://schemas.microsoft.com/office/powerpoint/2010/main" val="3401306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E68F3-0027-BE64-E735-355FFCAF9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506E2B-3A05-04C7-CEA5-E29B32C29D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DE18D8-09EB-7D00-B47F-D5D52DAD77B2}"/>
              </a:ext>
            </a:extLst>
          </p:cNvPr>
          <p:cNvSpPr>
            <a:spLocks noGrp="1"/>
          </p:cNvSpPr>
          <p:nvPr>
            <p:ph type="body" idx="1"/>
          </p:nvPr>
        </p:nvSpPr>
        <p:spPr>
          <a:xfrm>
            <a:off x="685800" y="4400549"/>
            <a:ext cx="5486400" cy="4284663"/>
          </a:xfrm>
        </p:spPr>
        <p:txBody>
          <a:bodyPr/>
          <a:lstStyle/>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Re next slide:</a:t>
            </a:r>
          </a:p>
          <a:p>
            <a:pPr>
              <a:buNone/>
            </a:pPr>
            <a:r>
              <a:rPr lang="en-GB" sz="1000" b="1" i="0" u="none" strike="noStrike" kern="1200" dirty="0">
                <a:solidFill>
                  <a:schemeClr val="tx1"/>
                </a:solidFill>
                <a:effectLst/>
                <a:latin typeface="Arial" panose="020B0604020202020204" pitchFamily="34" charset="0"/>
                <a:cs typeface="Arial" panose="020B0604020202020204" pitchFamily="34" charset="0"/>
              </a:rPr>
              <a:t>Cuckooing - </a:t>
            </a:r>
            <a:r>
              <a:rPr lang="en-GB" sz="1000" b="0" i="0" u="none" strike="noStrike" kern="1200" dirty="0">
                <a:solidFill>
                  <a:schemeClr val="tx1"/>
                </a:solidFill>
                <a:effectLst/>
                <a:latin typeface="Arial" panose="020B0604020202020204" pitchFamily="34" charset="0"/>
                <a:cs typeface="Arial" panose="020B0604020202020204" pitchFamily="34" charset="0"/>
              </a:rPr>
              <a:t>this is the practice of taking over the home of a vulnerable person in order to use the home as a base for drug trafficking, prostitution and other criminal activities. The victim is often groomed with 'friendship' and 'gifts' and is afraid of going to the police in case they are suspected of involvement in the criminal activity.”</a:t>
            </a:r>
          </a:p>
          <a:p>
            <a:pPr>
              <a:buNone/>
            </a:pPr>
            <a:endParaRPr lang="en-GB" sz="1000" b="0" i="0" u="none" strike="noStrike" kern="12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Information and video about cuckooing: What is cuckooing | Cuckooing | Oxford City Council https://</a:t>
            </a:r>
            <a:r>
              <a:rPr lang="en-GB" sz="1000" kern="1200" dirty="0" err="1">
                <a:solidFill>
                  <a:schemeClr val="tx1"/>
                </a:solidFill>
                <a:effectLst/>
                <a:latin typeface="Arial" panose="020B0604020202020204" pitchFamily="34" charset="0"/>
                <a:ea typeface="+mn-ea"/>
                <a:cs typeface="Arial" panose="020B0604020202020204" pitchFamily="34" charset="0"/>
              </a:rPr>
              <a:t>www.oxford.gov.uk</a:t>
            </a:r>
            <a:r>
              <a:rPr lang="en-GB" sz="1000" kern="1200" dirty="0">
                <a:solidFill>
                  <a:schemeClr val="tx1"/>
                </a:solidFill>
                <a:effectLst/>
                <a:latin typeface="Arial" panose="020B0604020202020204" pitchFamily="34" charset="0"/>
                <a:ea typeface="+mn-ea"/>
                <a:cs typeface="Arial" panose="020B0604020202020204" pitchFamily="34" charset="0"/>
              </a:rPr>
              <a:t>/community-safety/cuckooing</a:t>
            </a:r>
          </a:p>
          <a:p>
            <a:pPr>
              <a:buNone/>
            </a:pPr>
            <a:endParaRPr lang="en-GB" sz="1000" b="1"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1000" b="1" kern="100" dirty="0">
                <a:effectLst/>
                <a:latin typeface="Arial" panose="020B0604020202020204" pitchFamily="34" charset="0"/>
                <a:ea typeface="Aptos" panose="020B0004020202020204" pitchFamily="34" charset="0"/>
                <a:cs typeface="Arial" panose="020B0604020202020204" pitchFamily="34" charset="0"/>
              </a:rPr>
              <a:t>Forced Marriage</a:t>
            </a:r>
            <a:r>
              <a:rPr lang="en-GB" sz="1000" kern="100" dirty="0">
                <a:effectLst/>
                <a:latin typeface="Arial" panose="020B0604020202020204" pitchFamily="34" charset="0"/>
                <a:ea typeface="Aptos" panose="020B0004020202020204" pitchFamily="34" charset="0"/>
                <a:cs typeface="Arial" panose="020B0604020202020204" pitchFamily="34" charset="0"/>
              </a:rPr>
              <a:t> is when one or both potential spouses doesn't consent to marry or is coerced into it because of physical, emotional, or psychological threats or pressure.</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The legal age of marriage is 18 in England and Wales, and 16 in Scotland and Northern Ireland. Pressure can include physical threats of violence or sexual violence, or emotional and psychological pressure such as being made to feel like they are bringing shame on their family. Forced marriage affects both men and women, however, many reported cases involve young girls and women aged between 16 and 25 years. It can involve those who lack capacity or who have a disability but also those who do not. It is practised in a number of countries including South Asia, the Middle East, Europe, North America and in the UK.</a:t>
            </a:r>
          </a:p>
          <a:p>
            <a:r>
              <a:rPr lang="en-GB" sz="1000" kern="100" dirty="0">
                <a:effectLst/>
                <a:latin typeface="Arial" panose="020B0604020202020204" pitchFamily="34" charset="0"/>
                <a:ea typeface="Aptos" panose="020B0004020202020204" pitchFamily="34" charset="0"/>
                <a:cs typeface="Arial" panose="020B0604020202020204" pitchFamily="34" charset="0"/>
              </a:rPr>
              <a:t>Forced marriage is different from an arranged marriage where families of both spouses are involved but the choice to accept the arrangement remains with the individuals</a:t>
            </a:r>
          </a:p>
          <a:p>
            <a:endParaRPr lang="en-GB" sz="1000" kern="100" dirty="0">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0C30C63F-0212-DFCB-063E-7C0DD5B5357B}"/>
              </a:ext>
            </a:extLst>
          </p:cNvPr>
          <p:cNvSpPr>
            <a:spLocks noGrp="1"/>
          </p:cNvSpPr>
          <p:nvPr>
            <p:ph type="sldNum" sz="quarter" idx="5"/>
          </p:nvPr>
        </p:nvSpPr>
        <p:spPr/>
        <p:txBody>
          <a:bodyPr/>
          <a:lstStyle/>
          <a:p>
            <a:fld id="{92F6D107-4828-FC4A-A07D-6580C02B5884}" type="slidenum">
              <a:rPr lang="en-US" smtClean="0"/>
              <a:t>28</a:t>
            </a:fld>
            <a:endParaRPr lang="en-US"/>
          </a:p>
        </p:txBody>
      </p:sp>
    </p:spTree>
    <p:extLst>
      <p:ext uri="{BB962C8B-B14F-4D97-AF65-F5344CB8AC3E}">
        <p14:creationId xmlns:p14="http://schemas.microsoft.com/office/powerpoint/2010/main" val="3576949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57700"/>
          </a:xfrm>
        </p:spPr>
        <p:txBody>
          <a:bodyPr/>
          <a:lstStyle/>
          <a:p>
            <a:pPr>
              <a:buNone/>
            </a:pPr>
            <a:endParaRPr lang="en-GB" sz="1000" b="1"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1000" b="1" kern="100" dirty="0">
                <a:effectLst/>
                <a:latin typeface="Arial" panose="020B0604020202020204" pitchFamily="34" charset="0"/>
                <a:ea typeface="Aptos" panose="020B0004020202020204" pitchFamily="34" charset="0"/>
                <a:cs typeface="Arial" panose="020B0604020202020204" pitchFamily="34" charset="0"/>
              </a:rPr>
              <a:t>Female Genital Mutilation </a:t>
            </a:r>
            <a:r>
              <a:rPr lang="en-GB" sz="1000" kern="100" dirty="0">
                <a:effectLst/>
                <a:latin typeface="Arial" panose="020B0604020202020204" pitchFamily="34" charset="0"/>
                <a:ea typeface="Aptos" panose="020B0004020202020204" pitchFamily="34" charset="0"/>
                <a:cs typeface="Arial" panose="020B0604020202020204" pitchFamily="34" charset="0"/>
              </a:rPr>
              <a:t>(FGM), also sometimes known as 'female circumcision', is illegal in the UK, and includes all procedures involving the partial or total removal or stitching up of the female genitalia or other injury to the female genital organs for cultural or non-medical reasons. FGM is usually carried out on young girls between infancy and the age of 15, most commonly before puberty starts or on young women before marriage or pregnancy. The procedures are mostly done outside of the UK. The practice is medically unnecessary, extremely painful and has serious health consequences, both at the time when the mutilation is carried out and in later life.</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A number of girls die as a direct result of the procedure from blood loss or infection, either following the procedure or subsequently in childbirth</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The practice is common to certain traditions and cultural beliefs, and where it is still practised incidents are more commonly found amongst faith communities.</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FGM is illegal in the UK and it is also illegal to travel outside of the UK to have it performed or to aid, abet, counsel or procure the carrying out of FGM abroad, even in countries where the practice is legal.</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 </a:t>
            </a:r>
          </a:p>
          <a:p>
            <a:pPr>
              <a:buNone/>
            </a:pPr>
            <a:r>
              <a:rPr lang="en-GB" sz="1000" b="1" kern="100" dirty="0">
                <a:effectLst/>
                <a:latin typeface="Arial" panose="020B0604020202020204" pitchFamily="34" charset="0"/>
                <a:ea typeface="Aptos" panose="020B0004020202020204" pitchFamily="34" charset="0"/>
                <a:cs typeface="Arial" panose="020B0604020202020204" pitchFamily="34" charset="0"/>
              </a:rPr>
              <a:t>Possible signs and indicators:</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Prolonged absence from school or other activities with noticeable behaviour change on return.</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Bladder or menstrual problems.</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A child finding it difficult to sit still and look uncomfortable.</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Complaining about pain between their legs.</a:t>
            </a: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Talking about something somebody did to them that they are not allowed to talk about.</a:t>
            </a:r>
          </a:p>
          <a:p>
            <a:r>
              <a:rPr lang="en-GB" sz="1000" kern="100" dirty="0">
                <a:effectLst/>
                <a:latin typeface="Arial" panose="020B0604020202020204" pitchFamily="34" charset="0"/>
                <a:ea typeface="Aptos" panose="020B0004020202020204" pitchFamily="34" charset="0"/>
                <a:cs typeface="Arial" panose="020B0604020202020204" pitchFamily="34" charset="0"/>
              </a:rPr>
              <a:t> </a:t>
            </a:r>
          </a:p>
          <a:p>
            <a:endParaRPr lang="en-GB" dirty="0"/>
          </a:p>
        </p:txBody>
      </p:sp>
      <p:sp>
        <p:nvSpPr>
          <p:cNvPr id="4" name="Slide Number Placeholder 3"/>
          <p:cNvSpPr>
            <a:spLocks noGrp="1"/>
          </p:cNvSpPr>
          <p:nvPr>
            <p:ph type="sldNum" sz="quarter" idx="5"/>
          </p:nvPr>
        </p:nvSpPr>
        <p:spPr/>
        <p:txBody>
          <a:bodyPr/>
          <a:lstStyle/>
          <a:p>
            <a:fld id="{92F6D107-4828-FC4A-A07D-6580C02B5884}" type="slidenum">
              <a:rPr lang="en-US" smtClean="0"/>
              <a:t>29</a:t>
            </a:fld>
            <a:endParaRPr lang="en-US"/>
          </a:p>
        </p:txBody>
      </p:sp>
    </p:spTree>
    <p:extLst>
      <p:ext uri="{BB962C8B-B14F-4D97-AF65-F5344CB8AC3E}">
        <p14:creationId xmlns:p14="http://schemas.microsoft.com/office/powerpoint/2010/main" val="4172520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B4902-0DF8-7F7A-7FEB-12A826305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87BFB-549B-DCBC-1445-5363E1F97D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9B2F27-4F9C-B8F1-5606-F93688D82F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Arial" panose="020B0604020202020204" pitchFamily="34" charset="0"/>
                <a:ea typeface="+mn-ea"/>
                <a:cs typeface="Arial" panose="020B0604020202020204" pitchFamily="34" charset="0"/>
              </a:rPr>
              <a:t>Welcome to this second induction module in Safeguarding at The Hope Hub. </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Safeguarding is everyone’s responsibility at The Hope Hub </a:t>
            </a:r>
            <a:r>
              <a:rPr lang="en-US" sz="1100" dirty="0">
                <a:latin typeface="Arial" panose="020B0604020202020204" pitchFamily="34" charset="0"/>
                <a:cs typeface="Arial" panose="020B0604020202020204" pitchFamily="34" charset="0"/>
              </a:rPr>
              <a:t>and consequently everyone needs a level of understanding about what this means in practice.</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Volunteers, Staff, Designated Leads for Safeguarding and Trustees all undertake training in safeguarding that reflect their roles and responsibilities with vulnerable adults and the team at The Hope Hub.</a:t>
            </a:r>
          </a:p>
          <a:p>
            <a:endParaRPr lang="en-US"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Volunteers:</a:t>
            </a:r>
            <a:r>
              <a:rPr lang="en-GB" sz="1100" dirty="0">
                <a:latin typeface="Arial" panose="020B0604020202020204" pitchFamily="34" charset="0"/>
                <a:cs typeface="Arial" panose="020B0604020202020204" pitchFamily="34" charset="0"/>
              </a:rPr>
              <a:t> Please focus on the slides – any information on the notes page is primarily aimed at staff and not included in your quiz.</a:t>
            </a: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Staff: </a:t>
            </a:r>
            <a:r>
              <a:rPr lang="en-GB" sz="1100" dirty="0">
                <a:latin typeface="Arial" panose="020B0604020202020204" pitchFamily="34" charset="0"/>
                <a:cs typeface="Arial" panose="020B0604020202020204" pitchFamily="34" charset="0"/>
              </a:rPr>
              <a:t>Please scan the notes pages for any gaps in your knowledge. You will be expected to score 15/15 to achieve the THH Certificate Introduction to Safeguarding Vulnerable Adults and questions will be more challenging than those designed for the Volunteers.</a:t>
            </a:r>
          </a:p>
          <a:p>
            <a:endParaRPr lang="en-US"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5515C01-6A5D-4FB4-60EA-32AA375CB062}"/>
              </a:ext>
            </a:extLst>
          </p:cNvPr>
          <p:cNvSpPr>
            <a:spLocks noGrp="1"/>
          </p:cNvSpPr>
          <p:nvPr>
            <p:ph type="sldNum" sz="quarter" idx="5"/>
          </p:nvPr>
        </p:nvSpPr>
        <p:spPr/>
        <p:txBody>
          <a:bodyPr/>
          <a:lstStyle/>
          <a:p>
            <a:fld id="{C6C7A0BC-CF6F-274B-ACBD-39A9B788F63D}" type="slidenum">
              <a:rPr lang="en-US" smtClean="0"/>
              <a:t>3</a:t>
            </a:fld>
            <a:endParaRPr lang="en-US" dirty="0"/>
          </a:p>
        </p:txBody>
      </p:sp>
    </p:spTree>
    <p:extLst>
      <p:ext uri="{BB962C8B-B14F-4D97-AF65-F5344CB8AC3E}">
        <p14:creationId xmlns:p14="http://schemas.microsoft.com/office/powerpoint/2010/main" val="2249515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961C2-E200-FB9C-7156-D5434F0268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B56E28-7910-5ED1-AFB2-A921321476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C6A1BA-3DD1-32D2-518B-3A66F7852B83}"/>
              </a:ext>
            </a:extLst>
          </p:cNvPr>
          <p:cNvSpPr>
            <a:spLocks noGrp="1"/>
          </p:cNvSpPr>
          <p:nvPr>
            <p:ph type="body" idx="1"/>
          </p:nvPr>
        </p:nvSpPr>
        <p:spPr/>
        <p:txBody>
          <a:bodyPr/>
          <a:lstStyle/>
          <a:p>
            <a:endParaRPr lang="en-GB" sz="1000" b="1" i="0" u="none" strike="noStrike" kern="1200" dirty="0">
              <a:solidFill>
                <a:schemeClr val="tx1"/>
              </a:solidFill>
              <a:effectLst/>
              <a:latin typeface="Arial" panose="020B0604020202020204" pitchFamily="34" charset="0"/>
              <a:ea typeface="+mn-ea"/>
              <a:cs typeface="Arial" panose="020B0604020202020204" pitchFamily="34" charset="0"/>
            </a:endParaRPr>
          </a:p>
          <a:p>
            <a:r>
              <a:rPr lang="en-GB" sz="1000" b="1" i="0" u="none" strike="noStrike" kern="1200" dirty="0">
                <a:solidFill>
                  <a:schemeClr val="tx1"/>
                </a:solidFill>
                <a:effectLst/>
                <a:latin typeface="Arial" panose="020B0604020202020204" pitchFamily="34" charset="0"/>
                <a:ea typeface="+mn-ea"/>
                <a:cs typeface="Arial" panose="020B0604020202020204" pitchFamily="34" charset="0"/>
              </a:rPr>
              <a:t>Cyberbullying or online bullying is any type of bullying that happens online.</a:t>
            </a:r>
            <a:endParaRPr lang="en-GB" sz="1000" b="0" i="0" u="none" strike="noStrike" kern="1200" dirty="0">
              <a:solidFill>
                <a:schemeClr val="tx1"/>
              </a:solidFill>
              <a:effectLst/>
              <a:latin typeface="Arial" panose="020B0604020202020204" pitchFamily="34" charset="0"/>
              <a:ea typeface="+mn-ea"/>
              <a:cs typeface="Arial" panose="020B0604020202020204" pitchFamily="34" charset="0"/>
            </a:endParaRPr>
          </a:p>
          <a:p>
            <a:r>
              <a:rPr lang="en-GB" sz="1000" b="0" i="0" u="none" strike="noStrike" kern="1200" dirty="0">
                <a:solidFill>
                  <a:schemeClr val="tx1"/>
                </a:solidFill>
                <a:effectLst/>
                <a:latin typeface="Arial" panose="020B0604020202020204" pitchFamily="34" charset="0"/>
                <a:ea typeface="+mn-ea"/>
                <a:cs typeface="Arial" panose="020B0604020202020204" pitchFamily="34" charset="0"/>
              </a:rPr>
              <a:t>It can happen anytime, anywhere, via social networks, gaming, and mobile phone, and can often leave the victim feeling like there is no escape from it. It can be anonymous – with the abusers able to hide their identity - which can encourage them to do or say things they may not do in person. The audience to the bullying can be large and reached very quickly and easily if messages are passed around or things are posted online. It can be harder to spot and more difficult to stop than ‘traditional’ bullying, but understanding the dangers can help keep people safe.</a:t>
            </a:r>
          </a:p>
          <a:p>
            <a:endParaRPr lang="en-GB" sz="1000" b="0" i="0" u="none" strike="noStrike" kern="1200" dirty="0">
              <a:solidFill>
                <a:schemeClr val="tx1"/>
              </a:solidFill>
              <a:effectLst/>
              <a:latin typeface="Arial" panose="020B0604020202020204" pitchFamily="34" charset="0"/>
              <a:ea typeface="+mn-ea"/>
              <a:cs typeface="Arial" panose="020B0604020202020204" pitchFamily="34" charset="0"/>
            </a:endParaRPr>
          </a:p>
          <a:p>
            <a:r>
              <a:rPr lang="en-GB" sz="1000" b="1" i="0" u="none" strike="noStrike" kern="1200" dirty="0">
                <a:solidFill>
                  <a:schemeClr val="tx1"/>
                </a:solidFill>
                <a:effectLst/>
                <a:latin typeface="Arial" panose="020B0604020202020204" pitchFamily="34" charset="0"/>
                <a:ea typeface="+mn-ea"/>
                <a:cs typeface="Arial" panose="020B0604020202020204" pitchFamily="34" charset="0"/>
              </a:rPr>
              <a:t>Cyberbully can include:</a:t>
            </a:r>
            <a:endParaRPr lang="en-GB" sz="1000" b="0" i="0" u="none" strike="noStrike" kern="1200" dirty="0">
              <a:solidFill>
                <a:schemeClr val="tx1"/>
              </a:solidFill>
              <a:effectLst/>
              <a:latin typeface="Arial" panose="020B0604020202020204" pitchFamily="34" charset="0"/>
              <a:ea typeface="+mn-ea"/>
              <a:cs typeface="Arial" panose="020B0604020202020204" pitchFamily="34" charset="0"/>
            </a:endParaRPr>
          </a:p>
          <a:p>
            <a:r>
              <a:rPr lang="en-GB" sz="1000" b="0" i="0" u="none" strike="noStrike" kern="1200" dirty="0">
                <a:solidFill>
                  <a:schemeClr val="tx1"/>
                </a:solidFill>
                <a:effectLst/>
                <a:latin typeface="Arial" panose="020B0604020202020204" pitchFamily="34" charset="0"/>
                <a:ea typeface="+mn-ea"/>
                <a:cs typeface="Arial" panose="020B0604020202020204" pitchFamily="34" charset="0"/>
              </a:rPr>
              <a:t>Sending threatening, abusive or offensive messages. Creating and sharing embarrassing images or videos. Excluding people from online activities or friendship groups. Shaming someone online. Setting up hate sites or groups about a person. Encouraging people to self-harm or commit suicide. Using someone's identity to creating fake accounts to cause harm. Sending explicit images and messages known as sexting. Pressuring children into sending sexual images or engaging in sexual conversations. </a:t>
            </a:r>
          </a:p>
          <a:p>
            <a:endParaRPr lang="en-GB" sz="1000" b="1" i="0" u="sng" kern="1200" dirty="0">
              <a:solidFill>
                <a:schemeClr val="tx1"/>
              </a:solidFill>
              <a:effectLst/>
              <a:latin typeface="Arial" panose="020B0604020202020204" pitchFamily="34" charset="0"/>
              <a:ea typeface="+mn-ea"/>
              <a:cs typeface="Arial" panose="020B0604020202020204" pitchFamily="34" charset="0"/>
              <a:hlinkClick r:id="rId3" tooltip="Sexting"/>
            </a:endParaRPr>
          </a:p>
          <a:p>
            <a:r>
              <a:rPr lang="en-GB" sz="1000" b="1" i="0" u="none" strike="noStrike" kern="1200" dirty="0">
                <a:solidFill>
                  <a:schemeClr val="tx1"/>
                </a:solidFill>
                <a:effectLst/>
                <a:latin typeface="Arial" panose="020B0604020202020204" pitchFamily="34" charset="0"/>
                <a:ea typeface="+mn-ea"/>
                <a:cs typeface="Arial" panose="020B0604020202020204" pitchFamily="34" charset="0"/>
              </a:rPr>
              <a:t>Sexting</a:t>
            </a:r>
            <a:r>
              <a:rPr lang="en-GB" sz="1000" b="0" i="0" u="none" strike="noStrike" kern="1200" dirty="0">
                <a:solidFill>
                  <a:schemeClr val="tx1"/>
                </a:solidFill>
                <a:effectLst/>
                <a:latin typeface="Arial" panose="020B0604020202020204" pitchFamily="34" charset="0"/>
                <a:ea typeface="+mn-ea"/>
                <a:cs typeface="Arial" panose="020B0604020202020204" pitchFamily="34" charset="0"/>
              </a:rPr>
              <a:t> when someone shares sexual, naked or semi-naked images or videos of themselves or others, or sends sexual messages.</a:t>
            </a:r>
          </a:p>
          <a:p>
            <a:endParaRPr lang="en-GB" sz="10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i="0" u="none" dirty="0">
              <a:latin typeface="Arial" panose="020B0604020202020204" pitchFamily="34" charset="0"/>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187FB7E9-2504-07F9-51E4-47603A2EDC4D}"/>
              </a:ext>
            </a:extLst>
          </p:cNvPr>
          <p:cNvSpPr>
            <a:spLocks noGrp="1"/>
          </p:cNvSpPr>
          <p:nvPr>
            <p:ph type="sldNum" sz="quarter" idx="5"/>
          </p:nvPr>
        </p:nvSpPr>
        <p:spPr/>
        <p:txBody>
          <a:bodyPr/>
          <a:lstStyle/>
          <a:p>
            <a:fld id="{92F6D107-4828-FC4A-A07D-6580C02B5884}" type="slidenum">
              <a:rPr lang="en-US" smtClean="0"/>
              <a:t>30</a:t>
            </a:fld>
            <a:endParaRPr lang="en-US"/>
          </a:p>
        </p:txBody>
      </p:sp>
    </p:spTree>
    <p:extLst>
      <p:ext uri="{BB962C8B-B14F-4D97-AF65-F5344CB8AC3E}">
        <p14:creationId xmlns:p14="http://schemas.microsoft.com/office/powerpoint/2010/main" val="904108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1E006-A1F6-417F-E424-7A85212FC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A05725-010D-89A0-F024-C3F0457139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330113-243A-B8F2-DC43-6722BBD9C2C3}"/>
              </a:ext>
            </a:extLst>
          </p:cNvPr>
          <p:cNvSpPr>
            <a:spLocks noGrp="1"/>
          </p:cNvSpPr>
          <p:nvPr>
            <p:ph type="body" idx="1"/>
          </p:nvPr>
        </p:nvSpPr>
        <p:spPr>
          <a:xfrm>
            <a:off x="685800" y="4400550"/>
            <a:ext cx="5486400" cy="4114800"/>
          </a:xfrm>
        </p:spPr>
        <p:txBody>
          <a:bodyPr/>
          <a:lstStyle/>
          <a:p>
            <a:endParaRPr lang="en-GB" sz="1000" b="1" dirty="0">
              <a:solidFill>
                <a:srgbClr val="0069B3"/>
              </a:solidFill>
              <a:latin typeface="Arial" panose="020B0604020202020204" pitchFamily="34" charset="0"/>
              <a:cs typeface="Arial" panose="020B0604020202020204" pitchFamily="34" charset="0"/>
            </a:endParaRPr>
          </a:p>
          <a:p>
            <a:r>
              <a:rPr lang="en-GB" sz="1000" b="1" dirty="0">
                <a:solidFill>
                  <a:srgbClr val="0069B3"/>
                </a:solidFill>
                <a:latin typeface="Arial" panose="020B0604020202020204" pitchFamily="34" charset="0"/>
                <a:cs typeface="Arial" panose="020B0604020202020204" pitchFamily="34" charset="0"/>
              </a:rPr>
              <a:t>Useful links</a:t>
            </a:r>
          </a:p>
          <a:p>
            <a:r>
              <a:rPr lang="en-GB" sz="1000" dirty="0">
                <a:latin typeface="Arial" panose="020B0604020202020204" pitchFamily="34" charset="0"/>
                <a:cs typeface="Arial" panose="020B0604020202020204" pitchFamily="34" charset="0"/>
              </a:rPr>
              <a:t>Online Safety Act press release: UK children and adults to be safer online as world-leading bill becomes law - GOV.UK https://</a:t>
            </a:r>
            <a:r>
              <a:rPr lang="en-GB" sz="1000" dirty="0" err="1">
                <a:latin typeface="Arial" panose="020B0604020202020204" pitchFamily="34" charset="0"/>
                <a:cs typeface="Arial" panose="020B0604020202020204" pitchFamily="34" charset="0"/>
              </a:rPr>
              <a:t>www.gov.uk</a:t>
            </a:r>
            <a:r>
              <a:rPr lang="en-GB" sz="1000" dirty="0">
                <a:latin typeface="Arial" panose="020B0604020202020204" pitchFamily="34" charset="0"/>
                <a:cs typeface="Arial" panose="020B0604020202020204" pitchFamily="34" charset="0"/>
              </a:rPr>
              <a:t>/government/news/uk-children-and-adults-to-be-safer-online-as-world-leading-bill-becomes-law</a:t>
            </a:r>
          </a:p>
          <a:p>
            <a:r>
              <a:rPr lang="en-GB" sz="1000" dirty="0">
                <a:latin typeface="Arial" panose="020B0604020202020204" pitchFamily="34" charset="0"/>
                <a:cs typeface="Arial" panose="020B0604020202020204" pitchFamily="34" charset="0"/>
              </a:rPr>
              <a:t>Adult Online Harms Report 2019: Adult_Online_Harms_Report_2019.pdf https://</a:t>
            </a:r>
            <a:r>
              <a:rPr lang="en-GB" sz="1000" dirty="0" err="1">
                <a:latin typeface="Arial" panose="020B0604020202020204" pitchFamily="34" charset="0"/>
                <a:cs typeface="Arial" panose="020B0604020202020204" pitchFamily="34" charset="0"/>
              </a:rPr>
              <a:t>assets.publishing.service.gov.uk</a:t>
            </a:r>
            <a:r>
              <a:rPr lang="en-GB" sz="1000" dirty="0">
                <a:latin typeface="Arial" panose="020B0604020202020204" pitchFamily="34" charset="0"/>
                <a:cs typeface="Arial" panose="020B0604020202020204" pitchFamily="34" charset="0"/>
              </a:rPr>
              <a:t>/media/Adult_Online_Harms_Report_2019.pdf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i="0" u="non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dirty="0">
                <a:latin typeface="Arial" panose="020B0604020202020204" pitchFamily="34" charset="0"/>
                <a:cs typeface="Arial" panose="020B0604020202020204" pitchFamily="34" charset="0"/>
              </a:rPr>
              <a:t>Romance Fraud</a:t>
            </a:r>
            <a:endParaRPr lang="en-GB" sz="1000" b="1"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rgbClr val="0069B3"/>
                </a:solidFill>
                <a:effectLst/>
                <a:latin typeface="Arial" panose="020B0604020202020204" pitchFamily="34" charset="0"/>
                <a:ea typeface="+mn-ea"/>
                <a:cs typeface="Arial" panose="020B0604020202020204" pitchFamily="34" charset="0"/>
              </a:rPr>
              <a:t>Useful links</a:t>
            </a:r>
            <a:endParaRPr lang="en-GB" sz="1000" b="1" i="0" u="none" dirty="0">
              <a:solidFill>
                <a:srgbClr val="0069B3"/>
              </a:solidFill>
              <a:latin typeface="Arial" panose="020B0604020202020204" pitchFamily="34" charset="0"/>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https://</a:t>
            </a:r>
            <a:r>
              <a:rPr lang="en-GB" sz="1000" kern="1200" dirty="0" err="1">
                <a:solidFill>
                  <a:schemeClr val="tx1"/>
                </a:solidFill>
                <a:effectLst/>
                <a:latin typeface="Arial" panose="020B0604020202020204" pitchFamily="34" charset="0"/>
                <a:ea typeface="+mn-ea"/>
                <a:cs typeface="Arial" panose="020B0604020202020204" pitchFamily="34" charset="0"/>
              </a:rPr>
              <a:t>www.actionfraud.police.uk</a:t>
            </a:r>
            <a:r>
              <a:rPr lang="en-GB" sz="1000" kern="1200" dirty="0">
                <a:solidFill>
                  <a:schemeClr val="tx1"/>
                </a:solidFill>
                <a:effectLst/>
                <a:latin typeface="Arial" panose="020B0604020202020204" pitchFamily="34" charset="0"/>
                <a:ea typeface="+mn-ea"/>
                <a:cs typeface="Arial" panose="020B0604020202020204" pitchFamily="34" charset="0"/>
              </a:rPr>
              <a:t>/a-z-of-fraud/dating-fraud https://</a:t>
            </a:r>
            <a:r>
              <a:rPr lang="en-GB" sz="1000" kern="1200" dirty="0" err="1">
                <a:solidFill>
                  <a:schemeClr val="tx1"/>
                </a:solidFill>
                <a:effectLst/>
                <a:latin typeface="Arial" panose="020B0604020202020204" pitchFamily="34" charset="0"/>
                <a:ea typeface="+mn-ea"/>
                <a:cs typeface="Arial" panose="020B0604020202020204" pitchFamily="34" charset="0"/>
              </a:rPr>
              <a:t>www.actionfraud.police.uk</a:t>
            </a:r>
            <a:r>
              <a:rPr lang="en-GB" sz="1000" kern="1200" dirty="0">
                <a:solidFill>
                  <a:schemeClr val="tx1"/>
                </a:solidFill>
                <a:effectLst/>
                <a:latin typeface="Arial" panose="020B0604020202020204" pitchFamily="34" charset="0"/>
                <a:ea typeface="+mn-ea"/>
                <a:cs typeface="Arial" panose="020B0604020202020204" pitchFamily="34" charset="0"/>
              </a:rPr>
              <a:t>/a-z-of-fraud/dating-fraud</a:t>
            </a:r>
          </a:p>
          <a:p>
            <a:r>
              <a:rPr lang="en-GB" sz="1000" kern="1200" dirty="0">
                <a:solidFill>
                  <a:schemeClr val="tx1"/>
                </a:solidFill>
                <a:effectLst/>
                <a:latin typeface="Arial" panose="020B0604020202020204" pitchFamily="34" charset="0"/>
                <a:ea typeface="+mn-ea"/>
                <a:cs typeface="Arial" panose="020B0604020202020204" pitchFamily="34" charset="0"/>
              </a:rPr>
              <a:t>https://</a:t>
            </a:r>
            <a:r>
              <a:rPr lang="en-GB" sz="1000" kern="1200" dirty="0" err="1">
                <a:solidFill>
                  <a:schemeClr val="tx1"/>
                </a:solidFill>
                <a:effectLst/>
                <a:latin typeface="Arial" panose="020B0604020202020204" pitchFamily="34" charset="0"/>
                <a:ea typeface="+mn-ea"/>
                <a:cs typeface="Arial" panose="020B0604020202020204" pitchFamily="34" charset="0"/>
              </a:rPr>
              <a:t>crimestoppers-uk.org</a:t>
            </a:r>
            <a:r>
              <a:rPr lang="en-GB" sz="1000" kern="1200" dirty="0">
                <a:solidFill>
                  <a:schemeClr val="tx1"/>
                </a:solidFill>
                <a:effectLst/>
                <a:latin typeface="Arial" panose="020B0604020202020204" pitchFamily="34" charset="0"/>
                <a:ea typeface="+mn-ea"/>
                <a:cs typeface="Arial" panose="020B0604020202020204" pitchFamily="34" charset="0"/>
              </a:rPr>
              <a:t>/keeping-safe/fraud/romance-fraud https://</a:t>
            </a:r>
            <a:r>
              <a:rPr lang="en-GB" sz="1000" kern="1200" dirty="0" err="1">
                <a:solidFill>
                  <a:schemeClr val="tx1"/>
                </a:solidFill>
                <a:effectLst/>
                <a:latin typeface="Arial" panose="020B0604020202020204" pitchFamily="34" charset="0"/>
                <a:ea typeface="+mn-ea"/>
                <a:cs typeface="Arial" panose="020B0604020202020204" pitchFamily="34" charset="0"/>
              </a:rPr>
              <a:t>crimestoppers-uk.org</a:t>
            </a:r>
            <a:r>
              <a:rPr lang="en-GB" sz="1000" kern="1200" dirty="0">
                <a:solidFill>
                  <a:schemeClr val="tx1"/>
                </a:solidFill>
                <a:effectLst/>
                <a:latin typeface="Arial" panose="020B0604020202020204" pitchFamily="34" charset="0"/>
                <a:ea typeface="+mn-ea"/>
                <a:cs typeface="Arial" panose="020B0604020202020204" pitchFamily="34" charset="0"/>
              </a:rPr>
              <a:t>/keeping-safe/fraud/romance-fraud</a:t>
            </a:r>
          </a:p>
          <a:p>
            <a:r>
              <a:rPr lang="en-GB" sz="1000" kern="1200" dirty="0">
                <a:solidFill>
                  <a:schemeClr val="tx1"/>
                </a:solidFill>
                <a:effectLst/>
                <a:latin typeface="Arial" panose="020B0604020202020204" pitchFamily="34" charset="0"/>
                <a:ea typeface="+mn-ea"/>
                <a:cs typeface="Arial" panose="020B0604020202020204" pitchFamily="34" charset="0"/>
              </a:rPr>
              <a:t>https://</a:t>
            </a:r>
            <a:r>
              <a:rPr lang="en-GB" sz="1000" kern="1200" dirty="0" err="1">
                <a:solidFill>
                  <a:schemeClr val="tx1"/>
                </a:solidFill>
                <a:effectLst/>
                <a:latin typeface="Arial" panose="020B0604020202020204" pitchFamily="34" charset="0"/>
                <a:ea typeface="+mn-ea"/>
                <a:cs typeface="Arial" panose="020B0604020202020204" pitchFamily="34" charset="0"/>
              </a:rPr>
              <a:t>www.bbc.co.uk</a:t>
            </a:r>
            <a:r>
              <a:rPr lang="en-GB" sz="1000" kern="1200" dirty="0">
                <a:solidFill>
                  <a:schemeClr val="tx1"/>
                </a:solidFill>
                <a:effectLst/>
                <a:latin typeface="Arial" panose="020B0604020202020204" pitchFamily="34" charset="0"/>
                <a:ea typeface="+mn-ea"/>
                <a:cs typeface="Arial" panose="020B0604020202020204" pitchFamily="34" charset="0"/>
              </a:rPr>
              <a:t>/news/newsbeat-59135689 https://</a:t>
            </a:r>
            <a:r>
              <a:rPr lang="en-GB" sz="1000" kern="1200" dirty="0" err="1">
                <a:solidFill>
                  <a:schemeClr val="tx1"/>
                </a:solidFill>
                <a:effectLst/>
                <a:latin typeface="Arial" panose="020B0604020202020204" pitchFamily="34" charset="0"/>
                <a:ea typeface="+mn-ea"/>
                <a:cs typeface="Arial" panose="020B0604020202020204" pitchFamily="34" charset="0"/>
              </a:rPr>
              <a:t>www.bbc.co.uk</a:t>
            </a:r>
            <a:r>
              <a:rPr lang="en-GB" sz="1000" kern="1200" dirty="0">
                <a:solidFill>
                  <a:schemeClr val="tx1"/>
                </a:solidFill>
                <a:effectLst/>
                <a:latin typeface="Arial" panose="020B0604020202020204" pitchFamily="34" charset="0"/>
                <a:ea typeface="+mn-ea"/>
                <a:cs typeface="Arial" panose="020B0604020202020204" pitchFamily="34" charset="0"/>
              </a:rPr>
              <a:t>/news/newsbeat-59135689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i="0" u="non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dirty="0">
                <a:latin typeface="Arial" panose="020B0604020202020204" pitchFamily="34" charset="0"/>
                <a:cs typeface="Arial" panose="020B0604020202020204" pitchFamily="34" charset="0"/>
              </a:rPr>
              <a:t>Chemical submission </a:t>
            </a:r>
            <a:r>
              <a:rPr lang="en-GB" sz="1000" b="0" i="0" u="none" dirty="0">
                <a:latin typeface="Arial" panose="020B0604020202020204" pitchFamily="34" charset="0"/>
                <a:cs typeface="Arial" panose="020B0604020202020204" pitchFamily="34" charset="0"/>
              </a:rPr>
              <a:t>is the term used to refer to crimes which are facilitated by psychoactive substances </a:t>
            </a:r>
            <a:r>
              <a:rPr lang="en-GB" sz="1000" b="0" i="0" u="none" dirty="0" err="1">
                <a:latin typeface="Arial" panose="020B0604020202020204" pitchFamily="34" charset="0"/>
                <a:cs typeface="Arial" panose="020B0604020202020204" pitchFamily="34" charset="0"/>
              </a:rPr>
              <a:t>eg</a:t>
            </a:r>
            <a:r>
              <a:rPr lang="en-GB" sz="1000" b="0" i="0" u="none" dirty="0">
                <a:latin typeface="Arial" panose="020B0604020202020204" pitchFamily="34" charset="0"/>
                <a:cs typeface="Arial" panose="020B0604020202020204" pitchFamily="34" charset="0"/>
              </a:rPr>
              <a:t> date crime. The majority of these crimes involve sexual violence, robbery and extortion, as well as deliberate maltreatment of individuals who are elderly, have mental illness or are minors.</a:t>
            </a:r>
            <a:endParaRPr lang="en-GB" sz="10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842593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07C11-6A56-75B2-F535-0703FE5794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E21BC1-9DD1-3931-B4AE-8ECFCE4018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E57CB0-6EEF-BA5E-E230-6504405F7C16}"/>
              </a:ext>
            </a:extLst>
          </p:cNvPr>
          <p:cNvSpPr>
            <a:spLocks noGrp="1"/>
          </p:cNvSpPr>
          <p:nvPr>
            <p:ph type="body" idx="1"/>
          </p:nvPr>
        </p:nvSpPr>
        <p:spPr>
          <a:xfrm>
            <a:off x="685800" y="4400550"/>
            <a:ext cx="5486400" cy="4514850"/>
          </a:xfrm>
        </p:spPr>
        <p:txBody>
          <a:bodyPr/>
          <a:lstStyle/>
          <a:p>
            <a:pPr fontAlgn="ctr"/>
            <a:endParaRPr lang="en-GB" sz="1000" b="1" i="0" u="none" strike="noStrike" kern="1200" dirty="0">
              <a:solidFill>
                <a:schemeClr val="tx1"/>
              </a:solidFill>
              <a:effectLst/>
              <a:latin typeface="Arial" panose="020B0604020202020204" pitchFamily="34" charset="0"/>
              <a:ea typeface="+mn-ea"/>
              <a:cs typeface="Arial" panose="020B0604020202020204" pitchFamily="34" charset="0"/>
            </a:endParaRPr>
          </a:p>
          <a:p>
            <a:pPr fontAlgn="ctr"/>
            <a:r>
              <a:rPr lang="en-GB" sz="1000" b="1" i="0" u="none" strike="noStrike" kern="1200" dirty="0">
                <a:solidFill>
                  <a:schemeClr val="tx1"/>
                </a:solidFill>
                <a:effectLst/>
                <a:latin typeface="Arial" panose="020B0604020202020204" pitchFamily="34" charset="0"/>
                <a:ea typeface="+mn-ea"/>
                <a:cs typeface="Arial" panose="020B0604020202020204" pitchFamily="34" charset="0"/>
              </a:rPr>
              <a:t>Radicalisation</a:t>
            </a:r>
            <a:r>
              <a:rPr lang="en-GB" sz="1000" b="0" i="0" u="none" strike="noStrike" kern="1200" dirty="0">
                <a:solidFill>
                  <a:schemeClr val="tx1"/>
                </a:solidFill>
                <a:effectLst/>
                <a:latin typeface="Arial" panose="020B0604020202020204" pitchFamily="34" charset="0"/>
                <a:ea typeface="+mn-ea"/>
                <a:cs typeface="Arial" panose="020B0604020202020204" pitchFamily="34" charset="0"/>
              </a:rPr>
              <a:t> is the process by which an individual comes to support or be involved in extremist ideologies, potentially leading to violent acts. </a:t>
            </a:r>
            <a:endParaRPr lang="en-GB" sz="1000" b="1" i="0" u="none" strike="noStrike" kern="1200" dirty="0">
              <a:solidFill>
                <a:schemeClr val="tx1"/>
              </a:solidFill>
              <a:effectLst/>
              <a:latin typeface="Arial" panose="020B0604020202020204" pitchFamily="34" charset="0"/>
              <a:ea typeface="+mn-ea"/>
              <a:cs typeface="Arial" panose="020B0604020202020204" pitchFamily="34" charset="0"/>
            </a:endParaRPr>
          </a:p>
          <a:p>
            <a:r>
              <a:rPr lang="en-GB" sz="1000" b="1" i="0" u="none" strike="noStrike" kern="1200" dirty="0">
                <a:solidFill>
                  <a:schemeClr val="tx1"/>
                </a:solidFill>
                <a:effectLst/>
                <a:latin typeface="Arial" panose="020B0604020202020204" pitchFamily="34" charset="0"/>
                <a:ea typeface="+mn-ea"/>
                <a:cs typeface="Arial" panose="020B0604020202020204" pitchFamily="34" charset="0"/>
              </a:rPr>
              <a:t>Extremism:</a:t>
            </a:r>
            <a:r>
              <a:rPr lang="en-GB" sz="1000" b="0" i="0" u="none" strike="noStrike" kern="1200" dirty="0">
                <a:solidFill>
                  <a:schemeClr val="tx1"/>
                </a:solidFill>
                <a:effectLst/>
                <a:latin typeface="Arial" panose="020B0604020202020204" pitchFamily="34" charset="0"/>
                <a:ea typeface="+mn-ea"/>
                <a:cs typeface="Arial" panose="020B0604020202020204" pitchFamily="34" charset="0"/>
              </a:rPr>
              <a:t> is often characterized by violence, hatred, or intolerance, and aims to undermine fundamental rights and freedoms. </a:t>
            </a:r>
            <a:endParaRPr lang="en-GB" sz="1000" b="1" i="0" u="none" strike="noStrike" kern="1200" dirty="0">
              <a:solidFill>
                <a:schemeClr val="tx1"/>
              </a:solidFill>
              <a:effectLst/>
              <a:latin typeface="Arial" panose="020B0604020202020204" pitchFamily="34" charset="0"/>
              <a:ea typeface="+mn-ea"/>
              <a:cs typeface="Arial" panose="020B0604020202020204" pitchFamily="34" charset="0"/>
            </a:endParaRPr>
          </a:p>
          <a:p>
            <a:r>
              <a:rPr lang="en-GB" sz="1000" b="1" i="0" u="none" strike="noStrike" kern="1200" dirty="0">
                <a:solidFill>
                  <a:schemeClr val="tx1"/>
                </a:solidFill>
                <a:effectLst/>
                <a:latin typeface="Arial" panose="020B0604020202020204" pitchFamily="34" charset="0"/>
                <a:ea typeface="+mn-ea"/>
                <a:cs typeface="Arial" panose="020B0604020202020204" pitchFamily="34" charset="0"/>
              </a:rPr>
              <a:t>Examples of Radicalisation:</a:t>
            </a:r>
            <a:endParaRPr lang="en-GB" sz="1000" b="0" i="0" u="none" strike="noStrike" kern="1200" dirty="0">
              <a:solidFill>
                <a:schemeClr val="tx1"/>
              </a:solidFill>
              <a:effectLst/>
              <a:latin typeface="Arial" panose="020B0604020202020204" pitchFamily="34" charset="0"/>
              <a:ea typeface="+mn-ea"/>
              <a:cs typeface="Arial" panose="020B0604020202020204" pitchFamily="34" charset="0"/>
            </a:endParaRPr>
          </a:p>
          <a:p>
            <a:r>
              <a:rPr lang="en-GB" sz="1000" b="0" i="0" u="none" strike="noStrike" kern="1200" dirty="0">
                <a:solidFill>
                  <a:schemeClr val="tx1"/>
                </a:solidFill>
                <a:effectLst/>
                <a:latin typeface="Arial" panose="020B0604020202020204" pitchFamily="34" charset="0"/>
                <a:ea typeface="+mn-ea"/>
                <a:cs typeface="Arial" panose="020B0604020202020204" pitchFamily="34" charset="0"/>
              </a:rPr>
              <a:t>This can include developing extreme views that support terrorist groups, accessing extremist content online, or sharing those views on social media</a:t>
            </a:r>
            <a:endParaRPr lang="en-GB" sz="1000" dirty="0">
              <a:latin typeface="Arial" panose="020B0604020202020204" pitchFamily="34" charset="0"/>
              <a:cs typeface="Arial" panose="020B0604020202020204" pitchFamily="34" charset="0"/>
            </a:endParaRPr>
          </a:p>
          <a:p>
            <a:r>
              <a:rPr lang="en-GB" sz="1000" b="1" i="0" u="none" strike="noStrike" kern="1200" dirty="0">
                <a:solidFill>
                  <a:schemeClr val="tx1"/>
                </a:solidFill>
                <a:effectLst/>
                <a:latin typeface="Arial" panose="020B0604020202020204" pitchFamily="34" charset="0"/>
                <a:ea typeface="+mn-ea"/>
                <a:cs typeface="Arial" panose="020B0604020202020204" pitchFamily="34" charset="0"/>
              </a:rPr>
              <a:t>Signs of Radicalisation:</a:t>
            </a:r>
            <a:endParaRPr lang="en-GB" sz="1000" b="0" i="0" u="none" strike="noStrike" kern="1200" dirty="0">
              <a:solidFill>
                <a:schemeClr val="tx1"/>
              </a:solidFill>
              <a:effectLst/>
              <a:latin typeface="Arial" panose="020B0604020202020204" pitchFamily="34" charset="0"/>
              <a:ea typeface="+mn-ea"/>
              <a:cs typeface="Arial" panose="020B0604020202020204" pitchFamily="34" charset="0"/>
            </a:endParaRPr>
          </a:p>
          <a:p>
            <a:pPr fontAlgn="ctr"/>
            <a:r>
              <a:rPr lang="en-GB" sz="1000" b="0" i="0" u="none" strike="noStrike" kern="1200" dirty="0">
                <a:solidFill>
                  <a:schemeClr val="tx1"/>
                </a:solidFill>
                <a:effectLst/>
                <a:latin typeface="Arial" panose="020B0604020202020204" pitchFamily="34" charset="0"/>
                <a:ea typeface="+mn-ea"/>
                <a:cs typeface="Arial" panose="020B0604020202020204" pitchFamily="34" charset="0"/>
              </a:rPr>
              <a:t>Individuals might exhibit changes in behaviour, such as becoming more secretive, spending excessive time online, expressing extreme views, or isolating themselves from family and friends. </a:t>
            </a:r>
          </a:p>
          <a:p>
            <a:r>
              <a:rPr lang="en-GB" sz="1000" b="1" i="0" u="none" strike="noStrike" kern="1200" dirty="0">
                <a:solidFill>
                  <a:schemeClr val="tx1"/>
                </a:solidFill>
                <a:effectLst/>
                <a:latin typeface="Arial" panose="020B0604020202020204" pitchFamily="34" charset="0"/>
                <a:ea typeface="+mn-ea"/>
                <a:cs typeface="Arial" panose="020B0604020202020204" pitchFamily="34" charset="0"/>
              </a:rPr>
              <a:t>Prevention:</a:t>
            </a:r>
            <a:endParaRPr lang="en-GB" sz="1000" b="0" i="0" u="none" strike="noStrike" kern="1200" dirty="0">
              <a:solidFill>
                <a:schemeClr val="tx1"/>
              </a:solidFill>
              <a:effectLst/>
              <a:latin typeface="Arial" panose="020B0604020202020204" pitchFamily="34" charset="0"/>
              <a:ea typeface="+mn-ea"/>
              <a:cs typeface="Arial" panose="020B0604020202020204" pitchFamily="34" charset="0"/>
            </a:endParaRPr>
          </a:p>
          <a:p>
            <a:pPr fontAlgn="ctr"/>
            <a:r>
              <a:rPr lang="en-GB" sz="1000" b="0" i="0" u="none" strike="noStrike" kern="1200" dirty="0">
                <a:solidFill>
                  <a:schemeClr val="tx1"/>
                </a:solidFill>
                <a:effectLst/>
                <a:latin typeface="Arial" panose="020B0604020202020204" pitchFamily="34" charset="0"/>
                <a:ea typeface="+mn-ea"/>
                <a:cs typeface="Arial" panose="020B0604020202020204" pitchFamily="34" charset="0"/>
              </a:rPr>
              <a:t>Radicalisation can be prevented through education, awareness campaigns, and support for individuals who are vulnerable to extremist ideologies. </a:t>
            </a:r>
            <a:br>
              <a:rPr lang="en-GB" sz="1000" dirty="0">
                <a:latin typeface="Arial" panose="020B0604020202020204" pitchFamily="34" charset="0"/>
                <a:cs typeface="Arial" panose="020B0604020202020204" pitchFamily="34" charset="0"/>
              </a:rPr>
            </a:br>
            <a:r>
              <a:rPr lang="en-GB" sz="1000" b="1" i="0" u="none" strike="noStrike" kern="1200" dirty="0">
                <a:solidFill>
                  <a:schemeClr val="tx1"/>
                </a:solidFill>
                <a:effectLst/>
                <a:latin typeface="Arial" panose="020B0604020202020204" pitchFamily="34" charset="0"/>
                <a:ea typeface="+mn-ea"/>
                <a:cs typeface="Arial" panose="020B0604020202020204" pitchFamily="34" charset="0"/>
              </a:rPr>
              <a:t>Deradicalisation:</a:t>
            </a:r>
            <a:endParaRPr lang="en-GB" sz="1000" b="0" i="0" u="none" strike="noStrike" kern="1200" dirty="0">
              <a:solidFill>
                <a:schemeClr val="tx1"/>
              </a:solidFill>
              <a:effectLst/>
              <a:latin typeface="Arial" panose="020B0604020202020204" pitchFamily="34" charset="0"/>
              <a:ea typeface="+mn-ea"/>
              <a:cs typeface="Arial" panose="020B0604020202020204" pitchFamily="34" charset="0"/>
            </a:endParaRPr>
          </a:p>
          <a:p>
            <a:r>
              <a:rPr lang="en-GB" sz="1000" b="0" i="0" u="none" strike="noStrike" kern="1200" dirty="0">
                <a:solidFill>
                  <a:schemeClr val="tx1"/>
                </a:solidFill>
                <a:effectLst/>
                <a:latin typeface="Arial" panose="020B0604020202020204" pitchFamily="34" charset="0"/>
                <a:ea typeface="+mn-ea"/>
                <a:cs typeface="Arial" panose="020B0604020202020204" pitchFamily="34" charset="0"/>
              </a:rPr>
              <a:t>Deradicalization refers to the process of helping individuals disengage from extremist groups and ideologies</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Self Harm</a:t>
            </a:r>
          </a:p>
          <a:p>
            <a:r>
              <a:rPr lang="en-GB" sz="1000" kern="1200" dirty="0">
                <a:solidFill>
                  <a:schemeClr val="tx1"/>
                </a:solidFill>
                <a:effectLst/>
                <a:latin typeface="Arial" panose="020B0604020202020204" pitchFamily="34" charset="0"/>
                <a:ea typeface="+mn-ea"/>
                <a:cs typeface="Arial" panose="020B0604020202020204" pitchFamily="34" charset="0"/>
              </a:rPr>
              <a:t>Mind- Self Harm Support: Tips for coping with urges to self-harm right now  https://</a:t>
            </a:r>
            <a:r>
              <a:rPr lang="en-GB" sz="1000" kern="1200" dirty="0" err="1">
                <a:solidFill>
                  <a:schemeClr val="tx1"/>
                </a:solidFill>
                <a:effectLst/>
                <a:latin typeface="Arial" panose="020B0604020202020204" pitchFamily="34" charset="0"/>
                <a:ea typeface="+mn-ea"/>
                <a:cs typeface="Arial" panose="020B0604020202020204" pitchFamily="34" charset="0"/>
              </a:rPr>
              <a:t>www.mind.org.uk</a:t>
            </a:r>
            <a:r>
              <a:rPr lang="en-GB" sz="1000" kern="1200" dirty="0">
                <a:solidFill>
                  <a:schemeClr val="tx1"/>
                </a:solidFill>
                <a:effectLst/>
                <a:latin typeface="Arial" panose="020B0604020202020204" pitchFamily="34" charset="0"/>
                <a:ea typeface="+mn-ea"/>
                <a:cs typeface="Arial" panose="020B0604020202020204" pitchFamily="34" charset="0"/>
              </a:rPr>
              <a:t>/information-support/types-of-mental-health-problems/self-harm/helping-yourself-if-you-self-harm/</a:t>
            </a:r>
          </a:p>
          <a:p>
            <a:r>
              <a:rPr lang="en-GB" sz="1000" kern="1200" dirty="0">
                <a:solidFill>
                  <a:schemeClr val="tx1"/>
                </a:solidFill>
                <a:effectLst/>
                <a:latin typeface="Arial" panose="020B0604020202020204" pitchFamily="34" charset="0"/>
                <a:ea typeface="+mn-ea"/>
                <a:cs typeface="Arial" panose="020B0604020202020204" pitchFamily="34" charset="0"/>
              </a:rPr>
              <a:t>Rethink: Self Harm Resources: Self-harm - what you need to know. https://</a:t>
            </a:r>
            <a:r>
              <a:rPr lang="en-GB" sz="1000" kern="1200" dirty="0" err="1">
                <a:solidFill>
                  <a:schemeClr val="tx1"/>
                </a:solidFill>
                <a:effectLst/>
                <a:latin typeface="Arial" panose="020B0604020202020204" pitchFamily="34" charset="0"/>
                <a:ea typeface="+mn-ea"/>
                <a:cs typeface="Arial" panose="020B0604020202020204" pitchFamily="34" charset="0"/>
              </a:rPr>
              <a:t>www.rethink.org</a:t>
            </a:r>
            <a:r>
              <a:rPr lang="en-GB" sz="1000" kern="1200" dirty="0">
                <a:solidFill>
                  <a:schemeClr val="tx1"/>
                </a:solidFill>
                <a:effectLst/>
                <a:latin typeface="Arial" panose="020B0604020202020204" pitchFamily="34" charset="0"/>
                <a:ea typeface="+mn-ea"/>
                <a:cs typeface="Arial" panose="020B0604020202020204" pitchFamily="34" charset="0"/>
              </a:rPr>
              <a:t>/advice-and-information/about-mental-illness/mental-health-symptoms/self-harm/</a:t>
            </a:r>
          </a:p>
          <a:p>
            <a:endParaRPr lang="en-GB" dirty="0"/>
          </a:p>
        </p:txBody>
      </p:sp>
      <p:sp>
        <p:nvSpPr>
          <p:cNvPr id="4" name="Slide Number Placeholder 3">
            <a:extLst>
              <a:ext uri="{FF2B5EF4-FFF2-40B4-BE49-F238E27FC236}">
                <a16:creationId xmlns:a16="http://schemas.microsoft.com/office/drawing/2014/main" id="{8AA7C64A-5F4E-6E9C-CF43-744BB8D052CA}"/>
              </a:ext>
            </a:extLst>
          </p:cNvPr>
          <p:cNvSpPr>
            <a:spLocks noGrp="1"/>
          </p:cNvSpPr>
          <p:nvPr>
            <p:ph type="sldNum" sz="quarter" idx="5"/>
          </p:nvPr>
        </p:nvSpPr>
        <p:spPr/>
        <p:txBody>
          <a:bodyPr/>
          <a:lstStyle/>
          <a:p>
            <a:fld id="{92F6D107-4828-FC4A-A07D-6580C02B5884}" type="slidenum">
              <a:rPr lang="en-US" smtClean="0"/>
              <a:t>32</a:t>
            </a:fld>
            <a:endParaRPr lang="en-US"/>
          </a:p>
        </p:txBody>
      </p:sp>
    </p:spTree>
    <p:extLst>
      <p:ext uri="{BB962C8B-B14F-4D97-AF65-F5344CB8AC3E}">
        <p14:creationId xmlns:p14="http://schemas.microsoft.com/office/powerpoint/2010/main" val="1848800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62973-BF92-07C9-44E3-1DF44793D5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9819B-E163-B2B8-2D4D-8DFE0B67F7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483D91-5474-1C79-8B49-18E137DDFAA4}"/>
              </a:ext>
            </a:extLst>
          </p:cNvPr>
          <p:cNvSpPr>
            <a:spLocks noGrp="1"/>
          </p:cNvSpPr>
          <p:nvPr>
            <p:ph type="body" idx="1"/>
          </p:nvPr>
        </p:nvSpPr>
        <p:spPr>
          <a:xfrm>
            <a:off x="685800" y="4400549"/>
            <a:ext cx="5486400" cy="4578351"/>
          </a:xfrm>
        </p:spPr>
        <p:txBody>
          <a:bodyPr/>
          <a:lstStyle/>
          <a:p>
            <a:endParaRPr lang="en-GB" sz="1000" b="1" kern="1200" dirty="0">
              <a:solidFill>
                <a:schemeClr val="tx1"/>
              </a:solidFill>
              <a:effectLst/>
              <a:latin typeface="Arial" panose="020B0604020202020204" pitchFamily="34" charset="0"/>
              <a:ea typeface="+mn-ea"/>
              <a:cs typeface="Arial" panose="020B0604020202020204" pitchFamily="34" charset="0"/>
            </a:endParaRPr>
          </a:p>
          <a:p>
            <a:r>
              <a:rPr lang="en-GB" sz="1000" b="1" kern="1200" dirty="0">
                <a:solidFill>
                  <a:schemeClr val="tx1"/>
                </a:solidFill>
                <a:effectLst/>
                <a:latin typeface="Arial" panose="020B0604020202020204" pitchFamily="34" charset="0"/>
                <a:ea typeface="+mn-ea"/>
                <a:cs typeface="Arial" panose="020B0604020202020204" pitchFamily="34" charset="0"/>
              </a:rPr>
              <a:t>Stalking </a:t>
            </a:r>
            <a:r>
              <a:rPr lang="en-GB" sz="1000" kern="1200" dirty="0">
                <a:solidFill>
                  <a:schemeClr val="tx1"/>
                </a:solidFill>
                <a:effectLst/>
                <a:latin typeface="Arial" panose="020B0604020202020204" pitchFamily="34" charset="0"/>
                <a:ea typeface="+mn-ea"/>
                <a:cs typeface="Arial" panose="020B0604020202020204" pitchFamily="34" charset="0"/>
              </a:rPr>
              <a:t>is a form of harassment, but the stalker will have an obsession with the person they're targeting and their repeated, unwanted behaviour can make the victim feel distressed or scared. Stalking may include: following someone; going uninvited to their home; hanging around somewhere they know the person often visits</a:t>
            </a:r>
          </a:p>
          <a:p>
            <a:r>
              <a:rPr lang="en-GB" sz="1000" kern="1200" dirty="0">
                <a:solidFill>
                  <a:schemeClr val="tx1"/>
                </a:solidFill>
                <a:effectLst/>
                <a:latin typeface="Arial" panose="020B0604020202020204" pitchFamily="34" charset="0"/>
                <a:ea typeface="+mn-ea"/>
                <a:cs typeface="Arial" panose="020B0604020202020204" pitchFamily="34" charset="0"/>
              </a:rPr>
              <a:t>watching or spying on someone; identity theft (signing-up to services, buying things in someone's name); writing or posting online about someone if it's unwanted or the person doesn't know. It's stalking if the unwanted behaviour has happened two times or more and made you feel scared, distressed or threatened.</a:t>
            </a:r>
          </a:p>
          <a:p>
            <a:endParaRPr lang="en-GB"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Victim Support – Stalking: Stalking - Victim Support https://</a:t>
            </a:r>
            <a:r>
              <a:rPr lang="en-GB" sz="1000" kern="1200" dirty="0" err="1">
                <a:solidFill>
                  <a:schemeClr val="tx1"/>
                </a:solidFill>
                <a:effectLst/>
                <a:latin typeface="Arial" panose="020B0604020202020204" pitchFamily="34" charset="0"/>
                <a:ea typeface="+mn-ea"/>
                <a:cs typeface="Arial" panose="020B0604020202020204" pitchFamily="34" charset="0"/>
              </a:rPr>
              <a:t>www.victimsupport.org.uk</a:t>
            </a:r>
            <a:r>
              <a:rPr lang="en-GB" sz="1000" kern="1200" dirty="0">
                <a:solidFill>
                  <a:schemeClr val="tx1"/>
                </a:solidFill>
                <a:effectLst/>
                <a:latin typeface="Arial" panose="020B0604020202020204" pitchFamily="34" charset="0"/>
                <a:ea typeface="+mn-ea"/>
                <a:cs typeface="Arial" panose="020B0604020202020204" pitchFamily="34" charset="0"/>
              </a:rPr>
              <a:t>/crime-info/types-crime/stalking-and-harassment/</a:t>
            </a:r>
          </a:p>
          <a:p>
            <a:endParaRPr lang="en-GB" sz="1000" b="1"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Mate and Hate Crime </a:t>
            </a:r>
            <a:r>
              <a:rPr lang="en-GB" sz="1000" dirty="0">
                <a:latin typeface="Arial" panose="020B0604020202020204" pitchFamily="34" charset="0"/>
                <a:cs typeface="Arial" panose="020B0604020202020204" pitchFamily="34" charset="0"/>
              </a:rPr>
              <a:t>See above re Discriminatory Abuse</a:t>
            </a:r>
          </a:p>
          <a:p>
            <a:r>
              <a:rPr lang="en-GB" sz="1000" kern="1200" dirty="0">
                <a:solidFill>
                  <a:schemeClr val="tx1"/>
                </a:solidFill>
                <a:effectLst/>
                <a:latin typeface="Arial" panose="020B0604020202020204" pitchFamily="34" charset="0"/>
                <a:ea typeface="+mn-ea"/>
                <a:cs typeface="Arial" panose="020B0604020202020204" pitchFamily="34" charset="0"/>
              </a:rPr>
              <a:t>Mencap – Mate and Hate Crime: Mate and hate crime - Bullying | Mencap |</a:t>
            </a:r>
          </a:p>
          <a:p>
            <a:r>
              <a:rPr lang="en-GB" sz="1000" kern="1200" dirty="0">
                <a:solidFill>
                  <a:schemeClr val="tx1"/>
                </a:solidFill>
                <a:effectLst/>
                <a:latin typeface="Arial" panose="020B0604020202020204" pitchFamily="34" charset="0"/>
                <a:ea typeface="+mn-ea"/>
                <a:cs typeface="Arial" panose="020B0604020202020204" pitchFamily="34" charset="0"/>
              </a:rPr>
              <a:t>Learning disability https://</a:t>
            </a:r>
            <a:r>
              <a:rPr lang="en-GB" sz="1000" kern="1200" dirty="0" err="1">
                <a:solidFill>
                  <a:schemeClr val="tx1"/>
                </a:solidFill>
                <a:effectLst/>
                <a:latin typeface="Arial" panose="020B0604020202020204" pitchFamily="34" charset="0"/>
                <a:ea typeface="+mn-ea"/>
                <a:cs typeface="Arial" panose="020B0604020202020204" pitchFamily="34" charset="0"/>
              </a:rPr>
              <a:t>www.mencap.org.uk</a:t>
            </a:r>
            <a:r>
              <a:rPr lang="en-GB" sz="1000" kern="1200" dirty="0">
                <a:solidFill>
                  <a:schemeClr val="tx1"/>
                </a:solidFill>
                <a:effectLst/>
                <a:latin typeface="Arial" panose="020B0604020202020204" pitchFamily="34" charset="0"/>
                <a:ea typeface="+mn-ea"/>
                <a:cs typeface="Arial" panose="020B0604020202020204" pitchFamily="34" charset="0"/>
              </a:rPr>
              <a:t>/help-and-advice/health/wellbeing/bullying/mate-and-hate-crime</a:t>
            </a:r>
          </a:p>
          <a:p>
            <a:r>
              <a:rPr lang="en-GB" sz="1000" kern="1200" dirty="0">
                <a:solidFill>
                  <a:schemeClr val="tx1"/>
                </a:solidFill>
                <a:effectLst/>
                <a:latin typeface="Arial" panose="020B0604020202020204" pitchFamily="34" charset="0"/>
                <a:ea typeface="+mn-ea"/>
                <a:cs typeface="Arial" panose="020B0604020202020204" pitchFamily="34" charset="0"/>
              </a:rPr>
              <a:t>Autism Together – Mate Crime: Mate crime – Autism Together</a:t>
            </a:r>
          </a:p>
          <a:p>
            <a:endParaRPr lang="en-GB" sz="1000" dirty="0">
              <a:latin typeface="Arial" panose="020B0604020202020204" pitchFamily="34" charset="0"/>
              <a:cs typeface="Arial" panose="020B0604020202020204" pitchFamily="34" charset="0"/>
            </a:endParaRPr>
          </a:p>
          <a:p>
            <a:r>
              <a:rPr lang="en-GB" sz="1000" b="1" kern="100" dirty="0">
                <a:latin typeface="Arial" panose="020B0604020202020204" pitchFamily="34" charset="0"/>
                <a:ea typeface="Aptos" panose="020B0004020202020204" pitchFamily="34" charset="0"/>
                <a:cs typeface="Arial" panose="020B0604020202020204" pitchFamily="34" charset="0"/>
              </a:rPr>
              <a:t>Spiritual Abuse </a:t>
            </a:r>
            <a:r>
              <a:rPr lang="en-GB" sz="1000" kern="100" dirty="0">
                <a:latin typeface="Arial" panose="020B0604020202020204" pitchFamily="34" charset="0"/>
                <a:ea typeface="Aptos" panose="020B0004020202020204" pitchFamily="34" charset="0"/>
                <a:cs typeface="Arial" panose="020B0604020202020204" pitchFamily="34" charset="0"/>
              </a:rPr>
              <a:t>is coercion and control of a person by another in a spiritual context. The victim experiences the abuse as a deeply emotional personal attack. </a:t>
            </a:r>
            <a:r>
              <a:rPr lang="en-GB" sz="1000" b="1" kern="100" dirty="0">
                <a:latin typeface="Arial" panose="020B0604020202020204" pitchFamily="34" charset="0"/>
                <a:ea typeface="Aptos" panose="020B0004020202020204" pitchFamily="34" charset="0"/>
                <a:cs typeface="Arial" panose="020B0604020202020204" pitchFamily="34" charset="0"/>
              </a:rPr>
              <a:t>This abuse may include: </a:t>
            </a:r>
            <a:r>
              <a:rPr lang="en-GB" sz="1000" kern="100" dirty="0">
                <a:latin typeface="Arial" panose="020B0604020202020204" pitchFamily="34" charset="0"/>
                <a:ea typeface="Aptos" panose="020B0004020202020204" pitchFamily="34" charset="0"/>
                <a:cs typeface="Arial" panose="020B0604020202020204" pitchFamily="34" charset="0"/>
              </a:rPr>
              <a:t>Manipulation and exploitation. Enforced accountability. Censorship of decision making. Requirements for secrecy and silence. Pressure to conform. Misuse of scripture or the pulpit to control (</a:t>
            </a:r>
            <a:r>
              <a:rPr lang="en-GB" sz="1000" kern="100" dirty="0" err="1">
                <a:latin typeface="Arial" panose="020B0604020202020204" pitchFamily="34" charset="0"/>
                <a:ea typeface="Aptos" panose="020B0004020202020204" pitchFamily="34" charset="0"/>
                <a:cs typeface="Arial" panose="020B0604020202020204" pitchFamily="34" charset="0"/>
              </a:rPr>
              <a:t>cont</a:t>
            </a:r>
            <a:r>
              <a:rPr lang="en-GB" sz="1000" kern="100" dirty="0">
                <a:latin typeface="Arial" panose="020B0604020202020204" pitchFamily="34" charset="0"/>
                <a:ea typeface="Aptos" panose="020B0004020202020204" pitchFamily="34" charset="0"/>
                <a:cs typeface="Arial" panose="020B0604020202020204" pitchFamily="34" charset="0"/>
              </a:rPr>
              <a:t>)</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a:buNone/>
            </a:pPr>
            <a:endParaRPr lang="en-GB" sz="11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AA5994D-B912-3C7E-1808-43D51223EAC9}"/>
              </a:ext>
            </a:extLst>
          </p:cNvPr>
          <p:cNvSpPr>
            <a:spLocks noGrp="1"/>
          </p:cNvSpPr>
          <p:nvPr>
            <p:ph type="sldNum" sz="quarter" idx="5"/>
          </p:nvPr>
        </p:nvSpPr>
        <p:spPr/>
        <p:txBody>
          <a:bodyPr/>
          <a:lstStyle/>
          <a:p>
            <a:fld id="{92F6D107-4828-FC4A-A07D-6580C02B5884}" type="slidenum">
              <a:rPr lang="en-US" smtClean="0"/>
              <a:t>33</a:t>
            </a:fld>
            <a:endParaRPr lang="en-US"/>
          </a:p>
        </p:txBody>
      </p:sp>
    </p:spTree>
    <p:extLst>
      <p:ext uri="{BB962C8B-B14F-4D97-AF65-F5344CB8AC3E}">
        <p14:creationId xmlns:p14="http://schemas.microsoft.com/office/powerpoint/2010/main" val="68841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87250-5E38-C79E-2F4D-B9463FB455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1EE403-EEF9-9C0A-8ED8-49519A317B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EF7AA6-CEE9-74BA-B0D8-60802D7B5376}"/>
              </a:ext>
            </a:extLst>
          </p:cNvPr>
          <p:cNvSpPr>
            <a:spLocks noGrp="1"/>
          </p:cNvSpPr>
          <p:nvPr>
            <p:ph type="body" idx="1"/>
          </p:nvPr>
        </p:nvSpPr>
        <p:spPr>
          <a:xfrm>
            <a:off x="685800" y="4400549"/>
            <a:ext cx="5486400" cy="4284663"/>
          </a:xfrm>
        </p:spPr>
        <p:txBody>
          <a:bodyPr/>
          <a:lstStyle/>
          <a:p>
            <a:pPr>
              <a:buNone/>
            </a:pPr>
            <a:endParaRPr lang="en-GB" sz="1000" kern="100" dirty="0">
              <a:latin typeface="Arial" panose="020B0604020202020204" pitchFamily="34" charset="0"/>
              <a:ea typeface="Aptos" panose="020B0004020202020204" pitchFamily="34" charset="0"/>
              <a:cs typeface="Arial" panose="020B0604020202020204" pitchFamily="34" charset="0"/>
            </a:endParaRPr>
          </a:p>
          <a:p>
            <a:pPr>
              <a:buNone/>
            </a:pPr>
            <a:r>
              <a:rPr lang="en-GB" sz="1000" kern="100" dirty="0">
                <a:latin typeface="Arial" panose="020B0604020202020204" pitchFamily="34" charset="0"/>
                <a:ea typeface="Aptos" panose="020B0004020202020204" pitchFamily="34" charset="0"/>
                <a:cs typeface="Arial" panose="020B0604020202020204" pitchFamily="34" charset="0"/>
              </a:rPr>
              <a:t>(</a:t>
            </a:r>
            <a:r>
              <a:rPr lang="en-GB" sz="1000" kern="100" dirty="0" err="1">
                <a:latin typeface="Arial" panose="020B0604020202020204" pitchFamily="34" charset="0"/>
                <a:ea typeface="Aptos" panose="020B0004020202020204" pitchFamily="34" charset="0"/>
                <a:cs typeface="Arial" panose="020B0604020202020204" pitchFamily="34" charset="0"/>
              </a:rPr>
              <a:t>cont</a:t>
            </a:r>
            <a:r>
              <a:rPr lang="en-GB" sz="1000" kern="100" dirty="0">
                <a:latin typeface="Arial" panose="020B0604020202020204" pitchFamily="34" charset="0"/>
                <a:ea typeface="Aptos" panose="020B0004020202020204" pitchFamily="34" charset="0"/>
                <a:cs typeface="Arial" panose="020B0604020202020204" pitchFamily="34" charset="0"/>
              </a:rPr>
              <a:t>) behaviour. Requirement of obedience to the abuser. The suggestion that the abuser has a ‘divine’ position. Isolation from others, especially those external to the abusive context. Linked with emotional abuse spiritual abuse could be defined as an abuse of power, often done in the name of God or religion, which. involves manipulating or coercing someone into thinking, saying or doing things without respecting their right to choose for themselves.</a:t>
            </a:r>
          </a:p>
          <a:p>
            <a:pPr>
              <a:buNone/>
            </a:pPr>
            <a:r>
              <a:rPr lang="en-GB" sz="1000" b="1" kern="100" dirty="0">
                <a:latin typeface="Arial" panose="020B0604020202020204" pitchFamily="34" charset="0"/>
                <a:ea typeface="Aptos" panose="020B0004020202020204" pitchFamily="34" charset="0"/>
                <a:cs typeface="Arial" panose="020B0604020202020204" pitchFamily="34" charset="0"/>
              </a:rPr>
              <a:t>Some indicators of spiritual abuse might be </a:t>
            </a:r>
            <a:r>
              <a:rPr lang="en-GB" sz="1000" kern="100" dirty="0">
                <a:latin typeface="Arial" panose="020B0604020202020204" pitchFamily="34" charset="0"/>
                <a:ea typeface="Aptos" panose="020B0004020202020204" pitchFamily="34" charset="0"/>
                <a:cs typeface="Arial" panose="020B0604020202020204" pitchFamily="34" charset="0"/>
              </a:rPr>
              <a:t>a leader who is intimidating and imposes his/her will on other people, perhaps threatening dire consequences or the wrath of God if disobeyed. The leader may say that God has revealed certain things to them and so they know what is right. Those under their leadership are fearful to challenge or disagree, believing they will lose the leader's (or God's) acceptance and approval.</a:t>
            </a: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latin typeface="Arial" charset="0"/>
                <a:ea typeface="Arial" charset="0"/>
                <a:cs typeface="Arial" charset="0"/>
              </a:rPr>
              <a:t>Well done. You’ve made it through this long and heart searing module.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If this subject has caused you distress, please contact one of the safeguarding team at The Hope Hub or talk it through with someone you know and trust. There are different pathways through The Hope Hub induction programme. We always hope you will unload any concerns (safeguarding or otherwise) before you leave the building. This will also help us to take better care of you.</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Please keep this presentation for your future reference. </a:t>
            </a:r>
          </a:p>
        </p:txBody>
      </p:sp>
      <p:sp>
        <p:nvSpPr>
          <p:cNvPr id="4" name="Slide Number Placeholder 3">
            <a:extLst>
              <a:ext uri="{FF2B5EF4-FFF2-40B4-BE49-F238E27FC236}">
                <a16:creationId xmlns:a16="http://schemas.microsoft.com/office/drawing/2014/main" id="{67CEAFCB-D9D8-7EE9-EE0C-74DD71CE3119}"/>
              </a:ext>
            </a:extLst>
          </p:cNvPr>
          <p:cNvSpPr>
            <a:spLocks noGrp="1"/>
          </p:cNvSpPr>
          <p:nvPr>
            <p:ph type="sldNum" sz="quarter" idx="5"/>
          </p:nvPr>
        </p:nvSpPr>
        <p:spPr/>
        <p:txBody>
          <a:bodyPr/>
          <a:lstStyle/>
          <a:p>
            <a:fld id="{92F6D107-4828-FC4A-A07D-6580C02B5884}" type="slidenum">
              <a:rPr lang="en-US" smtClean="0"/>
              <a:t>34</a:t>
            </a:fld>
            <a:endParaRPr lang="en-US"/>
          </a:p>
        </p:txBody>
      </p:sp>
    </p:spTree>
    <p:extLst>
      <p:ext uri="{BB962C8B-B14F-4D97-AF65-F5344CB8AC3E}">
        <p14:creationId xmlns:p14="http://schemas.microsoft.com/office/powerpoint/2010/main" val="3302697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72C7F-9922-CEBA-D7ED-A0FD76FFAB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C094BB-DD1A-7263-51C0-C6FB85A880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FAA361-9E02-016E-4EF5-3D1B671C023C}"/>
              </a:ext>
            </a:extLst>
          </p:cNvPr>
          <p:cNvSpPr>
            <a:spLocks noGrp="1"/>
          </p:cNvSpPr>
          <p:nvPr>
            <p:ph type="body" idx="1"/>
          </p:nvPr>
        </p:nvSpPr>
        <p:spPr/>
        <p:txBody>
          <a:bodyPr/>
          <a:lstStyle/>
          <a:p>
            <a:pPr>
              <a:buNone/>
            </a:pPr>
            <a:endParaRPr lang="en-GB" sz="1000" dirty="0">
              <a:latin typeface="Arial" panose="020B0604020202020204" pitchFamily="34" charset="0"/>
              <a:cs typeface="Arial" panose="020B0604020202020204" pitchFamily="34" charset="0"/>
            </a:endParaRPr>
          </a:p>
          <a:p>
            <a:pPr>
              <a:buNone/>
            </a:pPr>
            <a:r>
              <a:rPr lang="en-GB" sz="1000" dirty="0">
                <a:latin typeface="Arial" panose="020B0604020202020204" pitchFamily="34" charset="0"/>
                <a:cs typeface="Arial" panose="020B0604020202020204" pitchFamily="34" charset="0"/>
              </a:rPr>
              <a:t>This module aimed to help you to recognise and identify when a person may be at risk of harm or abuse. Clearly the next step is to do something about it, quickly.</a:t>
            </a:r>
          </a:p>
          <a:p>
            <a:pPr>
              <a:buNone/>
            </a:pPr>
            <a:endParaRPr lang="en-GB" sz="1000" dirty="0">
              <a:latin typeface="Arial" panose="020B0604020202020204" pitchFamily="34" charset="0"/>
              <a:cs typeface="Arial" panose="020B0604020202020204" pitchFamily="34" charset="0"/>
            </a:endParaRPr>
          </a:p>
          <a:p>
            <a:pPr>
              <a:buNone/>
            </a:pPr>
            <a:r>
              <a:rPr lang="en-GB" sz="1000" dirty="0">
                <a:latin typeface="Arial" panose="020B0604020202020204" pitchFamily="34" charset="0"/>
                <a:cs typeface="Arial" panose="020B0604020202020204" pitchFamily="34" charset="0"/>
              </a:rPr>
              <a:t>The next module 3. Responding to Concerns provides more detailed information about how to respond to a concern, allegation or disclosure. </a:t>
            </a:r>
          </a:p>
          <a:p>
            <a:pPr>
              <a:buNone/>
            </a:pPr>
            <a:endParaRPr lang="en-GB" sz="1000" dirty="0">
              <a:latin typeface="Arial" panose="020B0604020202020204" pitchFamily="34" charset="0"/>
              <a:cs typeface="Arial" panose="020B0604020202020204" pitchFamily="34" charset="0"/>
            </a:endParaRPr>
          </a:p>
          <a:p>
            <a:pPr>
              <a:buNone/>
            </a:pPr>
            <a:r>
              <a:rPr lang="en-GB" sz="1000" dirty="0">
                <a:latin typeface="Arial" panose="020B0604020202020204" pitchFamily="34" charset="0"/>
                <a:cs typeface="Arial" panose="020B0604020202020204" pitchFamily="34" charset="0"/>
              </a:rPr>
              <a:t>In short, please share your concerns immediately with one of the Safeguarding Officers. Their details are on the next slide and in the notes below it.</a:t>
            </a:r>
          </a:p>
        </p:txBody>
      </p:sp>
      <p:sp>
        <p:nvSpPr>
          <p:cNvPr id="4" name="Slide Number Placeholder 3">
            <a:extLst>
              <a:ext uri="{FF2B5EF4-FFF2-40B4-BE49-F238E27FC236}">
                <a16:creationId xmlns:a16="http://schemas.microsoft.com/office/drawing/2014/main" id="{CB8F9B81-AD20-DB3D-30A6-816E3132F4E5}"/>
              </a:ext>
            </a:extLst>
          </p:cNvPr>
          <p:cNvSpPr>
            <a:spLocks noGrp="1"/>
          </p:cNvSpPr>
          <p:nvPr>
            <p:ph type="sldNum" sz="quarter" idx="5"/>
          </p:nvPr>
        </p:nvSpPr>
        <p:spPr/>
        <p:txBody>
          <a:bodyPr/>
          <a:lstStyle/>
          <a:p>
            <a:fld id="{92F6D107-4828-FC4A-A07D-6580C02B5884}" type="slidenum">
              <a:rPr lang="en-US" smtClean="0"/>
              <a:t>35</a:t>
            </a:fld>
            <a:endParaRPr lang="en-US"/>
          </a:p>
        </p:txBody>
      </p:sp>
    </p:spTree>
    <p:extLst>
      <p:ext uri="{BB962C8B-B14F-4D97-AF65-F5344CB8AC3E}">
        <p14:creationId xmlns:p14="http://schemas.microsoft.com/office/powerpoint/2010/main" val="37127174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kern="0" dirty="0">
              <a:latin typeface="Arial" panose="020B0604020202020204" pitchFamily="34" charset="0"/>
              <a:cs typeface="Times New Roman" panose="02020603050405020304" pitchFamily="18" charset="0"/>
            </a:endParaRPr>
          </a:p>
          <a:p>
            <a:r>
              <a:rPr lang="en-GB" sz="1000" kern="0" dirty="0">
                <a:latin typeface="Arial" panose="020B0604020202020204" pitchFamily="34" charset="0"/>
                <a:cs typeface="Times New Roman" panose="02020603050405020304" pitchFamily="18" charset="0"/>
              </a:rPr>
              <a:t>As a volunteer or member of staff you are unlikely to hold every piece of the jigsaw, but you may hold a very significant piece of the puzzle. Your role is to respond well and share/report the piece of the jigsaw that is disclosed to you with a suitable person and initially this means one of The Hope Hub Safeguarding Team. </a:t>
            </a:r>
          </a:p>
          <a:p>
            <a:pPr>
              <a:spcBef>
                <a:spcPts val="400"/>
              </a:spcBef>
            </a:pPr>
            <a:r>
              <a:rPr lang="en-US" sz="1000" dirty="0">
                <a:latin typeface="Arial" charset="0"/>
                <a:ea typeface="Arial" charset="0"/>
                <a:cs typeface="Arial" charset="0"/>
              </a:rPr>
              <a:t>Camilla Spicer, Head of Service Delivery  07543 429823 / 01276 581174 </a:t>
            </a:r>
            <a:r>
              <a:rPr lang="en-US" sz="1000" dirty="0" err="1">
                <a:latin typeface="Arial" charset="0"/>
                <a:ea typeface="Arial" charset="0"/>
                <a:cs typeface="Arial" charset="0"/>
              </a:rPr>
              <a:t>camilla.spicer@thehopehub.org.uk</a:t>
            </a:r>
            <a:endParaRPr lang="en-US" sz="1000" dirty="0">
              <a:latin typeface="Arial" charset="0"/>
              <a:ea typeface="Arial" charset="0"/>
              <a:cs typeface="Arial" charset="0"/>
            </a:endParaRPr>
          </a:p>
          <a:p>
            <a:pPr>
              <a:spcBef>
                <a:spcPts val="400"/>
              </a:spcBef>
            </a:pPr>
            <a:r>
              <a:rPr lang="en-US" sz="1000" dirty="0">
                <a:latin typeface="Arial" charset="0"/>
                <a:ea typeface="Arial" charset="0"/>
                <a:cs typeface="Arial" charset="0"/>
              </a:rPr>
              <a:t>Clare McCord, Day Services Manager 07543 429823 / 01276 743053 </a:t>
            </a:r>
            <a:r>
              <a:rPr lang="en-US" sz="1000" dirty="0" err="1">
                <a:latin typeface="Arial" charset="0"/>
                <a:ea typeface="Arial" charset="0"/>
                <a:cs typeface="Arial" charset="0"/>
              </a:rPr>
              <a:t>clare.mccord@thehopehub.org.uk</a:t>
            </a:r>
            <a:endParaRPr lang="en-US" sz="1000" dirty="0">
              <a:latin typeface="Arial" charset="0"/>
              <a:ea typeface="Arial" charset="0"/>
              <a:cs typeface="Arial" charset="0"/>
            </a:endParaRPr>
          </a:p>
          <a:p>
            <a:pPr>
              <a:spcBef>
                <a:spcPts val="400"/>
              </a:spcBef>
            </a:pPr>
            <a:r>
              <a:rPr lang="en-US" sz="1000" dirty="0">
                <a:latin typeface="Arial" charset="0"/>
                <a:ea typeface="Arial" charset="0"/>
                <a:cs typeface="Arial" charset="0"/>
              </a:rPr>
              <a:t>Gemma Johnston, Head of Grants/Fundraising and Marketing 07359 532731 / 01276 581174  </a:t>
            </a:r>
            <a:r>
              <a:rPr lang="en-US" sz="1000" dirty="0" err="1">
                <a:latin typeface="Arial" charset="0"/>
                <a:ea typeface="Arial" charset="0"/>
                <a:cs typeface="Arial" charset="0"/>
              </a:rPr>
              <a:t>gemma.Johnston@thehopehub.org.uk</a:t>
            </a:r>
            <a:endParaRPr lang="en-US" sz="1000" dirty="0">
              <a:latin typeface="Arial" charset="0"/>
              <a:ea typeface="Arial" charset="0"/>
              <a:cs typeface="Arial" charset="0"/>
            </a:endParaRPr>
          </a:p>
          <a:p>
            <a:pPr>
              <a:spcBef>
                <a:spcPts val="400"/>
              </a:spcBef>
            </a:pPr>
            <a:r>
              <a:rPr lang="en-US" sz="1000" dirty="0">
                <a:latin typeface="Arial" charset="0"/>
                <a:ea typeface="Arial" charset="0"/>
                <a:cs typeface="Arial" charset="0"/>
              </a:rPr>
              <a:t>Tristan Barrington-Waite, EAS Manager 07926 427235 / 01276 581174 </a:t>
            </a:r>
          </a:p>
          <a:p>
            <a:pPr marL="0" marR="0" lvl="0" indent="0" algn="l" defTabSz="914400" rtl="0" eaLnBrk="1" fontAlgn="auto" latinLnBrk="0" hangingPunct="1">
              <a:lnSpc>
                <a:spcPct val="100000"/>
              </a:lnSpc>
              <a:spcBef>
                <a:spcPts val="400"/>
              </a:spcBef>
              <a:spcAft>
                <a:spcPts val="0"/>
              </a:spcAft>
              <a:buClrTx/>
              <a:buSzTx/>
              <a:buFontTx/>
              <a:buNone/>
              <a:tabLst/>
              <a:defRPr/>
            </a:pPr>
            <a:r>
              <a:rPr lang="en-US" sz="1000" dirty="0">
                <a:latin typeface="Arial" charset="0"/>
                <a:ea typeface="Arial" charset="0"/>
                <a:cs typeface="Arial" charset="0"/>
              </a:rPr>
              <a:t>Designated Leads for Safeguarding at The Hope Hub Mags Mercer, CEO and David Reed, Trustee </a:t>
            </a:r>
          </a:p>
          <a:p>
            <a:endParaRPr lang="en-US" dirty="0"/>
          </a:p>
        </p:txBody>
      </p:sp>
      <p:sp>
        <p:nvSpPr>
          <p:cNvPr id="4" name="Slide Number Placeholder 3"/>
          <p:cNvSpPr>
            <a:spLocks noGrp="1"/>
          </p:cNvSpPr>
          <p:nvPr>
            <p:ph type="sldNum" sz="quarter" idx="5"/>
          </p:nvPr>
        </p:nvSpPr>
        <p:spPr/>
        <p:txBody>
          <a:bodyPr/>
          <a:lstStyle/>
          <a:p>
            <a:fld id="{C6C7A0BC-CF6F-274B-ACBD-39A9B788F63D}" type="slidenum">
              <a:rPr lang="en-US" smtClean="0"/>
              <a:t>36</a:t>
            </a:fld>
            <a:endParaRPr lang="en-US"/>
          </a:p>
        </p:txBody>
      </p:sp>
    </p:spTree>
    <p:extLst>
      <p:ext uri="{BB962C8B-B14F-4D97-AF65-F5344CB8AC3E}">
        <p14:creationId xmlns:p14="http://schemas.microsoft.com/office/powerpoint/2010/main" val="25541025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6D107-4828-FC4A-A07D-6580C02B5884}" type="slidenum">
              <a:rPr lang="en-US" smtClean="0"/>
              <a:t>37</a:t>
            </a:fld>
            <a:endParaRPr lang="en-US"/>
          </a:p>
        </p:txBody>
      </p:sp>
    </p:spTree>
    <p:extLst>
      <p:ext uri="{BB962C8B-B14F-4D97-AF65-F5344CB8AC3E}">
        <p14:creationId xmlns:p14="http://schemas.microsoft.com/office/powerpoint/2010/main" val="4082833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4C837-4B7A-9693-04BF-B280B48A82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EE00F2-8DD9-AA0E-C8E4-A1D8F9D5B3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70E3E7-D0BF-720A-6742-7A55BE760CAD}"/>
              </a:ext>
            </a:extLst>
          </p:cNvPr>
          <p:cNvSpPr>
            <a:spLocks noGrp="1"/>
          </p:cNvSpPr>
          <p:nvPr>
            <p:ph type="body" idx="1"/>
          </p:nvPr>
        </p:nvSpPr>
        <p:spPr/>
        <p:txBody>
          <a:bodyPr/>
          <a:lstStyle/>
          <a:p>
            <a:pPr marL="0" indent="0">
              <a:buFontTx/>
              <a:buNone/>
            </a:pPr>
            <a:endParaRPr lang="en-US" dirty="0"/>
          </a:p>
          <a:p>
            <a:pPr marL="0" indent="0">
              <a:buFontTx/>
              <a:buNone/>
            </a:pPr>
            <a:endParaRPr lang="en-US" dirty="0"/>
          </a:p>
        </p:txBody>
      </p:sp>
      <p:sp>
        <p:nvSpPr>
          <p:cNvPr id="4" name="Slide Number Placeholder 3">
            <a:extLst>
              <a:ext uri="{FF2B5EF4-FFF2-40B4-BE49-F238E27FC236}">
                <a16:creationId xmlns:a16="http://schemas.microsoft.com/office/drawing/2014/main" id="{EB0694C5-BCB1-A663-28D4-41A24470ACE8}"/>
              </a:ext>
            </a:extLst>
          </p:cNvPr>
          <p:cNvSpPr>
            <a:spLocks noGrp="1"/>
          </p:cNvSpPr>
          <p:nvPr>
            <p:ph type="sldNum" sz="quarter" idx="5"/>
          </p:nvPr>
        </p:nvSpPr>
        <p:spPr/>
        <p:txBody>
          <a:bodyPr/>
          <a:lstStyle/>
          <a:p>
            <a:fld id="{92F6D107-4828-FC4A-A07D-6580C02B5884}" type="slidenum">
              <a:rPr lang="en-US" smtClean="0"/>
              <a:t>38</a:t>
            </a:fld>
            <a:endParaRPr lang="en-US"/>
          </a:p>
        </p:txBody>
      </p:sp>
    </p:spTree>
    <p:extLst>
      <p:ext uri="{BB962C8B-B14F-4D97-AF65-F5344CB8AC3E}">
        <p14:creationId xmlns:p14="http://schemas.microsoft.com/office/powerpoint/2010/main" val="13705834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Add to Reporting </a:t>
            </a:r>
          </a:p>
          <a:p>
            <a:endParaRPr lang="en-GB" sz="1000" dirty="0">
              <a:latin typeface="Arial" panose="020B0604020202020204" pitchFamily="34" charset="0"/>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Helplines –</a:t>
            </a:r>
          </a:p>
          <a:p>
            <a:r>
              <a:rPr lang="en-GB" sz="1000" kern="1200" dirty="0">
                <a:solidFill>
                  <a:schemeClr val="tx1"/>
                </a:solidFill>
                <a:effectLst/>
                <a:latin typeface="Arial" panose="020B0604020202020204" pitchFamily="34" charset="0"/>
                <a:ea typeface="+mn-ea"/>
                <a:cs typeface="Arial" panose="020B0604020202020204" pitchFamily="34" charset="0"/>
              </a:rPr>
              <a:t>Hourglass Helpline (older adults at risk of abuse): (</a:t>
            </a:r>
            <a:r>
              <a:rPr lang="en-GB" sz="1000" kern="1200" dirty="0" err="1">
                <a:solidFill>
                  <a:schemeClr val="tx1"/>
                </a:solidFill>
                <a:effectLst/>
                <a:latin typeface="Arial" panose="020B0604020202020204" pitchFamily="34" charset="0"/>
                <a:ea typeface="+mn-ea"/>
                <a:cs typeface="Arial" panose="020B0604020202020204" pitchFamily="34" charset="0"/>
              </a:rPr>
              <a:t>wearehourglass.org</a:t>
            </a:r>
            <a:r>
              <a:rPr lang="en-GB" sz="1000" kern="1200" dirty="0">
                <a:solidFill>
                  <a:schemeClr val="tx1"/>
                </a:solidFill>
                <a:effectLst/>
                <a:latin typeface="Arial" panose="020B0604020202020204" pitchFamily="34" charset="0"/>
                <a:ea typeface="+mn-ea"/>
                <a:cs typeface="Arial" panose="020B0604020202020204" pitchFamily="34" charset="0"/>
              </a:rPr>
              <a:t>) 0808</a:t>
            </a:r>
          </a:p>
          <a:p>
            <a:r>
              <a:rPr lang="en-GB" sz="1000" kern="1200" dirty="0">
                <a:solidFill>
                  <a:schemeClr val="tx1"/>
                </a:solidFill>
                <a:effectLst/>
                <a:latin typeface="Arial" panose="020B0604020202020204" pitchFamily="34" charset="0"/>
                <a:ea typeface="+mn-ea"/>
                <a:cs typeface="Arial" panose="020B0604020202020204" pitchFamily="34" charset="0"/>
              </a:rPr>
              <a:t>808 8141 https://</a:t>
            </a:r>
            <a:r>
              <a:rPr lang="en-GB" sz="1000" kern="1200" dirty="0" err="1">
                <a:solidFill>
                  <a:schemeClr val="tx1"/>
                </a:solidFill>
                <a:effectLst/>
                <a:latin typeface="Arial" panose="020B0604020202020204" pitchFamily="34" charset="0"/>
                <a:ea typeface="+mn-ea"/>
                <a:cs typeface="Arial" panose="020B0604020202020204" pitchFamily="34" charset="0"/>
              </a:rPr>
              <a:t>wearehourglass.org</a:t>
            </a:r>
            <a:r>
              <a:rPr lang="en-GB" sz="1000" kern="1200" dirty="0">
                <a:solidFill>
                  <a:schemeClr val="tx1"/>
                </a:solidFill>
                <a:effectLst/>
                <a:latin typeface="Arial" panose="020B0604020202020204" pitchFamily="34" charset="0"/>
                <a:ea typeface="+mn-ea"/>
                <a:cs typeface="Arial" panose="020B0604020202020204" pitchFamily="34" charset="0"/>
              </a:rPr>
              <a:t>/hourglass-services</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Samaritans: Samaritans | Every life lost to suicide is a tragedy | Here to listen</a:t>
            </a:r>
          </a:p>
          <a:p>
            <a:r>
              <a:rPr lang="en-GB" sz="1000" kern="1200" dirty="0">
                <a:solidFill>
                  <a:schemeClr val="tx1"/>
                </a:solidFill>
                <a:effectLst/>
                <a:latin typeface="Arial" panose="020B0604020202020204" pitchFamily="34" charset="0"/>
                <a:ea typeface="+mn-ea"/>
                <a:cs typeface="Arial" panose="020B0604020202020204" pitchFamily="34" charset="0"/>
              </a:rPr>
              <a:t>116 123 https://</a:t>
            </a:r>
            <a:r>
              <a:rPr lang="en-GB" sz="1000" kern="1200" dirty="0" err="1">
                <a:solidFill>
                  <a:schemeClr val="tx1"/>
                </a:solidFill>
                <a:effectLst/>
                <a:latin typeface="Arial" panose="020B0604020202020204" pitchFamily="34" charset="0"/>
                <a:ea typeface="+mn-ea"/>
                <a:cs typeface="Arial" panose="020B0604020202020204" pitchFamily="34" charset="0"/>
              </a:rPr>
              <a:t>www.samaritans.org</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kern="1200" dirty="0" err="1">
                <a:solidFill>
                  <a:schemeClr val="tx1"/>
                </a:solidFill>
                <a:effectLst/>
                <a:latin typeface="Arial" panose="020B0604020202020204" pitchFamily="34" charset="0"/>
                <a:ea typeface="+mn-ea"/>
                <a:cs typeface="Arial" panose="020B0604020202020204" pitchFamily="34" charset="0"/>
              </a:rPr>
              <a:t>Thirtyoneeight</a:t>
            </a:r>
            <a:r>
              <a:rPr lang="en-GB" sz="1000" kern="1200" dirty="0">
                <a:solidFill>
                  <a:schemeClr val="tx1"/>
                </a:solidFill>
                <a:effectLst/>
                <a:latin typeface="Arial" panose="020B0604020202020204" pitchFamily="34" charset="0"/>
                <a:ea typeface="+mn-ea"/>
                <a:cs typeface="Arial" panose="020B0604020202020204" pitchFamily="34" charset="0"/>
              </a:rPr>
              <a:t>: 03030031111 option 2 / (+44) 01322 517817</a:t>
            </a:r>
          </a:p>
          <a:p>
            <a:r>
              <a:rPr lang="en-GB" sz="1000" kern="1200" dirty="0" err="1">
                <a:solidFill>
                  <a:schemeClr val="tx1"/>
                </a:solidFill>
                <a:effectLst/>
                <a:latin typeface="Arial" panose="020B0604020202020204" pitchFamily="34" charset="0"/>
                <a:ea typeface="+mn-ea"/>
                <a:cs typeface="Arial" panose="020B0604020202020204" pitchFamily="34" charset="0"/>
              </a:rPr>
              <a:t>helpline@thirtyoneeight.org</a:t>
            </a:r>
            <a:r>
              <a:rPr lang="en-GB" sz="1000" kern="1200" dirty="0">
                <a:solidFill>
                  <a:schemeClr val="tx1"/>
                </a:solidFill>
                <a:effectLst/>
                <a:latin typeface="Arial" panose="020B0604020202020204" pitchFamily="34" charset="0"/>
                <a:ea typeface="+mn-ea"/>
                <a:cs typeface="Arial" panose="020B0604020202020204" pitchFamily="34" charset="0"/>
              </a:rPr>
              <a:t> (THH is a member)</a:t>
            </a:r>
          </a:p>
          <a:p>
            <a:endParaRPr lang="en-GB" dirty="0"/>
          </a:p>
        </p:txBody>
      </p:sp>
      <p:sp>
        <p:nvSpPr>
          <p:cNvPr id="4" name="Slide Number Placeholder 3"/>
          <p:cNvSpPr>
            <a:spLocks noGrp="1"/>
          </p:cNvSpPr>
          <p:nvPr>
            <p:ph type="sldNum" sz="quarter" idx="5"/>
          </p:nvPr>
        </p:nvSpPr>
        <p:spPr/>
        <p:txBody>
          <a:bodyPr/>
          <a:lstStyle/>
          <a:p>
            <a:fld id="{92F6D107-4828-FC4A-A07D-6580C02B5884}" type="slidenum">
              <a:rPr lang="en-US" smtClean="0"/>
              <a:t>39</a:t>
            </a:fld>
            <a:endParaRPr lang="en-US"/>
          </a:p>
        </p:txBody>
      </p:sp>
    </p:spTree>
    <p:extLst>
      <p:ext uri="{BB962C8B-B14F-4D97-AF65-F5344CB8AC3E}">
        <p14:creationId xmlns:p14="http://schemas.microsoft.com/office/powerpoint/2010/main" val="1586452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This second module will help you to </a:t>
            </a:r>
            <a:r>
              <a:rPr lang="en-GB" sz="1000" b="1" kern="1200" dirty="0">
                <a:solidFill>
                  <a:schemeClr val="tx1"/>
                </a:solidFill>
                <a:effectLst/>
                <a:latin typeface="Arial" panose="020B0604020202020204" pitchFamily="34" charset="0"/>
                <a:ea typeface="+mn-ea"/>
                <a:cs typeface="Arial" panose="020B0604020202020204" pitchFamily="34" charset="0"/>
              </a:rPr>
              <a:t>recognise</a:t>
            </a:r>
            <a:r>
              <a:rPr lang="en-GB" sz="1000" kern="1200" dirty="0">
                <a:solidFill>
                  <a:schemeClr val="tx1"/>
                </a:solidFill>
                <a:effectLst/>
                <a:latin typeface="Arial" panose="020B0604020202020204" pitchFamily="34" charset="0"/>
                <a:ea typeface="+mn-ea"/>
                <a:cs typeface="Arial" panose="020B0604020202020204" pitchFamily="34" charset="0"/>
              </a:rPr>
              <a:t> different types and combinations of abuse and neglect. Once you have a good understanding of these, you will be in a better position to respond to them quickly and effectively.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If you anticipate that this subject might act as a trigger and cause you distress, please do not go any further. Instead, contact one of the safeguarding team at The Hope Hub and agree a different pathway through the induction programme.</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The way abuse and neglect are defined varies a little across the four nations of the UK. We will consider the ten types of abuse currently identified in English law and then look at some other contemporary safeguarding concerns. This makes the module longer than the others in the series, so we suggest taking a pause in the middle. </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This module also considers some of the signs and indicators associate with abuse and neglect. The note section is written as a reference document for you to refer to in the future so please keep it for when you need a refresher. </a:t>
            </a:r>
          </a:p>
          <a:p>
            <a:endParaRPr lang="en-GB"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92F6D107-4828-FC4A-A07D-6580C02B5884}" type="slidenum">
              <a:rPr lang="en-US" smtClean="0"/>
              <a:t>4</a:t>
            </a:fld>
            <a:endParaRPr lang="en-US"/>
          </a:p>
        </p:txBody>
      </p:sp>
    </p:spTree>
    <p:extLst>
      <p:ext uri="{BB962C8B-B14F-4D97-AF65-F5344CB8AC3E}">
        <p14:creationId xmlns:p14="http://schemas.microsoft.com/office/powerpoint/2010/main" val="1707212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0" dirty="0">
              <a:latin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0" dirty="0">
                <a:latin typeface="Arial" panose="020B0604020202020204" pitchFamily="34" charset="0"/>
                <a:cs typeface="Times New Roman" panose="02020603050405020304" pitchFamily="18" charset="0"/>
              </a:rPr>
              <a:t>The Hope Hub training modules guide you through each step in the process of recognising and responding appropriately to concerns. These </a:t>
            </a:r>
            <a:r>
              <a:rPr lang="en-GB" sz="1000" b="1" kern="0" dirty="0">
                <a:latin typeface="Arial" panose="020B0604020202020204" pitchFamily="34" charset="0"/>
                <a:cs typeface="Times New Roman" panose="02020603050405020304" pitchFamily="18" charset="0"/>
              </a:rPr>
              <a:t>Five R’s </a:t>
            </a:r>
            <a:r>
              <a:rPr lang="en-GB" sz="1000" kern="0" dirty="0">
                <a:latin typeface="Arial" panose="020B0604020202020204" pitchFamily="34" charset="0"/>
                <a:cs typeface="Times New Roman" panose="02020603050405020304" pitchFamily="18" charset="0"/>
              </a:rPr>
              <a:t>as they are referred to, are used across all services, charities and government bodies. They frame our thoughts and actions from initial hints of concern and protecting others through to submitting evidence used to convict perpetrators.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0" dirty="0">
              <a:latin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0" dirty="0">
                <a:latin typeface="Arial" panose="020B0604020202020204" pitchFamily="34" charset="0"/>
                <a:cs typeface="Times New Roman" panose="02020603050405020304" pitchFamily="18" charset="0"/>
              </a:rPr>
              <a:t>Please do not feel overwhelmed by the process. Our Safeguarding team at The Hope Hub will support and guide you through any concerns and disclosures. What matters is that you share any concerns you have with one of them. The previous presentation 1 Safeguarding: Your Role and Responsibility provides more information to support this.</a:t>
            </a:r>
          </a:p>
          <a:p>
            <a:pPr>
              <a:spcBef>
                <a:spcPts val="400"/>
              </a:spcBef>
            </a:pPr>
            <a:endParaRPr lang="en-US" sz="1000" dirty="0">
              <a:latin typeface="Arial" charset="0"/>
              <a:ea typeface="Arial" charset="0"/>
              <a:cs typeface="Arial" charset="0"/>
            </a:endParaRPr>
          </a:p>
          <a:p>
            <a:pPr>
              <a:spcBef>
                <a:spcPts val="400"/>
              </a:spcBef>
            </a:pPr>
            <a:r>
              <a:rPr lang="en-US" sz="1000" dirty="0">
                <a:latin typeface="Arial" charset="0"/>
                <a:ea typeface="Arial" charset="0"/>
                <a:cs typeface="Arial" charset="0"/>
              </a:rPr>
              <a:t>Camilla Spicer, Head of Service Delivery  07543 429823 / 01276 581174 </a:t>
            </a:r>
            <a:r>
              <a:rPr lang="en-US" sz="1000" dirty="0" err="1">
                <a:latin typeface="Arial" charset="0"/>
                <a:ea typeface="Arial" charset="0"/>
                <a:cs typeface="Arial" charset="0"/>
              </a:rPr>
              <a:t>camilla.spicer@thehopehub.org.uk</a:t>
            </a:r>
            <a:endParaRPr lang="en-US" sz="1000" dirty="0">
              <a:latin typeface="Arial" charset="0"/>
              <a:ea typeface="Arial" charset="0"/>
              <a:cs typeface="Arial" charset="0"/>
            </a:endParaRPr>
          </a:p>
          <a:p>
            <a:pPr>
              <a:spcBef>
                <a:spcPts val="400"/>
              </a:spcBef>
            </a:pPr>
            <a:r>
              <a:rPr lang="en-US" sz="1000" dirty="0">
                <a:latin typeface="Arial" charset="0"/>
                <a:ea typeface="Arial" charset="0"/>
                <a:cs typeface="Arial" charset="0"/>
              </a:rPr>
              <a:t>Clare McCord, Day Services Manager 07543 429823 / 01276 743053 </a:t>
            </a:r>
            <a:r>
              <a:rPr lang="en-US" sz="1000" dirty="0" err="1">
                <a:latin typeface="Arial" charset="0"/>
                <a:ea typeface="Arial" charset="0"/>
                <a:cs typeface="Arial" charset="0"/>
              </a:rPr>
              <a:t>clare.mccord@thehopehub.org.uk</a:t>
            </a:r>
            <a:endParaRPr lang="en-US" sz="1000" dirty="0">
              <a:latin typeface="Arial" charset="0"/>
              <a:ea typeface="Arial" charset="0"/>
              <a:cs typeface="Arial" charset="0"/>
            </a:endParaRPr>
          </a:p>
          <a:p>
            <a:pPr>
              <a:spcBef>
                <a:spcPts val="400"/>
              </a:spcBef>
            </a:pPr>
            <a:r>
              <a:rPr lang="en-US" sz="1000" dirty="0">
                <a:latin typeface="Arial" charset="0"/>
                <a:ea typeface="Arial" charset="0"/>
                <a:cs typeface="Arial" charset="0"/>
              </a:rPr>
              <a:t>Gemma Johnston, Head of Grants/Fundraising and Marketing 07359 532731 / 01276 581174  </a:t>
            </a:r>
            <a:r>
              <a:rPr lang="en-US" sz="1000" dirty="0" err="1">
                <a:latin typeface="Arial" charset="0"/>
                <a:ea typeface="Arial" charset="0"/>
                <a:cs typeface="Arial" charset="0"/>
              </a:rPr>
              <a:t>gemma.Johnston@thehopehub.org.uk</a:t>
            </a:r>
            <a:endParaRPr lang="en-US" sz="1000" dirty="0">
              <a:latin typeface="Arial" charset="0"/>
              <a:ea typeface="Arial" charset="0"/>
              <a:cs typeface="Arial" charset="0"/>
            </a:endParaRPr>
          </a:p>
          <a:p>
            <a:pPr>
              <a:spcBef>
                <a:spcPts val="400"/>
              </a:spcBef>
            </a:pPr>
            <a:r>
              <a:rPr lang="en-US" sz="1000" dirty="0">
                <a:latin typeface="Arial" charset="0"/>
                <a:ea typeface="Arial" charset="0"/>
                <a:cs typeface="Arial" charset="0"/>
              </a:rPr>
              <a:t>Tristan Barrington-Waite, EAS Manager 07926 427235 / 01276 581174 </a:t>
            </a:r>
          </a:p>
          <a:p>
            <a:pPr lvl="0">
              <a:spcBef>
                <a:spcPts val="400"/>
              </a:spcBef>
              <a:defRPr/>
            </a:pPr>
            <a:r>
              <a:rPr lang="en-US" sz="1000" dirty="0">
                <a:latin typeface="Arial" charset="0"/>
                <a:ea typeface="Arial" charset="0"/>
                <a:cs typeface="Arial" charset="0"/>
              </a:rPr>
              <a:t>Designated Lead for Safeguarding at The Hope Hub Mags Mercer, CEO and David Reed, Safeguarding Trustee </a:t>
            </a:r>
          </a:p>
          <a:p>
            <a:pPr lvl="0">
              <a:spcBef>
                <a:spcPts val="400"/>
              </a:spcBef>
              <a:defRPr/>
            </a:pPr>
            <a:endParaRPr lang="en-US" sz="1100" dirty="0">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Arial" panose="020B0604020202020204" pitchFamily="34" charset="0"/>
              <a:ea typeface="Arial" charset="0"/>
              <a:cs typeface="Arial" panose="020B0604020202020204" pitchFamily="34" charset="0"/>
            </a:endParaRPr>
          </a:p>
          <a:p>
            <a:endParaRPr lang="en-US" dirty="0"/>
          </a:p>
        </p:txBody>
      </p:sp>
    </p:spTree>
    <p:extLst>
      <p:ext uri="{BB962C8B-B14F-4D97-AF65-F5344CB8AC3E}">
        <p14:creationId xmlns:p14="http://schemas.microsoft.com/office/powerpoint/2010/main" val="1709868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GB" sz="1000" dirty="0">
              <a:latin typeface="Arial" panose="020B0604020202020204" pitchFamily="34" charset="0"/>
              <a:cs typeface="Arial" panose="020B0604020202020204" pitchFamily="34" charset="0"/>
            </a:endParaRPr>
          </a:p>
          <a:p>
            <a:pPr>
              <a:buNone/>
            </a:pPr>
            <a:r>
              <a:rPr lang="en-GB" sz="1000" dirty="0">
                <a:latin typeface="Arial" panose="020B0604020202020204" pitchFamily="34" charset="0"/>
                <a:cs typeface="Arial" panose="020B0604020202020204" pitchFamily="34" charset="0"/>
              </a:rPr>
              <a:t>The first step in responding well to concerns is to recognise and identify that a person may be at risk of harm or abuse. Staff, volunteers and visitors may recognise a concern in one of two ways:</a:t>
            </a:r>
          </a:p>
          <a:p>
            <a:pPr>
              <a:buNone/>
            </a:pPr>
            <a:endParaRPr lang="en-GB" sz="1000" dirty="0">
              <a:latin typeface="Arial" panose="020B0604020202020204" pitchFamily="34" charset="0"/>
              <a:cs typeface="Arial" panose="020B0604020202020204" pitchFamily="34" charset="0"/>
            </a:endParaRPr>
          </a:p>
          <a:p>
            <a:pPr>
              <a:buNone/>
            </a:pPr>
            <a:r>
              <a:rPr lang="en-GB" sz="1000" dirty="0">
                <a:latin typeface="Arial" panose="020B0604020202020204" pitchFamily="34" charset="0"/>
                <a:cs typeface="Arial" panose="020B0604020202020204" pitchFamily="34" charset="0"/>
              </a:rPr>
              <a:t>1. By spotting the signs or indicators of abuse - these are things that you may see or hear, or things that another person tells you.  We will address this in this module.</a:t>
            </a:r>
          </a:p>
          <a:p>
            <a:pPr>
              <a:buNone/>
            </a:pPr>
            <a:r>
              <a:rPr lang="en-GB" sz="1000" dirty="0">
                <a:latin typeface="Arial" panose="020B0604020202020204" pitchFamily="34" charset="0"/>
                <a:cs typeface="Arial" panose="020B0604020202020204" pitchFamily="34" charset="0"/>
              </a:rPr>
              <a:t>2. When a person makes a disclosure of abuse - this is when a person tells you about their experience of abuse or comes to you for help. We’ll consider this in the third module on safeguarding along with how to respond to a serious incident..</a:t>
            </a:r>
          </a:p>
        </p:txBody>
      </p:sp>
      <p:sp>
        <p:nvSpPr>
          <p:cNvPr id="4" name="Slide Number Placeholder 3"/>
          <p:cNvSpPr>
            <a:spLocks noGrp="1"/>
          </p:cNvSpPr>
          <p:nvPr>
            <p:ph type="sldNum" sz="quarter" idx="5"/>
          </p:nvPr>
        </p:nvSpPr>
        <p:spPr/>
        <p:txBody>
          <a:bodyPr/>
          <a:lstStyle/>
          <a:p>
            <a:fld id="{92F6D107-4828-FC4A-A07D-6580C02B5884}" type="slidenum">
              <a:rPr lang="en-US" smtClean="0"/>
              <a:t>6</a:t>
            </a:fld>
            <a:endParaRPr lang="en-US"/>
          </a:p>
        </p:txBody>
      </p:sp>
    </p:spTree>
    <p:extLst>
      <p:ext uri="{BB962C8B-B14F-4D97-AF65-F5344CB8AC3E}">
        <p14:creationId xmlns:p14="http://schemas.microsoft.com/office/powerpoint/2010/main" val="4142585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kern="1200" dirty="0">
                <a:solidFill>
                  <a:schemeClr val="tx1"/>
                </a:solidFill>
                <a:effectLst/>
                <a:latin typeface="Arial" panose="020B0604020202020204" pitchFamily="34" charset="0"/>
                <a:ea typeface="+mn-ea"/>
                <a:cs typeface="Arial" panose="020B0604020202020204" pitchFamily="34" charset="0"/>
              </a:rPr>
              <a:t>The third shorter induction module </a:t>
            </a:r>
            <a:r>
              <a:rPr lang="en-US" sz="1000" kern="1200" dirty="0">
                <a:solidFill>
                  <a:schemeClr val="tx1"/>
                </a:solidFill>
                <a:effectLst/>
                <a:latin typeface="Arial" panose="020B0604020202020204" pitchFamily="34" charset="0"/>
                <a:ea typeface="+mn-ea"/>
                <a:cs typeface="Arial" panose="020B0604020202020204" pitchFamily="34" charset="0"/>
              </a:rPr>
              <a:t>include guidance on how to respond, record and report a concern, allegation or disclosure. This and The Hope Hub’s policies for Safeguarding can be found on the Volunteers’ Webpages at The Hope Hub and paper copies are available </a:t>
            </a:r>
            <a:r>
              <a:rPr lang="en-GB" sz="1000" kern="1200" dirty="0">
                <a:solidFill>
                  <a:schemeClr val="tx1"/>
                </a:solidFill>
                <a:effectLst/>
                <a:latin typeface="Arial" panose="020B0604020202020204" pitchFamily="34" charset="0"/>
                <a:ea typeface="+mn-ea"/>
                <a:cs typeface="Arial" panose="020B0604020202020204" pitchFamily="34" charset="0"/>
              </a:rPr>
              <a:t>at the Volunteer Station, and in the main offices at both locations.</a:t>
            </a:r>
          </a:p>
          <a:p>
            <a:r>
              <a:rPr lang="en-GB" sz="1000" kern="1200" dirty="0">
                <a:solidFill>
                  <a:schemeClr val="tx1"/>
                </a:solidFill>
                <a:effectLst/>
                <a:latin typeface="Arial" panose="020B0604020202020204" pitchFamily="34" charset="0"/>
                <a:ea typeface="+mn-ea"/>
                <a:cs typeface="Arial" panose="020B0604020202020204" pitchFamily="34" charset="0"/>
              </a:rPr>
              <a:t> </a:t>
            </a:r>
          </a:p>
          <a:p>
            <a:r>
              <a:rPr lang="en-GB" sz="1000" kern="1200" dirty="0">
                <a:solidFill>
                  <a:schemeClr val="tx1"/>
                </a:solidFill>
                <a:effectLst/>
                <a:latin typeface="Arial" panose="020B0604020202020204" pitchFamily="34" charset="0"/>
                <a:ea typeface="+mn-ea"/>
                <a:cs typeface="Arial" panose="020B0604020202020204" pitchFamily="34" charset="0"/>
              </a:rPr>
              <a:t>As part of their induction process, all staff and volunteers sign to agree that they have read and know where to find The Hope Hub’s Safeguarding Policies. A list of relevant policies is included at the end of this module.</a:t>
            </a:r>
          </a:p>
          <a:p>
            <a:r>
              <a:rPr lang="en-GB" sz="1000" kern="1200" dirty="0">
                <a:solidFill>
                  <a:schemeClr val="tx1"/>
                </a:solidFill>
                <a:effectLst/>
                <a:latin typeface="Arial" panose="020B0604020202020204" pitchFamily="34" charset="0"/>
                <a:ea typeface="+mn-ea"/>
                <a:cs typeface="Arial" panose="020B0604020202020204" pitchFamily="34" charset="0"/>
              </a:rPr>
              <a:t> </a:t>
            </a:r>
          </a:p>
          <a:p>
            <a:r>
              <a:rPr lang="en-US" sz="1000" kern="1200" dirty="0">
                <a:solidFill>
                  <a:schemeClr val="tx1"/>
                </a:solidFill>
                <a:effectLst/>
                <a:latin typeface="Arial" panose="020B0604020202020204" pitchFamily="34" charset="0"/>
                <a:ea typeface="+mn-ea"/>
                <a:cs typeface="Arial" panose="020B0604020202020204" pitchFamily="34" charset="0"/>
              </a:rPr>
              <a:t>The Hope Hub CEO, Senior Managers and Trustees routinely </a:t>
            </a:r>
            <a:r>
              <a:rPr lang="en-US" sz="1000" b="1" kern="1200" dirty="0">
                <a:solidFill>
                  <a:schemeClr val="tx1"/>
                </a:solidFill>
                <a:effectLst/>
                <a:latin typeface="Arial" panose="020B0604020202020204" pitchFamily="34" charset="0"/>
                <a:ea typeface="+mn-ea"/>
                <a:cs typeface="Arial" panose="020B0604020202020204" pitchFamily="34" charset="0"/>
              </a:rPr>
              <a:t>review </a:t>
            </a:r>
            <a:r>
              <a:rPr lang="en-US" sz="1000" kern="1200" dirty="0">
                <a:solidFill>
                  <a:schemeClr val="tx1"/>
                </a:solidFill>
                <a:effectLst/>
                <a:latin typeface="Arial" panose="020B0604020202020204" pitchFamily="34" charset="0"/>
                <a:ea typeface="+mn-ea"/>
                <a:cs typeface="Arial" panose="020B0604020202020204" pitchFamily="34" charset="0"/>
              </a:rPr>
              <a:t>and </a:t>
            </a:r>
            <a:r>
              <a:rPr lang="en-US" sz="1000" b="1" kern="1200" dirty="0">
                <a:solidFill>
                  <a:schemeClr val="tx1"/>
                </a:solidFill>
                <a:effectLst/>
                <a:latin typeface="Arial" panose="020B0604020202020204" pitchFamily="34" charset="0"/>
                <a:ea typeface="+mn-ea"/>
                <a:cs typeface="Arial" panose="020B0604020202020204" pitchFamily="34" charset="0"/>
              </a:rPr>
              <a:t>reflect</a:t>
            </a:r>
            <a:r>
              <a:rPr lang="en-US" sz="1000" kern="1200" dirty="0">
                <a:solidFill>
                  <a:schemeClr val="tx1"/>
                </a:solidFill>
                <a:effectLst/>
                <a:latin typeface="Arial" panose="020B0604020202020204" pitchFamily="34" charset="0"/>
                <a:ea typeface="+mn-ea"/>
                <a:cs typeface="Arial" panose="020B0604020202020204" pitchFamily="34" charset="0"/>
              </a:rPr>
              <a:t> upon how safeguarding concerns are handled as this </a:t>
            </a:r>
            <a:r>
              <a:rPr lang="en-US" sz="1000" b="1" kern="1200" dirty="0">
                <a:solidFill>
                  <a:schemeClr val="tx1"/>
                </a:solidFill>
                <a:effectLst/>
                <a:latin typeface="Arial" panose="020B0604020202020204" pitchFamily="34" charset="0"/>
                <a:ea typeface="+mn-ea"/>
                <a:cs typeface="Arial" panose="020B0604020202020204" pitchFamily="34" charset="0"/>
              </a:rPr>
              <a:t>informs improvements in policies and practice </a:t>
            </a:r>
            <a:r>
              <a:rPr lang="en-US" sz="1000" kern="1200" dirty="0">
                <a:solidFill>
                  <a:schemeClr val="tx1"/>
                </a:solidFill>
                <a:effectLst/>
                <a:latin typeface="Arial" panose="020B0604020202020204" pitchFamily="34" charset="0"/>
                <a:ea typeface="+mn-ea"/>
                <a:cs typeface="Arial" panose="020B0604020202020204" pitchFamily="34" charset="0"/>
              </a:rPr>
              <a:t>at THH.</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2F6D107-4828-FC4A-A07D-6580C02B5884}" type="slidenum">
              <a:rPr lang="en-US" smtClean="0"/>
              <a:t>7</a:t>
            </a:fld>
            <a:endParaRPr lang="en-US"/>
          </a:p>
        </p:txBody>
      </p:sp>
    </p:spTree>
    <p:extLst>
      <p:ext uri="{BB962C8B-B14F-4D97-AF65-F5344CB8AC3E}">
        <p14:creationId xmlns:p14="http://schemas.microsoft.com/office/powerpoint/2010/main" val="340737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GB" sz="1000" b="1"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1000" b="1" kern="100" dirty="0">
                <a:effectLst/>
                <a:latin typeface="Arial" panose="020B0604020202020204" pitchFamily="34" charset="0"/>
                <a:ea typeface="Aptos" panose="020B0004020202020204" pitchFamily="34" charset="0"/>
                <a:cs typeface="Arial" panose="020B0604020202020204" pitchFamily="34" charset="0"/>
              </a:rPr>
              <a:t>What do we mean by ‘abuse’.</a:t>
            </a:r>
          </a:p>
          <a:p>
            <a:pPr>
              <a:buNone/>
            </a:pPr>
            <a:endParaRPr lang="en-GB" sz="1000" b="1"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1000" b="0" kern="100" dirty="0">
                <a:effectLst/>
                <a:latin typeface="Arial" panose="020B0604020202020204" pitchFamily="34" charset="0"/>
                <a:ea typeface="Aptos" panose="020B0004020202020204" pitchFamily="34" charset="0"/>
                <a:cs typeface="Arial" panose="020B0604020202020204" pitchFamily="34" charset="0"/>
              </a:rPr>
              <a:t>Abuse is a single or repeated act, or lack of action, that happens within any relationship where there is an expectation of trust, which causes harm or distress to another person or violates their human or civil rights.</a:t>
            </a:r>
          </a:p>
          <a:p>
            <a:pPr>
              <a:buNone/>
            </a:pPr>
            <a:endParaRPr lang="en-GB" sz="1000" b="0"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1000" kern="100" dirty="0">
                <a:effectLst/>
                <a:latin typeface="Arial" panose="020B0604020202020204" pitchFamily="34" charset="0"/>
                <a:ea typeface="Aptos" panose="020B0004020202020204" pitchFamily="34" charset="0"/>
                <a:cs typeface="Arial" panose="020B0604020202020204" pitchFamily="34" charset="0"/>
              </a:rPr>
              <a:t>It is the misuse of power and control and can be perpetrated by a wide range of people, including those who are close to the person or those who have no previous connection to them.</a:t>
            </a:r>
          </a:p>
          <a:p>
            <a:pPr>
              <a:buNone/>
            </a:pP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Some of our Service Users experienced abuse or neglect in their childhood and others have experienced abuse more recently. As such, team Hope Hub follow a Trauma Informed Approach which you will learn more about as you progress through your induction programme.</a:t>
            </a:r>
          </a:p>
          <a:p>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r>
              <a:rPr lang="en-GB" sz="1000" kern="100" dirty="0">
                <a:effectLst/>
                <a:latin typeface="Arial" panose="020B0604020202020204" pitchFamily="34" charset="0"/>
                <a:ea typeface="Aptos" panose="020B0004020202020204" pitchFamily="34" charset="0"/>
                <a:cs typeface="Arial" panose="020B0604020202020204" pitchFamily="34" charset="0"/>
              </a:rPr>
              <a:t>Please keep this handout for future reference. Keep up with annual changes and improvements to the THH Safeguarding Policies and know where to find them at short notice.</a:t>
            </a:r>
          </a:p>
          <a:p>
            <a:endParaRPr lang="en-GB" dirty="0"/>
          </a:p>
        </p:txBody>
      </p:sp>
      <p:sp>
        <p:nvSpPr>
          <p:cNvPr id="4" name="Slide Number Placeholder 3"/>
          <p:cNvSpPr>
            <a:spLocks noGrp="1"/>
          </p:cNvSpPr>
          <p:nvPr>
            <p:ph type="sldNum" sz="quarter" idx="5"/>
          </p:nvPr>
        </p:nvSpPr>
        <p:spPr/>
        <p:txBody>
          <a:bodyPr/>
          <a:lstStyle/>
          <a:p>
            <a:fld id="{92F6D107-4828-FC4A-A07D-6580C02B5884}" type="slidenum">
              <a:rPr lang="en-US" smtClean="0"/>
              <a:t>8</a:t>
            </a:fld>
            <a:endParaRPr lang="en-US"/>
          </a:p>
        </p:txBody>
      </p:sp>
    </p:spTree>
    <p:extLst>
      <p:ext uri="{BB962C8B-B14F-4D97-AF65-F5344CB8AC3E}">
        <p14:creationId xmlns:p14="http://schemas.microsoft.com/office/powerpoint/2010/main" val="3243601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380C4-E312-B384-762A-286BC22023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539258-EF8B-5BF5-EB1B-EB37A7F3C4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AE82A7-E56C-73D7-3677-ABD6C50CAA95}"/>
              </a:ext>
            </a:extLst>
          </p:cNvPr>
          <p:cNvSpPr>
            <a:spLocks noGrp="1"/>
          </p:cNvSpPr>
          <p:nvPr>
            <p:ph type="body" idx="1"/>
          </p:nvPr>
        </p:nvSpPr>
        <p:spPr/>
        <p:txBody>
          <a:bodyPr/>
          <a:lstStyle/>
          <a:p>
            <a:pPr marL="0" indent="0">
              <a:buNone/>
            </a:pP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pPr marL="0" indent="0">
              <a:buNone/>
            </a:pPr>
            <a:r>
              <a:rPr lang="en-GB" sz="1000" kern="100" dirty="0">
                <a:effectLst/>
                <a:latin typeface="Arial" panose="020B0604020202020204" pitchFamily="34" charset="0"/>
                <a:ea typeface="Aptos" panose="020B0004020202020204" pitchFamily="34" charset="0"/>
                <a:cs typeface="Arial" panose="020B0604020202020204" pitchFamily="34" charset="0"/>
              </a:rPr>
              <a:t>Abuse and neglect may take many forms and combine in different ways. These examples focus on vulnerable adults. Children may experience additional types of abuse from organisations, adult perpetrators and from each other.</a:t>
            </a:r>
          </a:p>
          <a:p>
            <a:pPr marL="0" indent="0">
              <a:buNone/>
            </a:pP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pPr marL="0" indent="0">
              <a:buNone/>
            </a:pPr>
            <a:r>
              <a:rPr lang="en-GB" sz="1000" kern="100" dirty="0">
                <a:effectLst/>
                <a:latin typeface="Arial" panose="020B0604020202020204" pitchFamily="34" charset="0"/>
                <a:ea typeface="Aptos" panose="020B0004020202020204" pitchFamily="34" charset="0"/>
                <a:cs typeface="Arial" panose="020B0604020202020204" pitchFamily="34" charset="0"/>
              </a:rPr>
              <a:t>Before a short break, we will consider these ten types of abuse defined in English Law. </a:t>
            </a:r>
          </a:p>
          <a:p>
            <a:endParaRPr lang="en-US" dirty="0"/>
          </a:p>
        </p:txBody>
      </p:sp>
      <p:sp>
        <p:nvSpPr>
          <p:cNvPr id="4" name="Slide Number Placeholder 3">
            <a:extLst>
              <a:ext uri="{FF2B5EF4-FFF2-40B4-BE49-F238E27FC236}">
                <a16:creationId xmlns:a16="http://schemas.microsoft.com/office/drawing/2014/main" id="{0FE77D49-5CED-6C42-DEB9-4569E289EF89}"/>
              </a:ext>
            </a:extLst>
          </p:cNvPr>
          <p:cNvSpPr>
            <a:spLocks noGrp="1"/>
          </p:cNvSpPr>
          <p:nvPr>
            <p:ph type="sldNum" sz="quarter" idx="5"/>
          </p:nvPr>
        </p:nvSpPr>
        <p:spPr/>
        <p:txBody>
          <a:bodyPr/>
          <a:lstStyle/>
          <a:p>
            <a:fld id="{92F6D107-4828-FC4A-A07D-6580C02B5884}" type="slidenum">
              <a:rPr lang="en-US" smtClean="0"/>
              <a:t>9</a:t>
            </a:fld>
            <a:endParaRPr lang="en-US"/>
          </a:p>
        </p:txBody>
      </p:sp>
    </p:spTree>
    <p:extLst>
      <p:ext uri="{BB962C8B-B14F-4D97-AF65-F5344CB8AC3E}">
        <p14:creationId xmlns:p14="http://schemas.microsoft.com/office/powerpoint/2010/main" val="1367021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39E4192-176A-9343-B667-C321E00C941D}" type="datetimeFigureOut">
              <a:rPr lang="en-US" smtClean="0"/>
              <a:t>9/8/25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874EF-D428-C549-90BA-796EE3749014}" type="slidenum">
              <a:rPr lang="en-US" smtClean="0"/>
              <a:t>‹#›</a:t>
            </a:fld>
            <a:endParaRPr lang="en-US"/>
          </a:p>
        </p:txBody>
      </p:sp>
    </p:spTree>
    <p:extLst>
      <p:ext uri="{BB962C8B-B14F-4D97-AF65-F5344CB8AC3E}">
        <p14:creationId xmlns:p14="http://schemas.microsoft.com/office/powerpoint/2010/main" val="206169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9E4192-176A-9343-B667-C321E00C941D}" type="datetimeFigureOut">
              <a:rPr lang="en-US" smtClean="0"/>
              <a:t>9/8/25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874EF-D428-C549-90BA-796EE3749014}" type="slidenum">
              <a:rPr lang="en-US" smtClean="0"/>
              <a:t>‹#›</a:t>
            </a:fld>
            <a:endParaRPr lang="en-US"/>
          </a:p>
        </p:txBody>
      </p:sp>
    </p:spTree>
    <p:extLst>
      <p:ext uri="{BB962C8B-B14F-4D97-AF65-F5344CB8AC3E}">
        <p14:creationId xmlns:p14="http://schemas.microsoft.com/office/powerpoint/2010/main" val="272449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9E4192-176A-9343-B667-C321E00C941D}" type="datetimeFigureOut">
              <a:rPr lang="en-US" smtClean="0"/>
              <a:t>9/8/25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874EF-D428-C549-90BA-796EE3749014}" type="slidenum">
              <a:rPr lang="en-US" smtClean="0"/>
              <a:t>‹#›</a:t>
            </a:fld>
            <a:endParaRPr lang="en-US"/>
          </a:p>
        </p:txBody>
      </p:sp>
    </p:spTree>
    <p:extLst>
      <p:ext uri="{BB962C8B-B14F-4D97-AF65-F5344CB8AC3E}">
        <p14:creationId xmlns:p14="http://schemas.microsoft.com/office/powerpoint/2010/main" val="623543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8832B6D9-0469-48A5-A85E-8C5D8EF86BE3}"/>
              </a:ext>
            </a:extLst>
          </p:cNvPr>
          <p:cNvSpPr>
            <a:spLocks noGrp="1"/>
          </p:cNvSpPr>
          <p:nvPr>
            <p:ph type="title"/>
          </p:nvPr>
        </p:nvSpPr>
        <p:spPr>
          <a:xfrm>
            <a:off x="1097280" y="286603"/>
            <a:ext cx="10058400" cy="1450757"/>
          </a:xfrm>
        </p:spPr>
        <p:txBody>
          <a:bodyPr/>
          <a:lstStyle/>
          <a:p>
            <a:endParaRPr lang="en-US" dirty="0"/>
          </a:p>
        </p:txBody>
      </p:sp>
      <p:cxnSp>
        <p:nvCxnSpPr>
          <p:cNvPr id="7" name="Straight Connector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userDrawn="1"/>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1">
            <a:extLst>
              <a:ext uri="{FF2B5EF4-FFF2-40B4-BE49-F238E27FC236}">
                <a16:creationId xmlns:a16="http://schemas.microsoft.com/office/drawing/2014/main" id="{4142A7E4-A56F-4FC2-A81D-36A83134A219}"/>
              </a:ext>
            </a:extLst>
          </p:cNvPr>
          <p:cNvSpPr>
            <a:spLocks noGrp="1"/>
          </p:cNvSpPr>
          <p:nvPr>
            <p:ph idx="1"/>
          </p:nvPr>
        </p:nvSpPr>
        <p:spPr>
          <a:xfrm>
            <a:off x="1097281" y="2108201"/>
            <a:ext cx="3557016" cy="3760891"/>
          </a:xfrm>
        </p:spPr>
        <p:txBody>
          <a:bodyPr/>
          <a:lstStyle/>
          <a:p>
            <a:endParaRPr lang="en-US" dirty="0"/>
          </a:p>
        </p:txBody>
      </p:sp>
      <p:sp>
        <p:nvSpPr>
          <p:cNvPr id="13" name="Picture Placeholder 12">
            <a:extLst>
              <a:ext uri="{FF2B5EF4-FFF2-40B4-BE49-F238E27FC236}">
                <a16:creationId xmlns:a16="http://schemas.microsoft.com/office/drawing/2014/main" id="{8A40EF35-BB21-4D3F-A9D6-2A92BFD0DDD5}"/>
              </a:ext>
            </a:extLst>
          </p:cNvPr>
          <p:cNvSpPr>
            <a:spLocks noGrp="1"/>
          </p:cNvSpPr>
          <p:nvPr>
            <p:ph type="pic" sz="quarter" idx="13"/>
          </p:nvPr>
        </p:nvSpPr>
        <p:spPr>
          <a:xfrm>
            <a:off x="4974336" y="2112264"/>
            <a:ext cx="3035808" cy="1837944"/>
          </a:xfrm>
          <a:solidFill>
            <a:schemeClr val="accent6"/>
          </a:solidFill>
        </p:spPr>
        <p:txBody>
          <a:bodyPr/>
          <a:lstStyle/>
          <a:p>
            <a:endParaRPr lang="en-US"/>
          </a:p>
        </p:txBody>
      </p:sp>
      <p:sp>
        <p:nvSpPr>
          <p:cNvPr id="14" name="Picture Placeholder 12">
            <a:extLst>
              <a:ext uri="{FF2B5EF4-FFF2-40B4-BE49-F238E27FC236}">
                <a16:creationId xmlns:a16="http://schemas.microsoft.com/office/drawing/2014/main" id="{F7CE5DD4-B27E-482B-8208-FA5A7BBC9AC9}"/>
              </a:ext>
            </a:extLst>
          </p:cNvPr>
          <p:cNvSpPr>
            <a:spLocks noGrp="1"/>
          </p:cNvSpPr>
          <p:nvPr>
            <p:ph type="pic" sz="quarter" idx="14"/>
          </p:nvPr>
        </p:nvSpPr>
        <p:spPr>
          <a:xfrm>
            <a:off x="4974336" y="4032504"/>
            <a:ext cx="3035808" cy="1837944"/>
          </a:xfrm>
          <a:solidFill>
            <a:schemeClr val="accent6"/>
          </a:solidFill>
        </p:spPr>
        <p:txBody>
          <a:bodyPr/>
          <a:lstStyle/>
          <a:p>
            <a:endParaRPr lang="en-US"/>
          </a:p>
        </p:txBody>
      </p:sp>
      <p:sp>
        <p:nvSpPr>
          <p:cNvPr id="15" name="Picture Placeholder 12">
            <a:extLst>
              <a:ext uri="{FF2B5EF4-FFF2-40B4-BE49-F238E27FC236}">
                <a16:creationId xmlns:a16="http://schemas.microsoft.com/office/drawing/2014/main" id="{1F796570-D07C-4638-8B80-227A6EF1A082}"/>
              </a:ext>
            </a:extLst>
          </p:cNvPr>
          <p:cNvSpPr>
            <a:spLocks noGrp="1"/>
          </p:cNvSpPr>
          <p:nvPr>
            <p:ph type="pic" sz="quarter" idx="15"/>
          </p:nvPr>
        </p:nvSpPr>
        <p:spPr>
          <a:xfrm>
            <a:off x="8110728" y="2112264"/>
            <a:ext cx="3035808" cy="3758184"/>
          </a:xfrm>
          <a:solidFill>
            <a:schemeClr val="accent6"/>
          </a:solidFill>
        </p:spPr>
        <p:txBody>
          <a:bodyPr/>
          <a:lstStyle/>
          <a:p>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The Hope Hub - Registered charity in England and Wales number 1176452</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4728478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ection Break">
    <p:spTree>
      <p:nvGrpSpPr>
        <p:cNvPr id="1" name=""/>
        <p:cNvGrpSpPr/>
        <p:nvPr/>
      </p:nvGrpSpPr>
      <p:grpSpPr>
        <a:xfrm>
          <a:off x="0" y="0"/>
          <a:ext cx="0" cy="0"/>
          <a:chOff x="0" y="0"/>
          <a:chExt cx="0" cy="0"/>
        </a:xfrm>
      </p:grpSpPr>
      <p:sp>
        <p:nvSpPr>
          <p:cNvPr id="6" name="Rectangle 5" descr="Tag=AccentColor&#10;Flavor=Dark&#10;Target=Fill">
            <a:extLst>
              <a:ext uri="{FF2B5EF4-FFF2-40B4-BE49-F238E27FC236}">
                <a16:creationId xmlns:a16="http://schemas.microsoft.com/office/drawing/2014/main" id="{17DBCCDB-B58C-45B3-9E63-49F7B0819260}"/>
              </a:ext>
            </a:extLst>
          </p:cNvPr>
          <p:cNvSpPr/>
          <p:nvPr userDrawn="1"/>
        </p:nvSpPr>
        <p:spPr bwMode="white">
          <a:xfrm>
            <a:off x="0" y="4953000"/>
            <a:ext cx="12192000" cy="1905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1">
            <a:extLst>
              <a:ext uri="{FF2B5EF4-FFF2-40B4-BE49-F238E27FC236}">
                <a16:creationId xmlns:a16="http://schemas.microsoft.com/office/drawing/2014/main" id="{07B1649E-A273-4C2E-A9F2-D29871865897}"/>
              </a:ext>
            </a:extLst>
          </p:cNvPr>
          <p:cNvSpPr>
            <a:spLocks noGrp="1"/>
          </p:cNvSpPr>
          <p:nvPr>
            <p:ph type="ctrTitle"/>
          </p:nvPr>
        </p:nvSpPr>
        <p:spPr>
          <a:xfrm>
            <a:off x="1065197" y="5120640"/>
            <a:ext cx="10058400" cy="822960"/>
          </a:xfrm>
        </p:spPr>
        <p:txBody>
          <a:bodyPr>
            <a:normAutofit/>
          </a:bodyPr>
          <a:lstStyle>
            <a:lvl1pPr>
              <a:defRPr>
                <a:solidFill>
                  <a:schemeClr val="bg1"/>
                </a:solidFill>
              </a:defRPr>
            </a:lvl1pPr>
          </a:lstStyle>
          <a:p>
            <a:endParaRPr lang="en-US" sz="3600" dirty="0">
              <a:solidFill>
                <a:schemeClr val="bg1"/>
              </a:solidFill>
            </a:endParaRPr>
          </a:p>
        </p:txBody>
      </p:sp>
      <p:sp>
        <p:nvSpPr>
          <p:cNvPr id="8" name="Subtitle 2">
            <a:extLst>
              <a:ext uri="{FF2B5EF4-FFF2-40B4-BE49-F238E27FC236}">
                <a16:creationId xmlns:a16="http://schemas.microsoft.com/office/drawing/2014/main" id="{A72A6B42-C371-4562-8E40-9EE1906C8578}"/>
              </a:ext>
            </a:extLst>
          </p:cNvPr>
          <p:cNvSpPr>
            <a:spLocks noGrp="1"/>
          </p:cNvSpPr>
          <p:nvPr>
            <p:ph type="subTitle" idx="1"/>
          </p:nvPr>
        </p:nvSpPr>
        <p:spPr>
          <a:xfrm>
            <a:off x="1065212" y="5943600"/>
            <a:ext cx="10058400" cy="543513"/>
          </a:xfrm>
        </p:spPr>
        <p:txBody>
          <a:bodyPr>
            <a:normAutofit/>
          </a:bodyPr>
          <a:lstStyle>
            <a:lvl1pPr>
              <a:defRPr>
                <a:solidFill>
                  <a:schemeClr val="bg1"/>
                </a:solidFill>
              </a:defRPr>
            </a:lvl1pPr>
          </a:lstStyle>
          <a:p>
            <a:endParaRPr lang="en-US" sz="1500" dirty="0">
              <a:solidFill>
                <a:schemeClr val="bg1"/>
              </a:solidFill>
            </a:endParaRPr>
          </a:p>
        </p:txBody>
      </p:sp>
      <p:sp>
        <p:nvSpPr>
          <p:cNvPr id="13" name="Picture Placeholder 12">
            <a:extLst>
              <a:ext uri="{FF2B5EF4-FFF2-40B4-BE49-F238E27FC236}">
                <a16:creationId xmlns:a16="http://schemas.microsoft.com/office/drawing/2014/main" id="{68504FFB-1664-4F66-BC31-100C8DD98346}"/>
              </a:ext>
            </a:extLst>
          </p:cNvPr>
          <p:cNvSpPr>
            <a:spLocks noGrp="1"/>
          </p:cNvSpPr>
          <p:nvPr>
            <p:ph type="pic" sz="quarter" idx="13"/>
          </p:nvPr>
        </p:nvSpPr>
        <p:spPr>
          <a:xfrm>
            <a:off x="635000" y="640080"/>
            <a:ext cx="3544888" cy="3931920"/>
          </a:xfrm>
          <a:solidFill>
            <a:schemeClr val="accent6"/>
          </a:solidFill>
        </p:spPr>
        <p:txBody>
          <a:bodyPr/>
          <a:lstStyle/>
          <a:p>
            <a:endParaRPr lang="en-US"/>
          </a:p>
        </p:txBody>
      </p:sp>
      <p:sp>
        <p:nvSpPr>
          <p:cNvPr id="14" name="Picture Placeholder 12">
            <a:extLst>
              <a:ext uri="{FF2B5EF4-FFF2-40B4-BE49-F238E27FC236}">
                <a16:creationId xmlns:a16="http://schemas.microsoft.com/office/drawing/2014/main" id="{1B45578D-1855-4EC0-9E45-E1630D11ACA5}"/>
              </a:ext>
            </a:extLst>
          </p:cNvPr>
          <p:cNvSpPr>
            <a:spLocks noGrp="1"/>
          </p:cNvSpPr>
          <p:nvPr>
            <p:ph type="pic" sz="quarter" idx="14"/>
          </p:nvPr>
        </p:nvSpPr>
        <p:spPr>
          <a:xfrm>
            <a:off x="4343400" y="640080"/>
            <a:ext cx="3544888" cy="3931920"/>
          </a:xfrm>
          <a:solidFill>
            <a:schemeClr val="accent6"/>
          </a:solidFill>
        </p:spPr>
        <p:txBody>
          <a:bodyPr/>
          <a:lstStyle/>
          <a:p>
            <a:endParaRPr lang="en-US"/>
          </a:p>
        </p:txBody>
      </p:sp>
      <p:sp>
        <p:nvSpPr>
          <p:cNvPr id="15" name="Picture Placeholder 12">
            <a:extLst>
              <a:ext uri="{FF2B5EF4-FFF2-40B4-BE49-F238E27FC236}">
                <a16:creationId xmlns:a16="http://schemas.microsoft.com/office/drawing/2014/main" id="{C93482C2-6151-4050-9F16-9952B0A017A3}"/>
              </a:ext>
            </a:extLst>
          </p:cNvPr>
          <p:cNvSpPr>
            <a:spLocks noGrp="1"/>
          </p:cNvSpPr>
          <p:nvPr>
            <p:ph type="pic" sz="quarter" idx="15"/>
          </p:nvPr>
        </p:nvSpPr>
        <p:spPr>
          <a:xfrm>
            <a:off x="8028432" y="640080"/>
            <a:ext cx="3544888" cy="3931920"/>
          </a:xfrm>
          <a:solidFill>
            <a:schemeClr val="accent6"/>
          </a:solidFill>
        </p:spPr>
        <p:txBody>
          <a:bodyPr/>
          <a:lstStyle/>
          <a:p>
            <a:endParaRPr lang="en-US"/>
          </a:p>
        </p:txBody>
      </p:sp>
    </p:spTree>
    <p:extLst>
      <p:ext uri="{BB962C8B-B14F-4D97-AF65-F5344CB8AC3E}">
        <p14:creationId xmlns:p14="http://schemas.microsoft.com/office/powerpoint/2010/main" val="6718329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Quo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D858762-F5B2-42DA-A262-7D7C3AD60622}"/>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
            <a:extLst>
              <a:ext uri="{FF2B5EF4-FFF2-40B4-BE49-F238E27FC236}">
                <a16:creationId xmlns:a16="http://schemas.microsoft.com/office/drawing/2014/main" id="{F29B458E-5354-42D4-AE10-8B2F796C3163}"/>
              </a:ext>
            </a:extLst>
          </p:cNvPr>
          <p:cNvSpPr>
            <a:spLocks noGrp="1"/>
          </p:cNvSpPr>
          <p:nvPr>
            <p:ph type="ctrTitle"/>
          </p:nvPr>
        </p:nvSpPr>
        <p:spPr>
          <a:xfrm>
            <a:off x="6730000" y="639097"/>
            <a:ext cx="4813072" cy="3494791"/>
          </a:xfrm>
        </p:spPr>
        <p:txBody>
          <a:bodyPr>
            <a:normAutofit/>
          </a:bodyPr>
          <a:lstStyle/>
          <a:p>
            <a:endParaRPr lang="en-US" dirty="0"/>
          </a:p>
        </p:txBody>
      </p:sp>
      <p:sp>
        <p:nvSpPr>
          <p:cNvPr id="7" name="Subtitle 2">
            <a:extLst>
              <a:ext uri="{FF2B5EF4-FFF2-40B4-BE49-F238E27FC236}">
                <a16:creationId xmlns:a16="http://schemas.microsoft.com/office/drawing/2014/main" id="{0B121E21-6D9B-46D0-957E-760B095BA4C2}"/>
              </a:ext>
            </a:extLst>
          </p:cNvPr>
          <p:cNvSpPr>
            <a:spLocks noGrp="1"/>
          </p:cNvSpPr>
          <p:nvPr>
            <p:ph type="subTitle" idx="1"/>
          </p:nvPr>
        </p:nvSpPr>
        <p:spPr>
          <a:xfrm>
            <a:off x="6729999" y="4455621"/>
            <a:ext cx="4829101" cy="1238616"/>
          </a:xfrm>
        </p:spPr>
        <p:txBody>
          <a:bodyPr/>
          <a:lstStyle/>
          <a:p>
            <a:endParaRPr lang="en-US" dirty="0"/>
          </a:p>
        </p:txBody>
      </p:sp>
      <p:cxnSp>
        <p:nvCxnSpPr>
          <p:cNvPr id="11" name="Straight Connector 10">
            <a:extLst>
              <a:ext uri="{FF2B5EF4-FFF2-40B4-BE49-F238E27FC236}">
                <a16:creationId xmlns:a16="http://schemas.microsoft.com/office/drawing/2014/main" id="{DB51B24F-7663-45C0-BE23-CD0AEFF51287}"/>
              </a:ext>
              <a:ext uri="{C183D7F6-B498-43B3-948B-1728B52AA6E4}">
                <adec:decorative xmlns:adec="http://schemas.microsoft.com/office/drawing/2017/decorative" val="1"/>
              </a:ext>
            </a:extLst>
          </p:cNvPr>
          <p:cNvCxnSpPr/>
          <p:nvPr userDrawn="1"/>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35ABBAD1-553F-4CC1-AB36-7C1BE5089D81}"/>
              </a:ext>
            </a:extLst>
          </p:cNvPr>
          <p:cNvSpPr>
            <a:spLocks noGrp="1"/>
          </p:cNvSpPr>
          <p:nvPr>
            <p:ph type="pic" sz="quarter" idx="13"/>
          </p:nvPr>
        </p:nvSpPr>
        <p:spPr>
          <a:xfrm>
            <a:off x="642938" y="640080"/>
            <a:ext cx="5449824" cy="2743200"/>
          </a:xfrm>
          <a:solidFill>
            <a:schemeClr val="accent6"/>
          </a:solidFill>
        </p:spPr>
        <p:txBody>
          <a:bodyPr/>
          <a:lstStyle/>
          <a:p>
            <a:endParaRPr lang="en-US"/>
          </a:p>
        </p:txBody>
      </p:sp>
      <p:sp>
        <p:nvSpPr>
          <p:cNvPr id="13" name="Picture Placeholder 11">
            <a:extLst>
              <a:ext uri="{FF2B5EF4-FFF2-40B4-BE49-F238E27FC236}">
                <a16:creationId xmlns:a16="http://schemas.microsoft.com/office/drawing/2014/main" id="{5C06EA1F-5BD5-4FE5-A059-6787DADCB591}"/>
              </a:ext>
            </a:extLst>
          </p:cNvPr>
          <p:cNvSpPr>
            <a:spLocks noGrp="1"/>
          </p:cNvSpPr>
          <p:nvPr>
            <p:ph type="pic" sz="quarter" idx="14"/>
          </p:nvPr>
        </p:nvSpPr>
        <p:spPr>
          <a:xfrm>
            <a:off x="640080" y="3474720"/>
            <a:ext cx="5449824" cy="2743200"/>
          </a:xfrm>
          <a:solidFill>
            <a:schemeClr val="accent6"/>
          </a:solidFill>
        </p:spPr>
        <p:txBody>
          <a:bodyPr/>
          <a:lstStyle/>
          <a:p>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The Hope Hub - Registered charity in England and Wales number 1176452</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8002515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Summar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30B654-EB03-469D-8197-964CFA81E65F}"/>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33DE7C46-EBCB-4558-B868-C6E743BAE1A2}"/>
              </a:ext>
              <a:ext uri="{C183D7F6-B498-43B3-948B-1728B52AA6E4}">
                <adec:decorative xmlns:adec="http://schemas.microsoft.com/office/drawing/2017/decorative" val="1"/>
              </a:ext>
            </a:extLst>
          </p:cNvPr>
          <p:cNvSpPr/>
          <p:nvPr userDrawn="1"/>
        </p:nvSpPr>
        <p:spPr>
          <a:xfrm>
            <a:off x="707474" y="1238442"/>
            <a:ext cx="3635926" cy="43557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EDD7626-E6F6-463F-8041-E2EC32830F0E}"/>
              </a:ext>
            </a:extLst>
          </p:cNvPr>
          <p:cNvSpPr>
            <a:spLocks noGrp="1"/>
          </p:cNvSpPr>
          <p:nvPr>
            <p:ph type="title"/>
          </p:nvPr>
        </p:nvSpPr>
        <p:spPr>
          <a:xfrm>
            <a:off x="948648" y="1419273"/>
            <a:ext cx="3153580" cy="1358188"/>
          </a:xfrm>
        </p:spPr>
        <p:txBody>
          <a:bodyPr>
            <a:normAutofit/>
          </a:bodyPr>
          <a:lstStyle>
            <a:lvl1pPr>
              <a:defRPr baseline="0">
                <a:solidFill>
                  <a:schemeClr val="bg1"/>
                </a:solidFill>
              </a:defRPr>
            </a:lvl1pPr>
          </a:lstStyle>
          <a:p>
            <a:endParaRPr lang="en-US" sz="3600" dirty="0">
              <a:solidFill>
                <a:schemeClr val="tx1"/>
              </a:solidFill>
            </a:endParaRPr>
          </a:p>
        </p:txBody>
      </p:sp>
      <p:cxnSp>
        <p:nvCxnSpPr>
          <p:cNvPr id="8" name="Straight Connector 7">
            <a:extLst>
              <a:ext uri="{FF2B5EF4-FFF2-40B4-BE49-F238E27FC236}">
                <a16:creationId xmlns:a16="http://schemas.microsoft.com/office/drawing/2014/main" id="{4D4A9276-3942-47EA-B16C-FEF66FB6F290}"/>
              </a:ext>
              <a:ext uri="{C183D7F6-B498-43B3-948B-1728B52AA6E4}">
                <adec:decorative xmlns:adec="http://schemas.microsoft.com/office/drawing/2017/decorative" val="1"/>
              </a:ext>
            </a:extLst>
          </p:cNvPr>
          <p:cNvCxnSpPr/>
          <p:nvPr userDrawn="1"/>
        </p:nvCxnSpPr>
        <p:spPr>
          <a:xfrm>
            <a:off x="1092128" y="2865016"/>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611DABEC-17D7-4DA3-9DEA-F5D74509D3AC}"/>
              </a:ext>
            </a:extLst>
          </p:cNvPr>
          <p:cNvSpPr>
            <a:spLocks noGrp="1"/>
          </p:cNvSpPr>
          <p:nvPr>
            <p:ph idx="1"/>
          </p:nvPr>
        </p:nvSpPr>
        <p:spPr>
          <a:xfrm>
            <a:off x="948648" y="2978254"/>
            <a:ext cx="3153580" cy="2444238"/>
          </a:xfrm>
        </p:spPr>
        <p:txBody>
          <a:bodyPr lIns="91440">
            <a:normAutofit/>
          </a:bodyPr>
          <a:lstStyle>
            <a:lvl1pPr>
              <a:defRPr>
                <a:solidFill>
                  <a:schemeClr val="bg1"/>
                </a:solidFill>
              </a:defRPr>
            </a:lvl1pPr>
          </a:lstStyle>
          <a:p>
            <a:pPr marL="0" indent="0">
              <a:lnSpc>
                <a:spcPct val="100000"/>
              </a:lnSpc>
              <a:buNone/>
            </a:pPr>
            <a:endParaRPr lang="en-US" sz="1600" dirty="0">
              <a:solidFill>
                <a:schemeClr val="tx1"/>
              </a:solidFill>
            </a:endParaRPr>
          </a:p>
        </p:txBody>
      </p:sp>
      <p:sp>
        <p:nvSpPr>
          <p:cNvPr id="13" name="Picture Placeholder 12">
            <a:extLst>
              <a:ext uri="{FF2B5EF4-FFF2-40B4-BE49-F238E27FC236}">
                <a16:creationId xmlns:a16="http://schemas.microsoft.com/office/drawing/2014/main" id="{0A5B6691-D26A-472B-BB73-55A4E0649246}"/>
              </a:ext>
            </a:extLst>
          </p:cNvPr>
          <p:cNvSpPr>
            <a:spLocks noGrp="1"/>
          </p:cNvSpPr>
          <p:nvPr>
            <p:ph type="pic" sz="quarter" idx="13"/>
          </p:nvPr>
        </p:nvSpPr>
        <p:spPr>
          <a:xfrm>
            <a:off x="4672584" y="1234440"/>
            <a:ext cx="3264408" cy="4352544"/>
          </a:xfrm>
          <a:solidFill>
            <a:schemeClr val="accent6"/>
          </a:solidFill>
        </p:spPr>
        <p:txBody>
          <a:bodyPr/>
          <a:lstStyle/>
          <a:p>
            <a:endParaRPr lang="en-US"/>
          </a:p>
        </p:txBody>
      </p:sp>
      <p:sp>
        <p:nvSpPr>
          <p:cNvPr id="14" name="Picture Placeholder 12">
            <a:extLst>
              <a:ext uri="{FF2B5EF4-FFF2-40B4-BE49-F238E27FC236}">
                <a16:creationId xmlns:a16="http://schemas.microsoft.com/office/drawing/2014/main" id="{BF1FB629-3697-40BE-A9E2-962CC86418D3}"/>
              </a:ext>
            </a:extLst>
          </p:cNvPr>
          <p:cNvSpPr>
            <a:spLocks noGrp="1"/>
          </p:cNvSpPr>
          <p:nvPr>
            <p:ph type="pic" sz="quarter" idx="14"/>
          </p:nvPr>
        </p:nvSpPr>
        <p:spPr>
          <a:xfrm>
            <a:off x="8275320" y="1234440"/>
            <a:ext cx="3264408" cy="4352544"/>
          </a:xfrm>
          <a:solidFill>
            <a:schemeClr val="accent6"/>
          </a:solidFill>
        </p:spPr>
        <p:txBody>
          <a:bodyPr/>
          <a:lstStyle/>
          <a:p>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The Hope Hub - Registered charity in England and Wales number 1176452</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0778473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8783F4E-1082-419B-80D8-C7EAE84467CA}"/>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3">
            <a:extLst>
              <a:ext uri="{FF2B5EF4-FFF2-40B4-BE49-F238E27FC236}">
                <a16:creationId xmlns:a16="http://schemas.microsoft.com/office/drawing/2014/main" id="{EAD2187F-4097-47C0-8330-56262D32831D}"/>
              </a:ext>
              <a:ext uri="{C183D7F6-B498-43B3-948B-1728B52AA6E4}">
                <adec:decorative xmlns:adec="http://schemas.microsoft.com/office/drawing/2017/decorative" val="0"/>
              </a:ext>
            </a:extLst>
          </p:cNvPr>
          <p:cNvSpPr>
            <a:spLocks noGrp="1"/>
          </p:cNvSpPr>
          <p:nvPr>
            <p:ph type="title"/>
          </p:nvPr>
        </p:nvSpPr>
        <p:spPr>
          <a:xfrm>
            <a:off x="7859485" y="634946"/>
            <a:ext cx="3690257" cy="1450757"/>
          </a:xfrm>
        </p:spPr>
        <p:txBody>
          <a:bodyPr>
            <a:normAutofit/>
          </a:bodyPr>
          <a:lstStyle/>
          <a:p>
            <a:endParaRPr lang="en-US" dirty="0"/>
          </a:p>
        </p:txBody>
      </p:sp>
      <p:cxnSp>
        <p:nvCxnSpPr>
          <p:cNvPr id="8" name="Straight Connector 7">
            <a:extLst>
              <a:ext uri="{FF2B5EF4-FFF2-40B4-BE49-F238E27FC236}">
                <a16:creationId xmlns:a16="http://schemas.microsoft.com/office/drawing/2014/main" id="{10523EF1-B104-45FE-925A-5C7906FA18C2}"/>
              </a:ext>
              <a:ext uri="{C183D7F6-B498-43B3-948B-1728B52AA6E4}">
                <adec:decorative xmlns:adec="http://schemas.microsoft.com/office/drawing/2017/decorative" val="1"/>
              </a:ext>
            </a:extLst>
          </p:cNvPr>
          <p:cNvCxnSpPr/>
          <p:nvPr userDrawn="1"/>
        </p:nvCxnSpPr>
        <p:spPr>
          <a:xfrm>
            <a:off x="7942633"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FA958037-C140-4697-8EAF-21C950A0ECC5}"/>
              </a:ext>
            </a:extLst>
          </p:cNvPr>
          <p:cNvSpPr>
            <a:spLocks noGrp="1"/>
          </p:cNvSpPr>
          <p:nvPr>
            <p:ph type="pic" sz="quarter" idx="13"/>
          </p:nvPr>
        </p:nvSpPr>
        <p:spPr>
          <a:xfrm>
            <a:off x="630936" y="640080"/>
            <a:ext cx="6912864" cy="5312664"/>
          </a:xfrm>
          <a:solidFill>
            <a:schemeClr val="accent6"/>
          </a:solidFill>
        </p:spPr>
        <p:txBody>
          <a:bodyPr/>
          <a:lstStyle/>
          <a:p>
            <a:endParaRPr lang="en-US"/>
          </a:p>
        </p:txBody>
      </p:sp>
      <p:sp>
        <p:nvSpPr>
          <p:cNvPr id="9" name="Content Placeholder 14">
            <a:extLst>
              <a:ext uri="{FF2B5EF4-FFF2-40B4-BE49-F238E27FC236}">
                <a16:creationId xmlns:a16="http://schemas.microsoft.com/office/drawing/2014/main" id="{44613BB0-E0E0-4B1C-9926-EBE53B5420E1}"/>
              </a:ext>
            </a:extLst>
          </p:cNvPr>
          <p:cNvSpPr>
            <a:spLocks noGrp="1"/>
          </p:cNvSpPr>
          <p:nvPr>
            <p:ph idx="1"/>
          </p:nvPr>
        </p:nvSpPr>
        <p:spPr>
          <a:xfrm>
            <a:off x="7859485" y="2407436"/>
            <a:ext cx="3690257" cy="3461658"/>
          </a:xfrm>
        </p:spPr>
        <p:txBody>
          <a:bodyPr>
            <a:normAutofit/>
          </a:bodyPr>
          <a:lstStyle/>
          <a:p>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The Hope Hub - Registered charity in England and Wales number 1176452</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842660709"/>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88720" y="2057400"/>
            <a:ext cx="320040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88720" y="2958274"/>
            <a:ext cx="3200400" cy="2910821"/>
          </a:xfrm>
        </p:spPr>
        <p:txBody>
          <a:bodyPr/>
          <a:lstStyle>
            <a:lvl1pPr marL="227013" indent="-227013">
              <a:buClr>
                <a:schemeClr val="accent1"/>
              </a:buClr>
              <a:buFont typeface="Arial" panose="020B0604020202020204" pitchFamily="34" charset="0"/>
              <a:buChar char="•"/>
              <a:defRPr/>
            </a:lvl1pPr>
            <a:lvl2pPr marL="486918" indent="-285750">
              <a:buClr>
                <a:schemeClr val="accent1"/>
              </a:buClr>
              <a:buFont typeface="Arial" panose="020B0604020202020204" pitchFamily="34" charset="0"/>
              <a:buChar char="•"/>
              <a:defRPr/>
            </a:lvl2pPr>
            <a:lvl3pPr marL="669798" indent="-285750">
              <a:buClr>
                <a:schemeClr val="accent1"/>
              </a:buClr>
              <a:buFont typeface="Arial" panose="020B0604020202020204" pitchFamily="34" charset="0"/>
              <a:buChar char="•"/>
              <a:defRPr/>
            </a:lvl3pPr>
            <a:lvl4pPr marL="852678" indent="-285750">
              <a:buClr>
                <a:schemeClr val="accent1"/>
              </a:buClr>
              <a:buFont typeface="Arial" panose="020B0604020202020204" pitchFamily="34" charset="0"/>
              <a:buChar char="•"/>
              <a:defRPr/>
            </a:lvl4pPr>
            <a:lvl5pPr marL="1035558" indent="-285750">
              <a:buClr>
                <a:schemeClr val="accent1"/>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2051331"/>
            <a:ext cx="320040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952204"/>
            <a:ext cx="3200400" cy="2910821"/>
          </a:xfrm>
        </p:spPr>
        <p:txBody>
          <a:bodyPr/>
          <a:lstStyle>
            <a:lvl1pPr marL="227013" indent="-227013">
              <a:buClr>
                <a:schemeClr val="accent1"/>
              </a:buClr>
              <a:buFont typeface="Arial" panose="020B0604020202020204" pitchFamily="34" charset="0"/>
              <a:buChar char="•"/>
              <a:defRPr/>
            </a:lvl1pPr>
            <a:lvl2pPr marL="486918" indent="-285750">
              <a:buClr>
                <a:schemeClr val="accent1"/>
              </a:buClr>
              <a:buFont typeface="Arial" panose="020B0604020202020204" pitchFamily="34" charset="0"/>
              <a:buChar char="•"/>
              <a:defRPr/>
            </a:lvl2pPr>
            <a:lvl3pPr marL="669798" indent="-285750">
              <a:buClr>
                <a:schemeClr val="accent1"/>
              </a:buClr>
              <a:buFont typeface="Arial" panose="020B0604020202020204" pitchFamily="34" charset="0"/>
              <a:buChar char="•"/>
              <a:defRPr/>
            </a:lvl3pPr>
            <a:lvl4pPr marL="852678" indent="-285750">
              <a:buClr>
                <a:schemeClr val="accent1"/>
              </a:buClr>
              <a:buFont typeface="Arial" panose="020B0604020202020204" pitchFamily="34" charset="0"/>
              <a:buChar char="•"/>
              <a:defRPr/>
            </a:lvl4pPr>
            <a:lvl5pPr marL="1035558" indent="-285750">
              <a:buClr>
                <a:schemeClr val="accent1"/>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9721C62B-6826-4C4A-B41E-814C63BA513E}"/>
              </a:ext>
            </a:extLst>
          </p:cNvPr>
          <p:cNvSpPr>
            <a:spLocks noGrp="1"/>
          </p:cNvSpPr>
          <p:nvPr>
            <p:ph type="body" sz="quarter" idx="13"/>
          </p:nvPr>
        </p:nvSpPr>
        <p:spPr>
          <a:xfrm>
            <a:off x="7955280" y="2057400"/>
            <a:ext cx="320040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a:extLst>
              <a:ext uri="{FF2B5EF4-FFF2-40B4-BE49-F238E27FC236}">
                <a16:creationId xmlns:a16="http://schemas.microsoft.com/office/drawing/2014/main" id="{9F5CD2DF-69E0-48BA-AFAC-83EFCE2ACC89}"/>
              </a:ext>
            </a:extLst>
          </p:cNvPr>
          <p:cNvSpPr>
            <a:spLocks noGrp="1"/>
          </p:cNvSpPr>
          <p:nvPr>
            <p:ph sz="quarter" idx="14"/>
          </p:nvPr>
        </p:nvSpPr>
        <p:spPr>
          <a:xfrm>
            <a:off x="7955280" y="2958273"/>
            <a:ext cx="3200400" cy="2910821"/>
          </a:xfrm>
        </p:spPr>
        <p:txBody>
          <a:bodyPr/>
          <a:lstStyle>
            <a:lvl1pPr marL="227013" indent="-227013">
              <a:buClr>
                <a:schemeClr val="accent1"/>
              </a:buClr>
              <a:buFont typeface="Arial" panose="020B0604020202020204" pitchFamily="34" charset="0"/>
              <a:buChar char="•"/>
              <a:defRPr/>
            </a:lvl1pPr>
            <a:lvl2pPr marL="486918" indent="-285750">
              <a:buClr>
                <a:schemeClr val="accent1"/>
              </a:buClr>
              <a:buFont typeface="Arial" panose="020B0604020202020204" pitchFamily="34" charset="0"/>
              <a:buChar char="•"/>
              <a:defRPr/>
            </a:lvl2pPr>
            <a:lvl3pPr marL="669798" indent="-285750">
              <a:buClr>
                <a:schemeClr val="accent1"/>
              </a:buClr>
              <a:buFont typeface="Arial" panose="020B0604020202020204" pitchFamily="34" charset="0"/>
              <a:buChar char="•"/>
              <a:defRPr/>
            </a:lvl3pPr>
            <a:lvl4pPr marL="852678" indent="-285750">
              <a:buClr>
                <a:schemeClr val="accent1"/>
              </a:buClr>
              <a:buFont typeface="Arial" panose="020B0604020202020204" pitchFamily="34" charset="0"/>
              <a:buChar char="•"/>
              <a:defRPr/>
            </a:lvl4pPr>
            <a:lvl5pPr marL="1035558" indent="-285750">
              <a:buClr>
                <a:schemeClr val="accent1"/>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a:t>The Hope Hub - Registered charity in England and Wales number 1176452</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r>
              <a:rPr lang="en-US"/>
              <a:t>20XX</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1854512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9E4192-176A-9343-B667-C321E00C941D}" type="datetimeFigureOut">
              <a:rPr lang="en-US" smtClean="0"/>
              <a:t>9/8/25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874EF-D428-C549-90BA-796EE3749014}" type="slidenum">
              <a:rPr lang="en-US" smtClean="0"/>
              <a:t>‹#›</a:t>
            </a:fld>
            <a:endParaRPr lang="en-US"/>
          </a:p>
        </p:txBody>
      </p:sp>
    </p:spTree>
    <p:extLst>
      <p:ext uri="{BB962C8B-B14F-4D97-AF65-F5344CB8AC3E}">
        <p14:creationId xmlns:p14="http://schemas.microsoft.com/office/powerpoint/2010/main" val="974206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9E4192-176A-9343-B667-C321E00C941D}" type="datetimeFigureOut">
              <a:rPr lang="en-US" smtClean="0"/>
              <a:t>9/8/25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874EF-D428-C549-90BA-796EE3749014}" type="slidenum">
              <a:rPr lang="en-US" smtClean="0"/>
              <a:t>‹#›</a:t>
            </a:fld>
            <a:endParaRPr lang="en-US"/>
          </a:p>
        </p:txBody>
      </p:sp>
    </p:spTree>
    <p:extLst>
      <p:ext uri="{BB962C8B-B14F-4D97-AF65-F5344CB8AC3E}">
        <p14:creationId xmlns:p14="http://schemas.microsoft.com/office/powerpoint/2010/main" val="107194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9E4192-176A-9343-B667-C321E00C941D}" type="datetimeFigureOut">
              <a:rPr lang="en-US" smtClean="0"/>
              <a:t>9/8/25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874EF-D428-C549-90BA-796EE3749014}" type="slidenum">
              <a:rPr lang="en-US" smtClean="0"/>
              <a:t>‹#›</a:t>
            </a:fld>
            <a:endParaRPr lang="en-US"/>
          </a:p>
        </p:txBody>
      </p:sp>
    </p:spTree>
    <p:extLst>
      <p:ext uri="{BB962C8B-B14F-4D97-AF65-F5344CB8AC3E}">
        <p14:creationId xmlns:p14="http://schemas.microsoft.com/office/powerpoint/2010/main" val="898929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9E4192-176A-9343-B667-C321E00C941D}" type="datetimeFigureOut">
              <a:rPr lang="en-US" smtClean="0"/>
              <a:t>9/8/25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7874EF-D428-C549-90BA-796EE3749014}" type="slidenum">
              <a:rPr lang="en-US" smtClean="0"/>
              <a:t>‹#›</a:t>
            </a:fld>
            <a:endParaRPr lang="en-US"/>
          </a:p>
        </p:txBody>
      </p:sp>
    </p:spTree>
    <p:extLst>
      <p:ext uri="{BB962C8B-B14F-4D97-AF65-F5344CB8AC3E}">
        <p14:creationId xmlns:p14="http://schemas.microsoft.com/office/powerpoint/2010/main" val="767423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9E4192-176A-9343-B667-C321E00C941D}" type="datetimeFigureOut">
              <a:rPr lang="en-US" smtClean="0"/>
              <a:t>9/8/25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7874EF-D428-C549-90BA-796EE3749014}" type="slidenum">
              <a:rPr lang="en-US" smtClean="0"/>
              <a:t>‹#›</a:t>
            </a:fld>
            <a:endParaRPr lang="en-US"/>
          </a:p>
        </p:txBody>
      </p:sp>
    </p:spTree>
    <p:extLst>
      <p:ext uri="{BB962C8B-B14F-4D97-AF65-F5344CB8AC3E}">
        <p14:creationId xmlns:p14="http://schemas.microsoft.com/office/powerpoint/2010/main" val="292854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E4192-176A-9343-B667-C321E00C941D}" type="datetimeFigureOut">
              <a:rPr lang="en-US" smtClean="0"/>
              <a:t>9/8/25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7874EF-D428-C549-90BA-796EE3749014}" type="slidenum">
              <a:rPr lang="en-US" smtClean="0"/>
              <a:t>‹#›</a:t>
            </a:fld>
            <a:endParaRPr lang="en-US"/>
          </a:p>
        </p:txBody>
      </p:sp>
    </p:spTree>
    <p:extLst>
      <p:ext uri="{BB962C8B-B14F-4D97-AF65-F5344CB8AC3E}">
        <p14:creationId xmlns:p14="http://schemas.microsoft.com/office/powerpoint/2010/main" val="211970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9E4192-176A-9343-B667-C321E00C941D}" type="datetimeFigureOut">
              <a:rPr lang="en-US" smtClean="0"/>
              <a:t>9/8/25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874EF-D428-C549-90BA-796EE3749014}" type="slidenum">
              <a:rPr lang="en-US" smtClean="0"/>
              <a:t>‹#›</a:t>
            </a:fld>
            <a:endParaRPr lang="en-US"/>
          </a:p>
        </p:txBody>
      </p:sp>
    </p:spTree>
    <p:extLst>
      <p:ext uri="{BB962C8B-B14F-4D97-AF65-F5344CB8AC3E}">
        <p14:creationId xmlns:p14="http://schemas.microsoft.com/office/powerpoint/2010/main" val="1290387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9E4192-176A-9343-B667-C321E00C941D}" type="datetimeFigureOut">
              <a:rPr lang="en-US" smtClean="0"/>
              <a:t>9/8/25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874EF-D428-C549-90BA-796EE3749014}" type="slidenum">
              <a:rPr lang="en-US" smtClean="0"/>
              <a:t>‹#›</a:t>
            </a:fld>
            <a:endParaRPr lang="en-US"/>
          </a:p>
        </p:txBody>
      </p:sp>
    </p:spTree>
    <p:extLst>
      <p:ext uri="{BB962C8B-B14F-4D97-AF65-F5344CB8AC3E}">
        <p14:creationId xmlns:p14="http://schemas.microsoft.com/office/powerpoint/2010/main" val="104151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E4192-176A-9343-B667-C321E00C941D}" type="datetimeFigureOut">
              <a:rPr lang="en-US" smtClean="0"/>
              <a:t>9/8/25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7874EF-D428-C549-90BA-796EE3749014}" type="slidenum">
              <a:rPr lang="en-US" smtClean="0"/>
              <a:t>‹#›</a:t>
            </a:fld>
            <a:endParaRPr lang="en-US"/>
          </a:p>
        </p:txBody>
      </p:sp>
    </p:spTree>
    <p:extLst>
      <p:ext uri="{BB962C8B-B14F-4D97-AF65-F5344CB8AC3E}">
        <p14:creationId xmlns:p14="http://schemas.microsoft.com/office/powerpoint/2010/main" val="824004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8" r:id="rId15"/>
    <p:sldLayoutId id="2147483669" r:id="rId16"/>
    <p:sldLayoutId id="214748367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png"/><Relationship Id="rId7" Type="http://schemas.openxmlformats.org/officeDocument/2006/relationships/diagramColors" Target="../diagrams/colors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6.jpeg"/></Relationships>
</file>

<file path=ppt/slides/_rels/slide1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png"/><Relationship Id="rId7" Type="http://schemas.openxmlformats.org/officeDocument/2006/relationships/diagramColors" Target="../diagrams/colors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9.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png"/><Relationship Id="rId7" Type="http://schemas.openxmlformats.org/officeDocument/2006/relationships/diagramColors" Target="../diagrams/colors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png"/><Relationship Id="rId7" Type="http://schemas.openxmlformats.org/officeDocument/2006/relationships/diagramColors" Target="../diagrams/colors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1.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png"/><Relationship Id="rId7" Type="http://schemas.openxmlformats.org/officeDocument/2006/relationships/diagramColors" Target="../diagrams/colors1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2.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png"/><Relationship Id="rId7" Type="http://schemas.openxmlformats.org/officeDocument/2006/relationships/diagramColors" Target="../diagrams/colors1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3.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png"/><Relationship Id="rId7" Type="http://schemas.openxmlformats.org/officeDocument/2006/relationships/diagramColors" Target="../diagrams/colors1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4.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png"/><Relationship Id="rId7" Type="http://schemas.openxmlformats.org/officeDocument/2006/relationships/diagramColors" Target="../diagrams/colors1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5.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1.png"/><Relationship Id="rId7" Type="http://schemas.openxmlformats.org/officeDocument/2006/relationships/diagramColors" Target="../diagrams/colors1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6.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1.png"/><Relationship Id="rId7" Type="http://schemas.openxmlformats.org/officeDocument/2006/relationships/diagramColors" Target="../diagrams/colors18.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8.tiff"/></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8.tiff"/><Relationship Id="rId4" Type="http://schemas.openxmlformats.org/officeDocument/2006/relationships/image" Target="../media/image10.tiff"/></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6">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cxnSp>
        <p:nvCxnSpPr>
          <p:cNvPr id="15" name="Straight Connector 18">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20">
            <a:extLst>
              <a:ext uri="{FF2B5EF4-FFF2-40B4-BE49-F238E27FC236}">
                <a16:creationId xmlns:a16="http://schemas.microsoft.com/office/drawing/2014/main" id="{548B4202-DCD5-4F8C-B481-743A989A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5466122A-795E-4E91-8829-A4FC066F2CE7}"/>
              </a:ext>
            </a:extLst>
          </p:cNvPr>
          <p:cNvSpPr>
            <a:spLocks noGrp="1"/>
          </p:cNvSpPr>
          <p:nvPr>
            <p:ph type="ctrTitle"/>
          </p:nvPr>
        </p:nvSpPr>
        <p:spPr>
          <a:xfrm>
            <a:off x="633999" y="4550230"/>
            <a:ext cx="10909073" cy="957902"/>
          </a:xfrm>
        </p:spPr>
        <p:txBody>
          <a:bodyPr vert="horz" lIns="91440" tIns="45720" rIns="91440" bIns="45720" rtlCol="0" anchor="b">
            <a:normAutofit/>
          </a:bodyPr>
          <a:lstStyle/>
          <a:p>
            <a:r>
              <a:rPr lang="en-GB" sz="5400" b="1" dirty="0">
                <a:solidFill>
                  <a:srgbClr val="0069B3"/>
                </a:solidFill>
                <a:latin typeface="Arial" charset="0"/>
                <a:ea typeface="Arial" charset="0"/>
                <a:cs typeface="Arial" charset="0"/>
              </a:rPr>
              <a:t>Safeguarding</a:t>
            </a:r>
          </a:p>
        </p:txBody>
      </p:sp>
      <p:sp>
        <p:nvSpPr>
          <p:cNvPr id="3" name="Subtitle 2">
            <a:extLst>
              <a:ext uri="{FF2B5EF4-FFF2-40B4-BE49-F238E27FC236}">
                <a16:creationId xmlns:a16="http://schemas.microsoft.com/office/drawing/2014/main" id="{CC640DA6-8ED2-417B-AF45-F0A81358F118}"/>
              </a:ext>
            </a:extLst>
          </p:cNvPr>
          <p:cNvSpPr>
            <a:spLocks noGrp="1"/>
          </p:cNvSpPr>
          <p:nvPr>
            <p:ph type="subTitle" idx="1"/>
          </p:nvPr>
        </p:nvSpPr>
        <p:spPr>
          <a:xfrm>
            <a:off x="633999" y="5782457"/>
            <a:ext cx="10925101" cy="460536"/>
          </a:xfrm>
        </p:spPr>
        <p:txBody>
          <a:bodyPr vert="horz" lIns="91440" tIns="45720" rIns="91440" bIns="45720" rtlCol="0">
            <a:noAutofit/>
          </a:bodyPr>
          <a:lstStyle/>
          <a:p>
            <a:pPr marL="0" indent="0">
              <a:buNone/>
            </a:pPr>
            <a:r>
              <a:rPr lang="en-GB" sz="3000" b="1" spc="200" dirty="0">
                <a:solidFill>
                  <a:schemeClr val="tx1">
                    <a:lumMod val="85000"/>
                    <a:lumOff val="15000"/>
                  </a:schemeClr>
                </a:solidFill>
                <a:latin typeface="Arial" charset="0"/>
                <a:ea typeface="Arial" charset="0"/>
                <a:cs typeface="Arial" charset="0"/>
              </a:rPr>
              <a:t>2. Recognising Abuse</a:t>
            </a:r>
          </a:p>
        </p:txBody>
      </p:sp>
      <p:cxnSp>
        <p:nvCxnSpPr>
          <p:cNvPr id="18" name="Straight Connector 22">
            <a:extLst>
              <a:ext uri="{FF2B5EF4-FFF2-40B4-BE49-F238E27FC236}">
                <a16:creationId xmlns:a16="http://schemas.microsoft.com/office/drawing/2014/main" id="{F7F57F6B-E621-4E40-A34D-2FE12902A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nvCxnSpPr>
        <p:spPr>
          <a:xfrm>
            <a:off x="721086" y="5645296"/>
            <a:ext cx="10515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Rectangle 24">
            <a:extLst>
              <a:ext uri="{FF2B5EF4-FFF2-40B4-BE49-F238E27FC236}">
                <a16:creationId xmlns:a16="http://schemas.microsoft.com/office/drawing/2014/main" id="{8EE702CF-91CE-4661-ACBF-3C8160D1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5" name="Rectangle 4">
            <a:extLst>
              <a:ext uri="{FF2B5EF4-FFF2-40B4-BE49-F238E27FC236}">
                <a16:creationId xmlns:a16="http://schemas.microsoft.com/office/drawing/2014/main" id="{87F5B510-1ED5-5BED-18BE-EE8E9A39C11A}"/>
              </a:ext>
            </a:extLst>
          </p:cNvPr>
          <p:cNvSpPr/>
          <p:nvPr/>
        </p:nvSpPr>
        <p:spPr>
          <a:xfrm>
            <a:off x="2087" y="6406017"/>
            <a:ext cx="12181560" cy="459287"/>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90000"/>
              </a:lnSpc>
              <a:spcAft>
                <a:spcPts val="600"/>
              </a:spcAft>
            </a:pPr>
            <a:endParaRPr lang="en-GB" dirty="0">
              <a:solidFill>
                <a:schemeClr val="bg1"/>
              </a:solidFill>
              <a:latin typeface="Verdana Pro"/>
            </a:endParaRPr>
          </a:p>
          <a:p>
            <a:pPr algn="r">
              <a:lnSpc>
                <a:spcPct val="90000"/>
              </a:lnSpc>
              <a:spcAft>
                <a:spcPts val="600"/>
              </a:spcAft>
            </a:pPr>
            <a:endParaRPr lang="en-GB" dirty="0">
              <a:solidFill>
                <a:schemeClr val="bg1"/>
              </a:solidFill>
              <a:latin typeface="Calibri"/>
              <a:ea typeface="+mn-lt"/>
              <a:cs typeface="+mn-lt"/>
            </a:endParaRPr>
          </a:p>
          <a:p>
            <a:pPr algn="ctr"/>
            <a:endParaRPr lang="en-GB" sz="900" dirty="0">
              <a:latin typeface="Verdana Pro"/>
              <a:cs typeface="Calibri"/>
            </a:endParaRPr>
          </a:p>
        </p:txBody>
      </p:sp>
      <p:sp>
        <p:nvSpPr>
          <p:cNvPr id="7" name="Footer Placeholder 16">
            <a:extLst>
              <a:ext uri="{FF2B5EF4-FFF2-40B4-BE49-F238E27FC236}">
                <a16:creationId xmlns:a16="http://schemas.microsoft.com/office/drawing/2014/main" id="{588F1092-7A4D-D7F7-40A3-B0F8E5B68CCA}"/>
              </a:ext>
            </a:extLst>
          </p:cNvPr>
          <p:cNvSpPr txBox="1">
            <a:spLocks/>
          </p:cNvSpPr>
          <p:nvPr/>
        </p:nvSpPr>
        <p:spPr>
          <a:xfrm>
            <a:off x="6625087" y="6409097"/>
            <a:ext cx="5365630" cy="54832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GB" sz="1100" b="1" dirty="0">
                <a:solidFill>
                  <a:schemeClr val="bg1"/>
                </a:solidFill>
                <a:latin typeface="Arial" panose="020B0604020202020204" pitchFamily="34" charset="0"/>
                <a:cs typeface="Arial" panose="020B0604020202020204" pitchFamily="34" charset="0"/>
              </a:rPr>
              <a:t>The Hope Hub </a:t>
            </a:r>
            <a:r>
              <a:rPr lang="en-GB" sz="1100" b="1" cap="all" dirty="0">
                <a:solidFill>
                  <a:schemeClr val="bg1"/>
                </a:solidFill>
                <a:latin typeface="Arial" panose="020B0604020202020204" pitchFamily="34" charset="0"/>
                <a:cs typeface="Arial" panose="020B0604020202020204" pitchFamily="34" charset="0"/>
              </a:rPr>
              <a:t>- </a:t>
            </a:r>
            <a:r>
              <a:rPr lang="en-GB" sz="1100" b="1" dirty="0" err="1">
                <a:solidFill>
                  <a:schemeClr val="bg1"/>
                </a:solidFill>
                <a:latin typeface="Arial" panose="020B0604020202020204" pitchFamily="34" charset="0"/>
                <a:cs typeface="Arial" panose="020B0604020202020204" pitchFamily="34" charset="0"/>
              </a:rPr>
              <a:t>egistered</a:t>
            </a:r>
            <a:r>
              <a:rPr lang="en-GB" sz="1100" b="1" dirty="0">
                <a:solidFill>
                  <a:schemeClr val="bg1"/>
                </a:solidFill>
                <a:latin typeface="Arial" panose="020B0604020202020204" pitchFamily="34" charset="0"/>
                <a:cs typeface="Arial" panose="020B0604020202020204" pitchFamily="34" charset="0"/>
              </a:rPr>
              <a:t> charity in England and Wales number 1176452</a:t>
            </a:r>
          </a:p>
        </p:txBody>
      </p:sp>
      <p:pic>
        <p:nvPicPr>
          <p:cNvPr id="11" name="Picture 7" descr="Logo&#10;&#10;Description automatically generated">
            <a:extLst>
              <a:ext uri="{FF2B5EF4-FFF2-40B4-BE49-F238E27FC236}">
                <a16:creationId xmlns:a16="http://schemas.microsoft.com/office/drawing/2014/main" id="{D231FA3F-BCB0-79D3-A382-2D3FABD3904F}"/>
              </a:ext>
            </a:extLst>
          </p:cNvPr>
          <p:cNvPicPr>
            <a:picLocks noChangeAspect="1"/>
          </p:cNvPicPr>
          <p:nvPr/>
        </p:nvPicPr>
        <p:blipFill>
          <a:blip r:embed="rId3"/>
          <a:stretch>
            <a:fillRect/>
          </a:stretch>
        </p:blipFill>
        <p:spPr>
          <a:xfrm>
            <a:off x="721086" y="789687"/>
            <a:ext cx="3284123" cy="3527247"/>
          </a:xfrm>
          <a:prstGeom prst="rect">
            <a:avLst/>
          </a:prstGeom>
        </p:spPr>
      </p:pic>
      <p:sp>
        <p:nvSpPr>
          <p:cNvPr id="8" name="Freeform 5">
            <a:extLst>
              <a:ext uri="{FF2B5EF4-FFF2-40B4-BE49-F238E27FC236}">
                <a16:creationId xmlns:a16="http://schemas.microsoft.com/office/drawing/2014/main" id="{FA5597CD-D1A0-16AE-CFF6-3C8782817A27}"/>
              </a:ext>
            </a:extLst>
          </p:cNvPr>
          <p:cNvSpPr/>
          <p:nvPr/>
        </p:nvSpPr>
        <p:spPr>
          <a:xfrm>
            <a:off x="6096000" y="961291"/>
            <a:ext cx="4665786" cy="3314613"/>
          </a:xfrm>
          <a:custGeom>
            <a:avLst/>
            <a:gdLst/>
            <a:ahLst/>
            <a:cxnLst/>
            <a:rect l="l" t="t" r="r" b="b"/>
            <a:pathLst>
              <a:path w="6719483" h="4479655">
                <a:moveTo>
                  <a:pt x="0" y="0"/>
                </a:moveTo>
                <a:lnTo>
                  <a:pt x="6719483" y="0"/>
                </a:lnTo>
                <a:lnTo>
                  <a:pt x="6719483" y="4479655"/>
                </a:lnTo>
                <a:lnTo>
                  <a:pt x="0" y="4479655"/>
                </a:lnTo>
                <a:lnTo>
                  <a:pt x="0" y="0"/>
                </a:lnTo>
                <a:close/>
              </a:path>
            </a:pathLst>
          </a:custGeom>
          <a:blipFill>
            <a:blip r:embed="rId4"/>
            <a:stretch>
              <a:fillRect l="-17086"/>
            </a:stretch>
          </a:blipFill>
        </p:spPr>
        <p:txBody>
          <a:bodyPr/>
          <a:lstStyle/>
          <a:p>
            <a:endParaRPr lang="en-GB" dirty="0"/>
          </a:p>
        </p:txBody>
      </p:sp>
    </p:spTree>
    <p:extLst>
      <p:ext uri="{BB962C8B-B14F-4D97-AF65-F5344CB8AC3E}">
        <p14:creationId xmlns:p14="http://schemas.microsoft.com/office/powerpoint/2010/main" val="172075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14D23-DF50-075C-7D80-2795065EE3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B6B9F5-BF5B-1050-F282-AEB8140CC3C1}"/>
              </a:ext>
            </a:extLst>
          </p:cNvPr>
          <p:cNvSpPr>
            <a:spLocks noGrp="1"/>
          </p:cNvSpPr>
          <p:nvPr>
            <p:ph type="title"/>
          </p:nvPr>
        </p:nvSpPr>
        <p:spPr>
          <a:xfrm>
            <a:off x="1097280" y="286603"/>
            <a:ext cx="10058400" cy="1450757"/>
          </a:xfrm>
        </p:spPr>
        <p:txBody>
          <a:bodyPr>
            <a:normAutofit/>
          </a:bodyPr>
          <a:lstStyle/>
          <a:p>
            <a:r>
              <a:rPr lang="en-US" sz="3600" b="1" dirty="0">
                <a:solidFill>
                  <a:srgbClr val="0069B3"/>
                </a:solidFill>
                <a:latin typeface="Arial" charset="0"/>
                <a:ea typeface="Arial" charset="0"/>
                <a:cs typeface="Arial" charset="0"/>
              </a:rPr>
              <a:t>Other Contemporary Concerns</a:t>
            </a:r>
          </a:p>
        </p:txBody>
      </p:sp>
      <p:sp>
        <p:nvSpPr>
          <p:cNvPr id="5" name="Footer Placeholder 4">
            <a:extLst>
              <a:ext uri="{FF2B5EF4-FFF2-40B4-BE49-F238E27FC236}">
                <a16:creationId xmlns:a16="http://schemas.microsoft.com/office/drawing/2014/main" id="{CDC4F521-7B71-E779-996E-326933BAC297}"/>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C23D530B-6C25-44F8-1186-94F46F615325}"/>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10</a:t>
            </a:fld>
            <a:endParaRPr lang="en-US"/>
          </a:p>
        </p:txBody>
      </p:sp>
      <p:sp>
        <p:nvSpPr>
          <p:cNvPr id="134" name="Rectangle 133">
            <a:extLst>
              <a:ext uri="{FF2B5EF4-FFF2-40B4-BE49-F238E27FC236}">
                <a16:creationId xmlns:a16="http://schemas.microsoft.com/office/drawing/2014/main" id="{05529699-0959-1BAC-5B42-AFEC1C8F2774}"/>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F7E4114F-93BF-F266-07EC-0D27642A7075}"/>
              </a:ext>
            </a:extLst>
          </p:cNvPr>
          <p:cNvPicPr>
            <a:picLocks noChangeAspect="1"/>
          </p:cNvPicPr>
          <p:nvPr/>
        </p:nvPicPr>
        <p:blipFill>
          <a:blip r:embed="rId3"/>
          <a:stretch>
            <a:fillRect/>
          </a:stretch>
        </p:blipFill>
        <p:spPr>
          <a:xfrm>
            <a:off x="10585133" y="441727"/>
            <a:ext cx="816897" cy="877372"/>
          </a:xfrm>
          <a:prstGeom prst="rect">
            <a:avLst/>
          </a:prstGeom>
        </p:spPr>
      </p:pic>
      <p:sp>
        <p:nvSpPr>
          <p:cNvPr id="23" name="Rounded Rectangle 22">
            <a:extLst>
              <a:ext uri="{FF2B5EF4-FFF2-40B4-BE49-F238E27FC236}">
                <a16:creationId xmlns:a16="http://schemas.microsoft.com/office/drawing/2014/main" id="{76981293-A503-0898-8E5E-8A33AF923A65}"/>
              </a:ext>
            </a:extLst>
          </p:cNvPr>
          <p:cNvSpPr/>
          <p:nvPr/>
        </p:nvSpPr>
        <p:spPr>
          <a:xfrm>
            <a:off x="1097278" y="1786685"/>
            <a:ext cx="3194803" cy="95651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Arial" panose="020B0604020202020204" pitchFamily="34" charset="0"/>
                <a:cs typeface="Arial" panose="020B0604020202020204" pitchFamily="34" charset="0"/>
              </a:rPr>
              <a:t>Cuckooing</a:t>
            </a:r>
          </a:p>
        </p:txBody>
      </p:sp>
      <p:sp>
        <p:nvSpPr>
          <p:cNvPr id="29" name="Rounded Rectangle 28">
            <a:extLst>
              <a:ext uri="{FF2B5EF4-FFF2-40B4-BE49-F238E27FC236}">
                <a16:creationId xmlns:a16="http://schemas.microsoft.com/office/drawing/2014/main" id="{CEFD0368-AFAE-FCDA-8B01-E6E1A1B437DC}"/>
              </a:ext>
            </a:extLst>
          </p:cNvPr>
          <p:cNvSpPr/>
          <p:nvPr/>
        </p:nvSpPr>
        <p:spPr>
          <a:xfrm>
            <a:off x="8070355" y="1786684"/>
            <a:ext cx="3194803" cy="95651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Arial" panose="020B0604020202020204" pitchFamily="34" charset="0"/>
                <a:cs typeface="Arial" panose="020B0604020202020204" pitchFamily="34" charset="0"/>
              </a:rPr>
              <a:t>Spiritual Abuse</a:t>
            </a:r>
          </a:p>
        </p:txBody>
      </p:sp>
      <p:sp>
        <p:nvSpPr>
          <p:cNvPr id="30" name="Rounded Rectangle 29">
            <a:extLst>
              <a:ext uri="{FF2B5EF4-FFF2-40B4-BE49-F238E27FC236}">
                <a16:creationId xmlns:a16="http://schemas.microsoft.com/office/drawing/2014/main" id="{AC2F84CD-7F8F-0769-1106-20DB1AED72DB}"/>
              </a:ext>
            </a:extLst>
          </p:cNvPr>
          <p:cNvSpPr/>
          <p:nvPr/>
        </p:nvSpPr>
        <p:spPr>
          <a:xfrm>
            <a:off x="4583817" y="1774698"/>
            <a:ext cx="3194803" cy="95651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Arial" panose="020B0604020202020204" pitchFamily="34" charset="0"/>
                <a:cs typeface="Arial" panose="020B0604020202020204" pitchFamily="34" charset="0"/>
              </a:rPr>
              <a:t>Online Harm</a:t>
            </a:r>
          </a:p>
        </p:txBody>
      </p:sp>
      <p:sp>
        <p:nvSpPr>
          <p:cNvPr id="31" name="Rounded Rectangle 30">
            <a:extLst>
              <a:ext uri="{FF2B5EF4-FFF2-40B4-BE49-F238E27FC236}">
                <a16:creationId xmlns:a16="http://schemas.microsoft.com/office/drawing/2014/main" id="{3BF0E16B-2B7A-2ABA-BE46-90A0E8AA93BC}"/>
              </a:ext>
            </a:extLst>
          </p:cNvPr>
          <p:cNvSpPr/>
          <p:nvPr/>
        </p:nvSpPr>
        <p:spPr>
          <a:xfrm>
            <a:off x="1097277" y="2899085"/>
            <a:ext cx="3194803" cy="95651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Arial" panose="020B0604020202020204" pitchFamily="34" charset="0"/>
                <a:cs typeface="Arial" panose="020B0604020202020204" pitchFamily="34" charset="0"/>
              </a:rPr>
              <a:t>Forced Marriage</a:t>
            </a:r>
          </a:p>
        </p:txBody>
      </p:sp>
      <p:sp>
        <p:nvSpPr>
          <p:cNvPr id="32" name="Rounded Rectangle 31">
            <a:extLst>
              <a:ext uri="{FF2B5EF4-FFF2-40B4-BE49-F238E27FC236}">
                <a16:creationId xmlns:a16="http://schemas.microsoft.com/office/drawing/2014/main" id="{9DEFF8D7-DD09-A42E-8E1F-704BBEDC6963}"/>
              </a:ext>
            </a:extLst>
          </p:cNvPr>
          <p:cNvSpPr/>
          <p:nvPr/>
        </p:nvSpPr>
        <p:spPr>
          <a:xfrm>
            <a:off x="1097278" y="3987141"/>
            <a:ext cx="3194803" cy="95651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Arial" panose="020B0604020202020204" pitchFamily="34" charset="0"/>
                <a:cs typeface="Arial" panose="020B0604020202020204" pitchFamily="34" charset="0"/>
              </a:rPr>
              <a:t>Radicalisation</a:t>
            </a:r>
          </a:p>
        </p:txBody>
      </p:sp>
      <p:sp>
        <p:nvSpPr>
          <p:cNvPr id="33" name="Rounded Rectangle 32">
            <a:extLst>
              <a:ext uri="{FF2B5EF4-FFF2-40B4-BE49-F238E27FC236}">
                <a16:creationId xmlns:a16="http://schemas.microsoft.com/office/drawing/2014/main" id="{938F9B15-68AC-B440-0019-27640A6259E0}"/>
              </a:ext>
            </a:extLst>
          </p:cNvPr>
          <p:cNvSpPr/>
          <p:nvPr/>
        </p:nvSpPr>
        <p:spPr>
          <a:xfrm>
            <a:off x="1097278" y="5079336"/>
            <a:ext cx="3194803" cy="95651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Arial" panose="020B0604020202020204" pitchFamily="34" charset="0"/>
                <a:cs typeface="Arial" panose="020B0604020202020204" pitchFamily="34" charset="0"/>
              </a:rPr>
              <a:t>Stalking</a:t>
            </a:r>
          </a:p>
        </p:txBody>
      </p:sp>
      <p:sp>
        <p:nvSpPr>
          <p:cNvPr id="34" name="Rounded Rectangle 33">
            <a:extLst>
              <a:ext uri="{FF2B5EF4-FFF2-40B4-BE49-F238E27FC236}">
                <a16:creationId xmlns:a16="http://schemas.microsoft.com/office/drawing/2014/main" id="{84EB9F8C-3075-5D6D-3D09-C5735F19A09C}"/>
              </a:ext>
            </a:extLst>
          </p:cNvPr>
          <p:cNvSpPr/>
          <p:nvPr/>
        </p:nvSpPr>
        <p:spPr>
          <a:xfrm>
            <a:off x="4596880" y="2897534"/>
            <a:ext cx="3194803" cy="95651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Arial" panose="020B0604020202020204" pitchFamily="34" charset="0"/>
                <a:cs typeface="Arial" panose="020B0604020202020204" pitchFamily="34" charset="0"/>
              </a:rPr>
              <a:t>Female Genital Mutilation</a:t>
            </a:r>
          </a:p>
        </p:txBody>
      </p:sp>
      <p:sp>
        <p:nvSpPr>
          <p:cNvPr id="35" name="Rounded Rectangle 34">
            <a:extLst>
              <a:ext uri="{FF2B5EF4-FFF2-40B4-BE49-F238E27FC236}">
                <a16:creationId xmlns:a16="http://schemas.microsoft.com/office/drawing/2014/main" id="{D29884D0-05BF-2FBB-45ED-E9660400A257}"/>
              </a:ext>
            </a:extLst>
          </p:cNvPr>
          <p:cNvSpPr/>
          <p:nvPr/>
        </p:nvSpPr>
        <p:spPr>
          <a:xfrm>
            <a:off x="4583816" y="3980951"/>
            <a:ext cx="3194803" cy="95651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Arial" panose="020B0604020202020204" pitchFamily="34" charset="0"/>
                <a:cs typeface="Arial" panose="020B0604020202020204" pitchFamily="34" charset="0"/>
              </a:rPr>
              <a:t>Extremism</a:t>
            </a:r>
          </a:p>
        </p:txBody>
      </p:sp>
      <p:sp>
        <p:nvSpPr>
          <p:cNvPr id="36" name="Rounded Rectangle 35">
            <a:extLst>
              <a:ext uri="{FF2B5EF4-FFF2-40B4-BE49-F238E27FC236}">
                <a16:creationId xmlns:a16="http://schemas.microsoft.com/office/drawing/2014/main" id="{1CD3B306-00DB-C25A-F649-8330607E3B93}"/>
              </a:ext>
            </a:extLst>
          </p:cNvPr>
          <p:cNvSpPr/>
          <p:nvPr/>
        </p:nvSpPr>
        <p:spPr>
          <a:xfrm>
            <a:off x="4596881" y="5079336"/>
            <a:ext cx="3194803" cy="95651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Arial" panose="020B0604020202020204" pitchFamily="34" charset="0"/>
                <a:cs typeface="Arial" panose="020B0604020202020204" pitchFamily="34" charset="0"/>
              </a:rPr>
              <a:t>Mate &amp; Hate Crime</a:t>
            </a:r>
          </a:p>
        </p:txBody>
      </p:sp>
      <p:sp>
        <p:nvSpPr>
          <p:cNvPr id="37" name="Rounded Rectangle 36">
            <a:extLst>
              <a:ext uri="{FF2B5EF4-FFF2-40B4-BE49-F238E27FC236}">
                <a16:creationId xmlns:a16="http://schemas.microsoft.com/office/drawing/2014/main" id="{47047044-BE12-777C-E42F-0B489093A97E}"/>
              </a:ext>
            </a:extLst>
          </p:cNvPr>
          <p:cNvSpPr/>
          <p:nvPr/>
        </p:nvSpPr>
        <p:spPr>
          <a:xfrm>
            <a:off x="8070356" y="2897533"/>
            <a:ext cx="3194803" cy="95651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Arial" panose="020B0604020202020204" pitchFamily="34" charset="0"/>
                <a:cs typeface="Arial" panose="020B0604020202020204" pitchFamily="34" charset="0"/>
              </a:rPr>
              <a:t>Chemical Control</a:t>
            </a:r>
          </a:p>
        </p:txBody>
      </p:sp>
      <p:sp>
        <p:nvSpPr>
          <p:cNvPr id="38" name="Rounded Rectangle 37">
            <a:extLst>
              <a:ext uri="{FF2B5EF4-FFF2-40B4-BE49-F238E27FC236}">
                <a16:creationId xmlns:a16="http://schemas.microsoft.com/office/drawing/2014/main" id="{D5FFD24F-585D-18F0-A72A-C7B1AC75C38B}"/>
              </a:ext>
            </a:extLst>
          </p:cNvPr>
          <p:cNvSpPr/>
          <p:nvPr/>
        </p:nvSpPr>
        <p:spPr>
          <a:xfrm>
            <a:off x="8070356" y="3980951"/>
            <a:ext cx="3194803" cy="95651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Arial" panose="020B0604020202020204" pitchFamily="34" charset="0"/>
                <a:cs typeface="Arial" panose="020B0604020202020204" pitchFamily="34" charset="0"/>
              </a:rPr>
              <a:t>Self-Harm</a:t>
            </a:r>
          </a:p>
        </p:txBody>
      </p:sp>
      <p:sp>
        <p:nvSpPr>
          <p:cNvPr id="39" name="Rounded Rectangle 38">
            <a:extLst>
              <a:ext uri="{FF2B5EF4-FFF2-40B4-BE49-F238E27FC236}">
                <a16:creationId xmlns:a16="http://schemas.microsoft.com/office/drawing/2014/main" id="{0B5C0F50-2086-24FD-F147-C9B113799557}"/>
              </a:ext>
            </a:extLst>
          </p:cNvPr>
          <p:cNvSpPr/>
          <p:nvPr/>
        </p:nvSpPr>
        <p:spPr>
          <a:xfrm>
            <a:off x="8096484" y="5079336"/>
            <a:ext cx="3194803" cy="95651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Arial" panose="020B0604020202020204" pitchFamily="34" charset="0"/>
                <a:cs typeface="Arial" panose="020B0604020202020204" pitchFamily="34" charset="0"/>
              </a:rPr>
              <a:t>Romance Fraud</a:t>
            </a:r>
          </a:p>
        </p:txBody>
      </p:sp>
      <p:sp>
        <p:nvSpPr>
          <p:cNvPr id="3" name="Footer Placeholder 16">
            <a:extLst>
              <a:ext uri="{FF2B5EF4-FFF2-40B4-BE49-F238E27FC236}">
                <a16:creationId xmlns:a16="http://schemas.microsoft.com/office/drawing/2014/main" id="{520B6987-27BD-30AE-415A-B5CE7610D956}"/>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3111327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DBDF5-397E-4B63-9502-BFA8BD9ECBAF}"/>
              </a:ext>
            </a:extLst>
          </p:cNvPr>
          <p:cNvSpPr>
            <a:spLocks noGrp="1"/>
          </p:cNvSpPr>
          <p:nvPr>
            <p:ph type="title"/>
          </p:nvPr>
        </p:nvSpPr>
        <p:spPr>
          <a:xfrm>
            <a:off x="1097280" y="286603"/>
            <a:ext cx="10058400" cy="1450757"/>
          </a:xfrm>
        </p:spPr>
        <p:txBody>
          <a:bodyPr>
            <a:normAutofit/>
          </a:bodyPr>
          <a:lstStyle/>
          <a:p>
            <a:r>
              <a:rPr lang="en-US" sz="3600" b="1">
                <a:solidFill>
                  <a:srgbClr val="0069B3"/>
                </a:solidFill>
                <a:latin typeface="Arial" charset="0"/>
                <a:ea typeface="Arial" charset="0"/>
                <a:cs typeface="Arial" charset="0"/>
              </a:rPr>
              <a:t>Signs and Indicators of Abuse</a:t>
            </a:r>
            <a:endParaRPr lang="en-US" sz="3600"/>
          </a:p>
        </p:txBody>
      </p:sp>
      <p:sp>
        <p:nvSpPr>
          <p:cNvPr id="3" name="Text Placeholder 2">
            <a:extLst>
              <a:ext uri="{FF2B5EF4-FFF2-40B4-BE49-F238E27FC236}">
                <a16:creationId xmlns:a16="http://schemas.microsoft.com/office/drawing/2014/main" id="{03EDC0D3-E356-4ECC-9B54-005F69E9E04A}"/>
              </a:ext>
            </a:extLst>
          </p:cNvPr>
          <p:cNvSpPr>
            <a:spLocks noGrp="1"/>
          </p:cNvSpPr>
          <p:nvPr>
            <p:ph type="body" idx="1"/>
          </p:nvPr>
        </p:nvSpPr>
        <p:spPr>
          <a:xfrm>
            <a:off x="1188719" y="2057399"/>
            <a:ext cx="5771917" cy="3802225"/>
          </a:xfrm>
        </p:spPr>
        <p:txBody>
          <a:bodyPr anchor="t">
            <a:normAutofit/>
          </a:bodyPr>
          <a:lstStyle/>
          <a:p>
            <a:r>
              <a:rPr lang="en-US" sz="2200" cap="none" dirty="0">
                <a:latin typeface="Arial" panose="020B0604020202020204" pitchFamily="34" charset="0"/>
                <a:cs typeface="Arial" panose="020B0604020202020204" pitchFamily="34" charset="0"/>
              </a:rPr>
              <a:t>Know the possible signs and indicators that may point to something being wrong that needs to be addressed.</a:t>
            </a:r>
          </a:p>
        </p:txBody>
      </p:sp>
      <p:sp>
        <p:nvSpPr>
          <p:cNvPr id="6" name="Content Placeholder 5">
            <a:extLst>
              <a:ext uri="{FF2B5EF4-FFF2-40B4-BE49-F238E27FC236}">
                <a16:creationId xmlns:a16="http://schemas.microsoft.com/office/drawing/2014/main" id="{C67BB74F-ED6F-4D1A-9513-D523A98DCD61}"/>
              </a:ext>
            </a:extLst>
          </p:cNvPr>
          <p:cNvSpPr>
            <a:spLocks noGrp="1"/>
          </p:cNvSpPr>
          <p:nvPr>
            <p:ph sz="quarter" idx="4"/>
          </p:nvPr>
        </p:nvSpPr>
        <p:spPr>
          <a:xfrm>
            <a:off x="2954072" y="1964719"/>
            <a:ext cx="6344816" cy="3802223"/>
          </a:xfrm>
        </p:spPr>
        <p:txBody>
          <a:bodyPr anchor="ctr">
            <a:normAutofit/>
          </a:bodyPr>
          <a:lstStyle/>
          <a:p>
            <a:pPr marL="0" indent="0">
              <a:buNone/>
            </a:pPr>
            <a:r>
              <a:rPr lang="en-US" sz="2200" dirty="0">
                <a:solidFill>
                  <a:srgbClr val="0069B3"/>
                </a:solidFill>
                <a:latin typeface="Arial" panose="020B0604020202020204" pitchFamily="34" charset="0"/>
                <a:cs typeface="Arial" panose="020B0604020202020204" pitchFamily="34" charset="0"/>
              </a:rPr>
              <a:t>There may not always be obvious </a:t>
            </a:r>
            <a:r>
              <a:rPr lang="en-GB" sz="2200" kern="100" dirty="0">
                <a:solidFill>
                  <a:srgbClr val="0069B3"/>
                </a:solidFill>
                <a:effectLst/>
                <a:latin typeface="Arial" panose="020B0604020202020204" pitchFamily="34" charset="0"/>
                <a:ea typeface="Aptos" panose="020B0004020202020204" pitchFamily="34" charset="0"/>
                <a:cs typeface="Arial" panose="020B0604020202020204" pitchFamily="34" charset="0"/>
              </a:rPr>
              <a:t>physical signs of abuse, but conversations may give indications that a Service User needs help</a:t>
            </a:r>
            <a:r>
              <a:rPr lang="en-GB" sz="2400" kern="100" dirty="0">
                <a:solidFill>
                  <a:srgbClr val="0069B3"/>
                </a:solidFill>
                <a:effectLst/>
                <a:latin typeface="Arial" panose="020B0604020202020204" pitchFamily="34" charset="0"/>
                <a:ea typeface="Aptos" panose="020B0004020202020204" pitchFamily="34" charset="0"/>
                <a:cs typeface="Arial" panose="020B0604020202020204" pitchFamily="34" charset="0"/>
              </a:rPr>
              <a:t>.</a:t>
            </a:r>
            <a:endParaRPr lang="en-US" sz="2400" dirty="0">
              <a:solidFill>
                <a:srgbClr val="0069B3"/>
              </a:solidFill>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430BDE48-B997-4CA8-9948-979F7A7B9F05}"/>
              </a:ext>
            </a:extLst>
          </p:cNvPr>
          <p:cNvSpPr>
            <a:spLocks noGrp="1"/>
          </p:cNvSpPr>
          <p:nvPr>
            <p:ph sz="quarter" idx="14"/>
          </p:nvPr>
        </p:nvSpPr>
        <p:spPr>
          <a:xfrm>
            <a:off x="4871545" y="1804699"/>
            <a:ext cx="6512042" cy="4122264"/>
          </a:xfrm>
        </p:spPr>
        <p:txBody>
          <a:bodyPr anchor="b">
            <a:noAutofit/>
          </a:bodyPr>
          <a:lstStyle/>
          <a:p>
            <a:pPr marL="0" indent="0">
              <a:buNone/>
            </a:pPr>
            <a:r>
              <a:rPr lang="en-GB" sz="2200" kern="100" dirty="0">
                <a:effectLst/>
                <a:latin typeface="Arial" panose="020B0604020202020204" pitchFamily="34" charset="0"/>
                <a:ea typeface="Aptos" panose="020B0004020202020204" pitchFamily="34" charset="0"/>
                <a:cs typeface="Times New Roman" panose="02020603050405020304" pitchFamily="18" charset="0"/>
              </a:rPr>
              <a:t>A sign or indicator on its own will not necessarily mean that abuse is taking place, so knowing who to report concerns to is important so that risks are assessed and appropriate action can be taken. </a:t>
            </a:r>
            <a:endParaRPr lang="en-US" sz="2200" dirty="0"/>
          </a:p>
        </p:txBody>
      </p:sp>
      <p:sp>
        <p:nvSpPr>
          <p:cNvPr id="17" name="Footer Placeholder 16">
            <a:extLst>
              <a:ext uri="{FF2B5EF4-FFF2-40B4-BE49-F238E27FC236}">
                <a16:creationId xmlns:a16="http://schemas.microsoft.com/office/drawing/2014/main" id="{B5F32026-FD7B-47A9-81A4-2DEE08F86720}"/>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18" name="Slide Number Placeholder 17">
            <a:extLst>
              <a:ext uri="{FF2B5EF4-FFF2-40B4-BE49-F238E27FC236}">
                <a16:creationId xmlns:a16="http://schemas.microsoft.com/office/drawing/2014/main" id="{29B3DD07-50F4-443D-90C5-946354595F1D}"/>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11</a:t>
            </a:fld>
            <a:endParaRPr lang="en-US"/>
          </a:p>
        </p:txBody>
      </p:sp>
      <p:sp>
        <p:nvSpPr>
          <p:cNvPr id="12" name="Rectangle 11">
            <a:extLst>
              <a:ext uri="{FF2B5EF4-FFF2-40B4-BE49-F238E27FC236}">
                <a16:creationId xmlns:a16="http://schemas.microsoft.com/office/drawing/2014/main" id="{04229691-4D2A-C638-590A-B577A347A796}"/>
              </a:ext>
            </a:extLst>
          </p:cNvPr>
          <p:cNvSpPr/>
          <p:nvPr/>
        </p:nvSpPr>
        <p:spPr>
          <a:xfrm>
            <a:off x="-3388" y="6393525"/>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7" descr="Logo&#10;&#10;Description automatically generated">
            <a:extLst>
              <a:ext uri="{FF2B5EF4-FFF2-40B4-BE49-F238E27FC236}">
                <a16:creationId xmlns:a16="http://schemas.microsoft.com/office/drawing/2014/main" id="{4AD2D015-42A4-7C0B-3B62-95C6ECF03ECD}"/>
              </a:ext>
            </a:extLst>
          </p:cNvPr>
          <p:cNvPicPr>
            <a:picLocks noChangeAspect="1"/>
          </p:cNvPicPr>
          <p:nvPr/>
        </p:nvPicPr>
        <p:blipFill>
          <a:blip r:embed="rId3"/>
          <a:stretch>
            <a:fillRect/>
          </a:stretch>
        </p:blipFill>
        <p:spPr>
          <a:xfrm>
            <a:off x="10566690" y="460765"/>
            <a:ext cx="816897" cy="877372"/>
          </a:xfrm>
          <a:prstGeom prst="rect">
            <a:avLst/>
          </a:prstGeom>
        </p:spPr>
      </p:pic>
      <p:sp>
        <p:nvSpPr>
          <p:cNvPr id="4" name="Footer Placeholder 16">
            <a:extLst>
              <a:ext uri="{FF2B5EF4-FFF2-40B4-BE49-F238E27FC236}">
                <a16:creationId xmlns:a16="http://schemas.microsoft.com/office/drawing/2014/main" id="{75C5B1FA-427A-7B04-1F7B-7F4E72787BEC}"/>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2956612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610D4-F5B2-E85E-86B8-F18751780A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DEA54A-4D8B-F9B7-7415-31537E8F06C9}"/>
              </a:ext>
            </a:extLst>
          </p:cNvPr>
          <p:cNvSpPr>
            <a:spLocks noGrp="1"/>
          </p:cNvSpPr>
          <p:nvPr>
            <p:ph type="title"/>
          </p:nvPr>
        </p:nvSpPr>
        <p:spPr>
          <a:xfrm>
            <a:off x="1189038" y="451994"/>
            <a:ext cx="10058400" cy="1450757"/>
          </a:xfrm>
        </p:spPr>
        <p:txBody>
          <a:bodyPr>
            <a:normAutofit/>
          </a:bodyPr>
          <a:lstStyle/>
          <a:p>
            <a:pPr>
              <a:spcBef>
                <a:spcPts val="1200"/>
              </a:spcBef>
            </a:pPr>
            <a:r>
              <a:rPr lang="en-US" sz="3600" b="1">
                <a:solidFill>
                  <a:srgbClr val="0069B3"/>
                </a:solidFill>
                <a:latin typeface="Arial" charset="0"/>
                <a:ea typeface="Arial" charset="0"/>
                <a:cs typeface="Arial" charset="0"/>
              </a:rPr>
              <a:t>Recognising Physical Abuse</a:t>
            </a:r>
            <a:br>
              <a:rPr lang="en-US" sz="3600" b="1">
                <a:solidFill>
                  <a:srgbClr val="0069B3"/>
                </a:solidFill>
                <a:latin typeface="Arial" charset="0"/>
                <a:ea typeface="Arial" charset="0"/>
                <a:cs typeface="Arial" charset="0"/>
              </a:rPr>
            </a:br>
            <a:r>
              <a:rPr lang="en-US" sz="2200">
                <a:latin typeface="Arial" charset="0"/>
                <a:ea typeface="Arial" charset="0"/>
                <a:cs typeface="Arial" charset="0"/>
              </a:rPr>
              <a:t>The deliberate use of physical force by one </a:t>
            </a:r>
            <a:br>
              <a:rPr lang="en-US" sz="2200">
                <a:latin typeface="Arial" charset="0"/>
                <a:ea typeface="Arial" charset="0"/>
                <a:cs typeface="Arial" charset="0"/>
              </a:rPr>
            </a:br>
            <a:r>
              <a:rPr lang="en-US" sz="2200">
                <a:latin typeface="Arial" charset="0"/>
                <a:ea typeface="Arial" charset="0"/>
                <a:cs typeface="Arial" charset="0"/>
              </a:rPr>
              <a:t>person against another to cause harm.</a:t>
            </a:r>
          </a:p>
        </p:txBody>
      </p:sp>
      <p:sp>
        <p:nvSpPr>
          <p:cNvPr id="5" name="Footer Placeholder 4">
            <a:extLst>
              <a:ext uri="{FF2B5EF4-FFF2-40B4-BE49-F238E27FC236}">
                <a16:creationId xmlns:a16="http://schemas.microsoft.com/office/drawing/2014/main" id="{CFF0ADA4-8C03-085D-6850-439891AE272E}"/>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1297EE2E-6B5F-B43F-5D17-3C96B351AA65}"/>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12</a:t>
            </a:fld>
            <a:endParaRPr lang="en-US"/>
          </a:p>
        </p:txBody>
      </p:sp>
      <p:sp>
        <p:nvSpPr>
          <p:cNvPr id="134" name="Rectangle 133">
            <a:extLst>
              <a:ext uri="{FF2B5EF4-FFF2-40B4-BE49-F238E27FC236}">
                <a16:creationId xmlns:a16="http://schemas.microsoft.com/office/drawing/2014/main" id="{B50C27C6-ECDC-29B3-3993-480D4DD89FB0}"/>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7C5ACD29-B7D8-C5DF-DC63-DB7CF1F771E2}"/>
              </a:ext>
            </a:extLst>
          </p:cNvPr>
          <p:cNvPicPr>
            <a:picLocks noChangeAspect="1"/>
          </p:cNvPicPr>
          <p:nvPr/>
        </p:nvPicPr>
        <p:blipFill>
          <a:blip r:embed="rId3"/>
          <a:stretch>
            <a:fillRect/>
          </a:stretch>
        </p:blipFill>
        <p:spPr>
          <a:xfrm>
            <a:off x="10585133" y="441727"/>
            <a:ext cx="816897" cy="877372"/>
          </a:xfrm>
          <a:prstGeom prst="rect">
            <a:avLst/>
          </a:prstGeom>
        </p:spPr>
      </p:pic>
      <p:graphicFrame>
        <p:nvGraphicFramePr>
          <p:cNvPr id="8" name="Content Placeholder 7">
            <a:extLst>
              <a:ext uri="{FF2B5EF4-FFF2-40B4-BE49-F238E27FC236}">
                <a16:creationId xmlns:a16="http://schemas.microsoft.com/office/drawing/2014/main" id="{9DC8DE98-615E-BEAC-A286-0B8BC18F213D}"/>
              </a:ext>
            </a:extLst>
          </p:cNvPr>
          <p:cNvGraphicFramePr>
            <a:graphicFrameLocks noGrp="1"/>
          </p:cNvGraphicFramePr>
          <p:nvPr>
            <p:ph idx="1"/>
            <p:extLst>
              <p:ext uri="{D42A27DB-BD31-4B8C-83A1-F6EECF244321}">
                <p14:modId xmlns:p14="http://schemas.microsoft.com/office/powerpoint/2010/main" val="796670306"/>
              </p:ext>
            </p:extLst>
          </p:nvPr>
        </p:nvGraphicFramePr>
        <p:xfrm>
          <a:off x="1189038" y="2208158"/>
          <a:ext cx="10058400" cy="36017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16">
            <a:extLst>
              <a:ext uri="{FF2B5EF4-FFF2-40B4-BE49-F238E27FC236}">
                <a16:creationId xmlns:a16="http://schemas.microsoft.com/office/drawing/2014/main" id="{57DE49C0-ADF1-9109-D998-BF0212F7C5EF}"/>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3774073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21218-FEC6-F260-0D4A-230C956E5A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12641A-B2EE-9D97-1AA6-D951840FCBCE}"/>
              </a:ext>
            </a:extLst>
          </p:cNvPr>
          <p:cNvSpPr>
            <a:spLocks noGrp="1"/>
          </p:cNvSpPr>
          <p:nvPr>
            <p:ph type="title"/>
          </p:nvPr>
        </p:nvSpPr>
        <p:spPr>
          <a:xfrm>
            <a:off x="1189038" y="451994"/>
            <a:ext cx="10058400" cy="1450757"/>
          </a:xfrm>
        </p:spPr>
        <p:txBody>
          <a:bodyPr>
            <a:normAutofit/>
          </a:bodyPr>
          <a:lstStyle/>
          <a:p>
            <a:pPr>
              <a:spcBef>
                <a:spcPts val="1200"/>
              </a:spcBef>
            </a:pPr>
            <a:r>
              <a:rPr lang="en-US" sz="3600" b="1" err="1">
                <a:solidFill>
                  <a:srgbClr val="0069B3"/>
                </a:solidFill>
                <a:latin typeface="Arial" charset="0"/>
                <a:ea typeface="Arial" charset="0"/>
                <a:cs typeface="Arial" charset="0"/>
              </a:rPr>
              <a:t>Recognising</a:t>
            </a:r>
            <a:r>
              <a:rPr lang="en-US" sz="3600" b="1">
                <a:solidFill>
                  <a:srgbClr val="0069B3"/>
                </a:solidFill>
                <a:latin typeface="Arial" charset="0"/>
                <a:ea typeface="Arial" charset="0"/>
                <a:cs typeface="Arial" charset="0"/>
              </a:rPr>
              <a:t> Emotional Abuse</a:t>
            </a:r>
            <a:br>
              <a:rPr lang="en-US" sz="3600" b="1">
                <a:solidFill>
                  <a:srgbClr val="0069B3"/>
                </a:solidFill>
                <a:latin typeface="Arial" charset="0"/>
                <a:ea typeface="Arial" charset="0"/>
                <a:cs typeface="Arial" charset="0"/>
              </a:rPr>
            </a:br>
            <a:r>
              <a:rPr lang="en-GB" sz="2200">
                <a:latin typeface="Arial" panose="020B0604020202020204" pitchFamily="34" charset="0"/>
                <a:ea typeface="Arial" charset="0"/>
                <a:cs typeface="Arial" panose="020B0604020202020204" pitchFamily="34" charset="0"/>
              </a:rPr>
              <a:t>A</a:t>
            </a:r>
            <a:r>
              <a:rPr lang="en-GB" sz="2200">
                <a:effectLst/>
                <a:latin typeface="Arial" panose="020B0604020202020204" pitchFamily="34" charset="0"/>
                <a:ea typeface="Aptos" panose="020B0004020202020204" pitchFamily="34" charset="0"/>
                <a:cs typeface="Arial" panose="020B0604020202020204" pitchFamily="34" charset="0"/>
              </a:rPr>
              <a:t>ny persistent emotional ill-treatment that causes severe and </a:t>
            </a:r>
            <a:br>
              <a:rPr lang="en-GB" sz="2200">
                <a:effectLst/>
                <a:latin typeface="Arial" panose="020B0604020202020204" pitchFamily="34" charset="0"/>
                <a:ea typeface="Aptos" panose="020B0004020202020204" pitchFamily="34" charset="0"/>
                <a:cs typeface="Arial" panose="020B0604020202020204" pitchFamily="34" charset="0"/>
              </a:rPr>
            </a:br>
            <a:r>
              <a:rPr lang="en-GB" sz="2200">
                <a:effectLst/>
                <a:latin typeface="Arial" panose="020B0604020202020204" pitchFamily="34" charset="0"/>
                <a:ea typeface="Aptos" panose="020B0004020202020204" pitchFamily="34" charset="0"/>
                <a:cs typeface="Arial" panose="020B0604020202020204" pitchFamily="34" charset="0"/>
              </a:rPr>
              <a:t>long-lasting adverse effects on a person’s emotional development.</a:t>
            </a:r>
            <a:r>
              <a:rPr lang="en-GB" sz="2200">
                <a:effectLst/>
                <a:latin typeface="Arial" panose="020B0604020202020204" pitchFamily="34" charset="0"/>
                <a:cs typeface="Arial" panose="020B0604020202020204" pitchFamily="34" charset="0"/>
              </a:rPr>
              <a:t> </a:t>
            </a:r>
            <a:endParaRPr lang="en-US" sz="2200">
              <a:latin typeface="Arial" panose="020B0604020202020204" pitchFamily="34" charset="0"/>
              <a:ea typeface="Arial" charset="0"/>
              <a:cs typeface="Arial" panose="020B0604020202020204" pitchFamily="34" charset="0"/>
            </a:endParaRPr>
          </a:p>
        </p:txBody>
      </p:sp>
      <p:sp>
        <p:nvSpPr>
          <p:cNvPr id="5" name="Footer Placeholder 4">
            <a:extLst>
              <a:ext uri="{FF2B5EF4-FFF2-40B4-BE49-F238E27FC236}">
                <a16:creationId xmlns:a16="http://schemas.microsoft.com/office/drawing/2014/main" id="{15F6031B-4712-6188-5B6E-82E167BB292C}"/>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A655F441-0CBF-CE15-992E-E4B7FBB6B289}"/>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13</a:t>
            </a:fld>
            <a:endParaRPr lang="en-US"/>
          </a:p>
        </p:txBody>
      </p:sp>
      <p:sp>
        <p:nvSpPr>
          <p:cNvPr id="134" name="Rectangle 133">
            <a:extLst>
              <a:ext uri="{FF2B5EF4-FFF2-40B4-BE49-F238E27FC236}">
                <a16:creationId xmlns:a16="http://schemas.microsoft.com/office/drawing/2014/main" id="{165CCDEF-F925-D122-E208-84DC24CA3156}"/>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516911B6-8086-D8C9-570E-9A8E030CAD8E}"/>
              </a:ext>
            </a:extLst>
          </p:cNvPr>
          <p:cNvPicPr>
            <a:picLocks noChangeAspect="1"/>
          </p:cNvPicPr>
          <p:nvPr/>
        </p:nvPicPr>
        <p:blipFill>
          <a:blip r:embed="rId3"/>
          <a:stretch>
            <a:fillRect/>
          </a:stretch>
        </p:blipFill>
        <p:spPr>
          <a:xfrm>
            <a:off x="10585133" y="441727"/>
            <a:ext cx="816897" cy="877372"/>
          </a:xfrm>
          <a:prstGeom prst="rect">
            <a:avLst/>
          </a:prstGeom>
        </p:spPr>
      </p:pic>
      <p:graphicFrame>
        <p:nvGraphicFramePr>
          <p:cNvPr id="8" name="Content Placeholder 7">
            <a:extLst>
              <a:ext uri="{FF2B5EF4-FFF2-40B4-BE49-F238E27FC236}">
                <a16:creationId xmlns:a16="http://schemas.microsoft.com/office/drawing/2014/main" id="{131E24EC-7DE5-BC16-D199-D3CD8E21D1F3}"/>
              </a:ext>
            </a:extLst>
          </p:cNvPr>
          <p:cNvGraphicFramePr>
            <a:graphicFrameLocks noGrp="1"/>
          </p:cNvGraphicFramePr>
          <p:nvPr>
            <p:ph idx="1"/>
            <p:extLst>
              <p:ext uri="{D42A27DB-BD31-4B8C-83A1-F6EECF244321}">
                <p14:modId xmlns:p14="http://schemas.microsoft.com/office/powerpoint/2010/main" val="1579410315"/>
              </p:ext>
            </p:extLst>
          </p:nvPr>
        </p:nvGraphicFramePr>
        <p:xfrm>
          <a:off x="1189038" y="2291297"/>
          <a:ext cx="10058400" cy="37136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16">
            <a:extLst>
              <a:ext uri="{FF2B5EF4-FFF2-40B4-BE49-F238E27FC236}">
                <a16:creationId xmlns:a16="http://schemas.microsoft.com/office/drawing/2014/main" id="{0A197798-5B0D-6D38-ACA9-8D3A9660F49C}"/>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4225543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0FEF8-AAC1-8449-C057-F5ADD9C2C1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E5F3AC-44B7-9AA4-F5E7-143580859CF2}"/>
              </a:ext>
            </a:extLst>
          </p:cNvPr>
          <p:cNvSpPr>
            <a:spLocks noGrp="1"/>
          </p:cNvSpPr>
          <p:nvPr>
            <p:ph type="title"/>
          </p:nvPr>
        </p:nvSpPr>
        <p:spPr>
          <a:xfrm>
            <a:off x="1189038" y="451994"/>
            <a:ext cx="10058400" cy="1450757"/>
          </a:xfrm>
        </p:spPr>
        <p:txBody>
          <a:bodyPr>
            <a:normAutofit fontScale="90000"/>
          </a:bodyPr>
          <a:lstStyle/>
          <a:p>
            <a:pPr>
              <a:spcBef>
                <a:spcPts val="1200"/>
              </a:spcBef>
            </a:pPr>
            <a:r>
              <a:rPr lang="en-US" sz="4000" b="1" err="1">
                <a:solidFill>
                  <a:srgbClr val="0069B3"/>
                </a:solidFill>
                <a:latin typeface="Arial" charset="0"/>
                <a:ea typeface="Arial" charset="0"/>
                <a:cs typeface="Arial" charset="0"/>
              </a:rPr>
              <a:t>Recognising</a:t>
            </a:r>
            <a:r>
              <a:rPr lang="en-US" sz="4000" b="1">
                <a:solidFill>
                  <a:srgbClr val="0069B3"/>
                </a:solidFill>
                <a:latin typeface="Arial" charset="0"/>
                <a:ea typeface="Arial" charset="0"/>
                <a:cs typeface="Arial" charset="0"/>
              </a:rPr>
              <a:t> Neglect</a:t>
            </a:r>
            <a:br>
              <a:rPr lang="en-US" sz="3600" b="1">
                <a:solidFill>
                  <a:srgbClr val="0069B3"/>
                </a:solidFill>
                <a:latin typeface="Arial" charset="0"/>
                <a:ea typeface="Arial" charset="0"/>
                <a:cs typeface="Arial" charset="0"/>
              </a:rPr>
            </a:br>
            <a:r>
              <a:rPr lang="en-GB" sz="2400" kern="100">
                <a:effectLst/>
                <a:latin typeface="Arial" panose="020B0604020202020204" pitchFamily="34" charset="0"/>
                <a:ea typeface="Aptos" panose="020B0004020202020204" pitchFamily="34" charset="0"/>
                <a:cs typeface="Arial" panose="020B0604020202020204" pitchFamily="34" charset="0"/>
              </a:rPr>
              <a:t>The failure to meet a person’s basic physical or emotional needs which </a:t>
            </a:r>
            <a:br>
              <a:rPr lang="en-GB" sz="2400" kern="100">
                <a:effectLst/>
                <a:latin typeface="Arial" panose="020B0604020202020204" pitchFamily="34" charset="0"/>
                <a:ea typeface="Aptos" panose="020B0004020202020204" pitchFamily="34" charset="0"/>
                <a:cs typeface="Arial" panose="020B0604020202020204" pitchFamily="34" charset="0"/>
              </a:rPr>
            </a:br>
            <a:r>
              <a:rPr lang="en-GB" sz="2400" kern="100">
                <a:effectLst/>
                <a:latin typeface="Arial" panose="020B0604020202020204" pitchFamily="34" charset="0"/>
                <a:ea typeface="Aptos" panose="020B0004020202020204" pitchFamily="34" charset="0"/>
                <a:cs typeface="Arial" panose="020B0604020202020204" pitchFamily="34" charset="0"/>
              </a:rPr>
              <a:t>is likely to have a serious negative impact on their health or development.</a:t>
            </a:r>
            <a:endParaRPr lang="en-US" sz="2200">
              <a:latin typeface="Arial" charset="0"/>
              <a:ea typeface="Arial" charset="0"/>
              <a:cs typeface="Arial" charset="0"/>
            </a:endParaRPr>
          </a:p>
        </p:txBody>
      </p:sp>
      <p:sp>
        <p:nvSpPr>
          <p:cNvPr id="5" name="Footer Placeholder 4">
            <a:extLst>
              <a:ext uri="{FF2B5EF4-FFF2-40B4-BE49-F238E27FC236}">
                <a16:creationId xmlns:a16="http://schemas.microsoft.com/office/drawing/2014/main" id="{2CEEC8C7-773D-B733-4705-3A4CE38883AF}"/>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2B710603-405B-C83A-DFD2-EDDAD383C1B1}"/>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14</a:t>
            </a:fld>
            <a:endParaRPr lang="en-US"/>
          </a:p>
        </p:txBody>
      </p:sp>
      <p:sp>
        <p:nvSpPr>
          <p:cNvPr id="134" name="Rectangle 133">
            <a:extLst>
              <a:ext uri="{FF2B5EF4-FFF2-40B4-BE49-F238E27FC236}">
                <a16:creationId xmlns:a16="http://schemas.microsoft.com/office/drawing/2014/main" id="{DF8B8B10-2E31-6E51-F025-5700E2BE80A8}"/>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909F4CB4-BF63-52AD-F0A4-B700B48D92CD}"/>
              </a:ext>
            </a:extLst>
          </p:cNvPr>
          <p:cNvPicPr>
            <a:picLocks noChangeAspect="1"/>
          </p:cNvPicPr>
          <p:nvPr/>
        </p:nvPicPr>
        <p:blipFill>
          <a:blip r:embed="rId3"/>
          <a:stretch>
            <a:fillRect/>
          </a:stretch>
        </p:blipFill>
        <p:spPr>
          <a:xfrm>
            <a:off x="10585133" y="441727"/>
            <a:ext cx="816897" cy="877372"/>
          </a:xfrm>
          <a:prstGeom prst="rect">
            <a:avLst/>
          </a:prstGeom>
        </p:spPr>
      </p:pic>
      <p:graphicFrame>
        <p:nvGraphicFramePr>
          <p:cNvPr id="8" name="Content Placeholder 7">
            <a:extLst>
              <a:ext uri="{FF2B5EF4-FFF2-40B4-BE49-F238E27FC236}">
                <a16:creationId xmlns:a16="http://schemas.microsoft.com/office/drawing/2014/main" id="{0466844A-75F1-E581-825C-D0D29E6E3E0A}"/>
              </a:ext>
            </a:extLst>
          </p:cNvPr>
          <p:cNvGraphicFramePr>
            <a:graphicFrameLocks noGrp="1"/>
          </p:cNvGraphicFramePr>
          <p:nvPr>
            <p:ph idx="1"/>
            <p:extLst>
              <p:ext uri="{D42A27DB-BD31-4B8C-83A1-F6EECF244321}">
                <p14:modId xmlns:p14="http://schemas.microsoft.com/office/powerpoint/2010/main" val="421489022"/>
              </p:ext>
            </p:extLst>
          </p:nvPr>
        </p:nvGraphicFramePr>
        <p:xfrm>
          <a:off x="1189038" y="2276669"/>
          <a:ext cx="10058400" cy="35332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16">
            <a:extLst>
              <a:ext uri="{FF2B5EF4-FFF2-40B4-BE49-F238E27FC236}">
                <a16:creationId xmlns:a16="http://schemas.microsoft.com/office/drawing/2014/main" id="{E5E87C22-09DE-0171-D16F-4E2506B854AB}"/>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545704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46ED-1CFC-37A8-4BB7-E5651B4B6E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D6700A-A09A-7EA4-C9E0-376AF2290F57}"/>
              </a:ext>
            </a:extLst>
          </p:cNvPr>
          <p:cNvSpPr>
            <a:spLocks noGrp="1"/>
          </p:cNvSpPr>
          <p:nvPr>
            <p:ph type="title"/>
          </p:nvPr>
        </p:nvSpPr>
        <p:spPr>
          <a:xfrm>
            <a:off x="1189038" y="451994"/>
            <a:ext cx="10058400" cy="1450757"/>
          </a:xfrm>
        </p:spPr>
        <p:txBody>
          <a:bodyPr>
            <a:normAutofit fontScale="90000"/>
          </a:bodyPr>
          <a:lstStyle/>
          <a:p>
            <a:pPr>
              <a:spcBef>
                <a:spcPts val="1200"/>
              </a:spcBef>
            </a:pPr>
            <a:r>
              <a:rPr lang="en-US" sz="4000" b="1" err="1">
                <a:solidFill>
                  <a:srgbClr val="0069B3"/>
                </a:solidFill>
                <a:latin typeface="Arial" charset="0"/>
                <a:ea typeface="Arial" charset="0"/>
                <a:cs typeface="Arial" charset="0"/>
              </a:rPr>
              <a:t>Recognising</a:t>
            </a:r>
            <a:r>
              <a:rPr lang="en-US" sz="4000" b="1">
                <a:solidFill>
                  <a:srgbClr val="0069B3"/>
                </a:solidFill>
                <a:latin typeface="Arial" charset="0"/>
                <a:ea typeface="Arial" charset="0"/>
                <a:cs typeface="Arial" charset="0"/>
              </a:rPr>
              <a:t> Neglect</a:t>
            </a:r>
            <a:br>
              <a:rPr lang="en-US" sz="3600" b="1">
                <a:solidFill>
                  <a:srgbClr val="0069B3"/>
                </a:solidFill>
                <a:latin typeface="Arial" charset="0"/>
                <a:ea typeface="Arial" charset="0"/>
                <a:cs typeface="Arial" charset="0"/>
              </a:rPr>
            </a:br>
            <a:r>
              <a:rPr lang="en-GB" sz="2400" kern="100">
                <a:effectLst/>
                <a:latin typeface="Arial" panose="020B0604020202020204" pitchFamily="34" charset="0"/>
                <a:ea typeface="Aptos" panose="020B0004020202020204" pitchFamily="34" charset="0"/>
                <a:cs typeface="Arial" panose="020B0604020202020204" pitchFamily="34" charset="0"/>
              </a:rPr>
              <a:t>The failure to meet a person’s basic physical or emotional needs which </a:t>
            </a:r>
            <a:br>
              <a:rPr lang="en-GB" sz="2400" kern="100">
                <a:effectLst/>
                <a:latin typeface="Arial" panose="020B0604020202020204" pitchFamily="34" charset="0"/>
                <a:ea typeface="Aptos" panose="020B0004020202020204" pitchFamily="34" charset="0"/>
                <a:cs typeface="Arial" panose="020B0604020202020204" pitchFamily="34" charset="0"/>
              </a:rPr>
            </a:br>
            <a:r>
              <a:rPr lang="en-GB" sz="2400" kern="100">
                <a:effectLst/>
                <a:latin typeface="Arial" panose="020B0604020202020204" pitchFamily="34" charset="0"/>
                <a:ea typeface="Aptos" panose="020B0004020202020204" pitchFamily="34" charset="0"/>
                <a:cs typeface="Arial" panose="020B0604020202020204" pitchFamily="34" charset="0"/>
              </a:rPr>
              <a:t>is likely to have a serious negative impact on their health or development.</a:t>
            </a:r>
            <a:endParaRPr lang="en-US" sz="2200">
              <a:latin typeface="Arial" charset="0"/>
              <a:ea typeface="Arial" charset="0"/>
              <a:cs typeface="Arial" charset="0"/>
            </a:endParaRPr>
          </a:p>
        </p:txBody>
      </p:sp>
      <p:sp>
        <p:nvSpPr>
          <p:cNvPr id="5" name="Footer Placeholder 4">
            <a:extLst>
              <a:ext uri="{FF2B5EF4-FFF2-40B4-BE49-F238E27FC236}">
                <a16:creationId xmlns:a16="http://schemas.microsoft.com/office/drawing/2014/main" id="{810F9057-67A7-5831-37FB-A59B4625E412}"/>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BC99F476-4C58-2291-6788-A6E19FCA0424}"/>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15</a:t>
            </a:fld>
            <a:endParaRPr lang="en-US"/>
          </a:p>
        </p:txBody>
      </p:sp>
      <p:sp>
        <p:nvSpPr>
          <p:cNvPr id="134" name="Rectangle 133">
            <a:extLst>
              <a:ext uri="{FF2B5EF4-FFF2-40B4-BE49-F238E27FC236}">
                <a16:creationId xmlns:a16="http://schemas.microsoft.com/office/drawing/2014/main" id="{90A49D69-033F-AE32-4EBC-7AF216D4277F}"/>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C232C324-2753-C5ED-543B-11F111FDB084}"/>
              </a:ext>
            </a:extLst>
          </p:cNvPr>
          <p:cNvPicPr>
            <a:picLocks noChangeAspect="1"/>
          </p:cNvPicPr>
          <p:nvPr/>
        </p:nvPicPr>
        <p:blipFill>
          <a:blip r:embed="rId3"/>
          <a:stretch>
            <a:fillRect/>
          </a:stretch>
        </p:blipFill>
        <p:spPr>
          <a:xfrm>
            <a:off x="10585133" y="441727"/>
            <a:ext cx="816897" cy="877372"/>
          </a:xfrm>
          <a:prstGeom prst="rect">
            <a:avLst/>
          </a:prstGeom>
        </p:spPr>
      </p:pic>
      <p:graphicFrame>
        <p:nvGraphicFramePr>
          <p:cNvPr id="8" name="Content Placeholder 7">
            <a:extLst>
              <a:ext uri="{FF2B5EF4-FFF2-40B4-BE49-F238E27FC236}">
                <a16:creationId xmlns:a16="http://schemas.microsoft.com/office/drawing/2014/main" id="{AB1A93EA-442E-8373-E9CC-9DAD283B050F}"/>
              </a:ext>
            </a:extLst>
          </p:cNvPr>
          <p:cNvGraphicFramePr>
            <a:graphicFrameLocks noGrp="1"/>
          </p:cNvGraphicFramePr>
          <p:nvPr>
            <p:ph idx="1"/>
            <p:extLst>
              <p:ext uri="{D42A27DB-BD31-4B8C-83A1-F6EECF244321}">
                <p14:modId xmlns:p14="http://schemas.microsoft.com/office/powerpoint/2010/main" val="1915662361"/>
              </p:ext>
            </p:extLst>
          </p:nvPr>
        </p:nvGraphicFramePr>
        <p:xfrm>
          <a:off x="1189038" y="2347280"/>
          <a:ext cx="10058400" cy="36017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16">
            <a:extLst>
              <a:ext uri="{FF2B5EF4-FFF2-40B4-BE49-F238E27FC236}">
                <a16:creationId xmlns:a16="http://schemas.microsoft.com/office/drawing/2014/main" id="{B66C37A2-446E-FBCE-2F73-FBB257D7CF85}"/>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1444055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83753-D8DE-CCE2-60D0-66CFC5CC37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23075E-E083-4DE9-8137-AC03D3D37B10}"/>
              </a:ext>
            </a:extLst>
          </p:cNvPr>
          <p:cNvSpPr>
            <a:spLocks noGrp="1"/>
          </p:cNvSpPr>
          <p:nvPr>
            <p:ph type="title"/>
          </p:nvPr>
        </p:nvSpPr>
        <p:spPr>
          <a:xfrm>
            <a:off x="1189038" y="451994"/>
            <a:ext cx="10058400" cy="1450757"/>
          </a:xfrm>
        </p:spPr>
        <p:txBody>
          <a:bodyPr>
            <a:normAutofit/>
          </a:bodyPr>
          <a:lstStyle/>
          <a:p>
            <a:pPr>
              <a:spcBef>
                <a:spcPts val="1200"/>
              </a:spcBef>
            </a:pPr>
            <a:r>
              <a:rPr lang="en-US" sz="3600" b="1" err="1">
                <a:solidFill>
                  <a:srgbClr val="0069B3"/>
                </a:solidFill>
                <a:latin typeface="Arial" charset="0"/>
                <a:ea typeface="Arial" charset="0"/>
                <a:cs typeface="Arial" charset="0"/>
              </a:rPr>
              <a:t>Recognising</a:t>
            </a:r>
            <a:r>
              <a:rPr lang="en-US" sz="3600" b="1">
                <a:solidFill>
                  <a:srgbClr val="0069B3"/>
                </a:solidFill>
                <a:latin typeface="Arial" charset="0"/>
                <a:ea typeface="Arial" charset="0"/>
                <a:cs typeface="Arial" charset="0"/>
              </a:rPr>
              <a:t> Sexual Abuse</a:t>
            </a:r>
            <a:br>
              <a:rPr lang="en-US" sz="3600" b="1">
                <a:solidFill>
                  <a:srgbClr val="0069B3"/>
                </a:solidFill>
                <a:latin typeface="Arial" charset="0"/>
                <a:ea typeface="Arial" charset="0"/>
                <a:cs typeface="Arial" charset="0"/>
              </a:rPr>
            </a:br>
            <a:r>
              <a:rPr lang="en-GB" sz="2200" kern="100">
                <a:effectLst/>
                <a:latin typeface="Arial" panose="020B0604020202020204" pitchFamily="34" charset="0"/>
                <a:ea typeface="Aptos" panose="020B0004020202020204" pitchFamily="34" charset="0"/>
                <a:cs typeface="Times New Roman" panose="02020603050405020304" pitchFamily="18" charset="0"/>
              </a:rPr>
              <a:t>Any behaviour perceived to be of a sexual nature which is </a:t>
            </a:r>
            <a:br>
              <a:rPr lang="en-GB" sz="2200" kern="100">
                <a:effectLst/>
                <a:latin typeface="Arial" panose="020B0604020202020204" pitchFamily="34" charset="0"/>
                <a:ea typeface="Aptos" panose="020B0004020202020204" pitchFamily="34" charset="0"/>
                <a:cs typeface="Times New Roman" panose="02020603050405020304" pitchFamily="18" charset="0"/>
              </a:rPr>
            </a:br>
            <a:r>
              <a:rPr lang="en-GB" sz="2200" kern="100">
                <a:effectLst/>
                <a:latin typeface="Arial" panose="020B0604020202020204" pitchFamily="34" charset="0"/>
                <a:ea typeface="Aptos" panose="020B0004020202020204" pitchFamily="34" charset="0"/>
                <a:cs typeface="Times New Roman" panose="02020603050405020304" pitchFamily="18" charset="0"/>
              </a:rPr>
              <a:t>unwanted or takes place without consent or understanding.</a:t>
            </a:r>
            <a:endParaRPr lang="en-US" sz="2200">
              <a:latin typeface="Arial" charset="0"/>
              <a:ea typeface="Arial" charset="0"/>
              <a:cs typeface="Arial" charset="0"/>
            </a:endParaRPr>
          </a:p>
        </p:txBody>
      </p:sp>
      <p:sp>
        <p:nvSpPr>
          <p:cNvPr id="5" name="Footer Placeholder 4">
            <a:extLst>
              <a:ext uri="{FF2B5EF4-FFF2-40B4-BE49-F238E27FC236}">
                <a16:creationId xmlns:a16="http://schemas.microsoft.com/office/drawing/2014/main" id="{8617C83F-1A47-981A-215B-957121F4B856}"/>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B9B2147A-A3B8-DBE6-8240-1BD2C9DDA088}"/>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16</a:t>
            </a:fld>
            <a:endParaRPr lang="en-US"/>
          </a:p>
        </p:txBody>
      </p:sp>
      <p:sp>
        <p:nvSpPr>
          <p:cNvPr id="134" name="Rectangle 133">
            <a:extLst>
              <a:ext uri="{FF2B5EF4-FFF2-40B4-BE49-F238E27FC236}">
                <a16:creationId xmlns:a16="http://schemas.microsoft.com/office/drawing/2014/main" id="{62F08036-1BAC-F01F-031C-A1A7DEF6C299}"/>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7E99E935-3A49-EEE4-52D0-79EBE7A2E720}"/>
              </a:ext>
            </a:extLst>
          </p:cNvPr>
          <p:cNvPicPr>
            <a:picLocks noChangeAspect="1"/>
          </p:cNvPicPr>
          <p:nvPr/>
        </p:nvPicPr>
        <p:blipFill>
          <a:blip r:embed="rId3"/>
          <a:stretch>
            <a:fillRect/>
          </a:stretch>
        </p:blipFill>
        <p:spPr>
          <a:xfrm>
            <a:off x="10585133" y="441727"/>
            <a:ext cx="816897" cy="877372"/>
          </a:xfrm>
          <a:prstGeom prst="rect">
            <a:avLst/>
          </a:prstGeom>
        </p:spPr>
      </p:pic>
      <p:graphicFrame>
        <p:nvGraphicFramePr>
          <p:cNvPr id="8" name="Content Placeholder 7">
            <a:extLst>
              <a:ext uri="{FF2B5EF4-FFF2-40B4-BE49-F238E27FC236}">
                <a16:creationId xmlns:a16="http://schemas.microsoft.com/office/drawing/2014/main" id="{525E981D-EB1F-73F2-285A-AC8FAAF2B1CE}"/>
              </a:ext>
            </a:extLst>
          </p:cNvPr>
          <p:cNvGraphicFramePr>
            <a:graphicFrameLocks noGrp="1"/>
          </p:cNvGraphicFramePr>
          <p:nvPr>
            <p:ph idx="1"/>
            <p:extLst>
              <p:ext uri="{D42A27DB-BD31-4B8C-83A1-F6EECF244321}">
                <p14:modId xmlns:p14="http://schemas.microsoft.com/office/powerpoint/2010/main" val="3968918131"/>
              </p:ext>
            </p:extLst>
          </p:nvPr>
        </p:nvGraphicFramePr>
        <p:xfrm>
          <a:off x="1189038" y="2347280"/>
          <a:ext cx="10058400" cy="36017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16">
            <a:extLst>
              <a:ext uri="{FF2B5EF4-FFF2-40B4-BE49-F238E27FC236}">
                <a16:creationId xmlns:a16="http://schemas.microsoft.com/office/drawing/2014/main" id="{1C1D8F90-2608-FB7A-2427-7A92EABC9DE5}"/>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764423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9A9E6-D0C8-ADDA-10A5-3B707D6051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136F64-E3E7-55D0-CF2E-50633DAC7973}"/>
              </a:ext>
            </a:extLst>
          </p:cNvPr>
          <p:cNvSpPr>
            <a:spLocks noGrp="1"/>
          </p:cNvSpPr>
          <p:nvPr>
            <p:ph type="title"/>
          </p:nvPr>
        </p:nvSpPr>
        <p:spPr>
          <a:xfrm>
            <a:off x="1189038" y="451994"/>
            <a:ext cx="10058400" cy="1450757"/>
          </a:xfrm>
        </p:spPr>
        <p:txBody>
          <a:bodyPr>
            <a:normAutofit/>
          </a:bodyPr>
          <a:lstStyle/>
          <a:p>
            <a:pPr>
              <a:spcBef>
                <a:spcPts val="1200"/>
              </a:spcBef>
            </a:pPr>
            <a:r>
              <a:rPr lang="en-US" sz="4000" b="1" dirty="0">
                <a:solidFill>
                  <a:srgbClr val="0069B3"/>
                </a:solidFill>
                <a:latin typeface="Arial" charset="0"/>
                <a:ea typeface="Arial" charset="0"/>
                <a:cs typeface="Arial" charset="0"/>
              </a:rPr>
              <a:t>Case Study</a:t>
            </a:r>
            <a:br>
              <a:rPr lang="en-US" sz="3600" b="1" dirty="0">
                <a:solidFill>
                  <a:srgbClr val="0069B3"/>
                </a:solidFill>
                <a:latin typeface="Arial" charset="0"/>
                <a:ea typeface="Arial" charset="0"/>
                <a:cs typeface="Arial" charset="0"/>
              </a:rPr>
            </a:br>
            <a:br>
              <a:rPr lang="en-GB" sz="2400" kern="100" dirty="0">
                <a:effectLst/>
                <a:latin typeface="Arial" panose="020B0604020202020204" pitchFamily="34" charset="0"/>
                <a:ea typeface="Aptos" panose="020B0004020202020204" pitchFamily="34" charset="0"/>
                <a:cs typeface="Times New Roman" panose="02020603050405020304" pitchFamily="18" charset="0"/>
              </a:rPr>
            </a:br>
            <a:endParaRPr lang="en-US" sz="2200" dirty="0">
              <a:latin typeface="Arial" charset="0"/>
              <a:ea typeface="Arial" charset="0"/>
              <a:cs typeface="Arial" charset="0"/>
            </a:endParaRPr>
          </a:p>
        </p:txBody>
      </p:sp>
      <p:sp>
        <p:nvSpPr>
          <p:cNvPr id="5" name="Footer Placeholder 4">
            <a:extLst>
              <a:ext uri="{FF2B5EF4-FFF2-40B4-BE49-F238E27FC236}">
                <a16:creationId xmlns:a16="http://schemas.microsoft.com/office/drawing/2014/main" id="{839ABD6E-E8D3-8D30-B4CE-4CFBDDEDD3FA}"/>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C1EA0405-360E-4535-5AC4-6C0A292501C9}"/>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17</a:t>
            </a:fld>
            <a:endParaRPr lang="en-US"/>
          </a:p>
        </p:txBody>
      </p:sp>
      <p:sp>
        <p:nvSpPr>
          <p:cNvPr id="134" name="Rectangle 133">
            <a:extLst>
              <a:ext uri="{FF2B5EF4-FFF2-40B4-BE49-F238E27FC236}">
                <a16:creationId xmlns:a16="http://schemas.microsoft.com/office/drawing/2014/main" id="{2EA68E1F-CDE1-150D-08FB-087793F90EC1}"/>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6661CE77-62F9-FBE9-5098-D30839E53178}"/>
              </a:ext>
            </a:extLst>
          </p:cNvPr>
          <p:cNvPicPr>
            <a:picLocks noChangeAspect="1"/>
          </p:cNvPicPr>
          <p:nvPr/>
        </p:nvPicPr>
        <p:blipFill>
          <a:blip r:embed="rId3"/>
          <a:stretch>
            <a:fillRect/>
          </a:stretch>
        </p:blipFill>
        <p:spPr>
          <a:xfrm>
            <a:off x="10585133" y="441727"/>
            <a:ext cx="816897" cy="877372"/>
          </a:xfrm>
          <a:prstGeom prst="rect">
            <a:avLst/>
          </a:prstGeom>
        </p:spPr>
      </p:pic>
      <p:graphicFrame>
        <p:nvGraphicFramePr>
          <p:cNvPr id="8" name="Content Placeholder 7">
            <a:extLst>
              <a:ext uri="{FF2B5EF4-FFF2-40B4-BE49-F238E27FC236}">
                <a16:creationId xmlns:a16="http://schemas.microsoft.com/office/drawing/2014/main" id="{819B0884-2A9C-2943-F785-A7ADEBC5E001}"/>
              </a:ext>
            </a:extLst>
          </p:cNvPr>
          <p:cNvGraphicFramePr>
            <a:graphicFrameLocks noGrp="1"/>
          </p:cNvGraphicFramePr>
          <p:nvPr>
            <p:ph idx="1"/>
            <p:extLst>
              <p:ext uri="{D42A27DB-BD31-4B8C-83A1-F6EECF244321}">
                <p14:modId xmlns:p14="http://schemas.microsoft.com/office/powerpoint/2010/main" val="3207831937"/>
              </p:ext>
            </p:extLst>
          </p:nvPr>
        </p:nvGraphicFramePr>
        <p:xfrm>
          <a:off x="1189038" y="2224014"/>
          <a:ext cx="5094531" cy="3848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reeform 6">
            <a:extLst>
              <a:ext uri="{FF2B5EF4-FFF2-40B4-BE49-F238E27FC236}">
                <a16:creationId xmlns:a16="http://schemas.microsoft.com/office/drawing/2014/main" id="{0729DC56-C668-70D3-35B0-628BC621379D}"/>
              </a:ext>
            </a:extLst>
          </p:cNvPr>
          <p:cNvSpPr/>
          <p:nvPr/>
        </p:nvSpPr>
        <p:spPr>
          <a:xfrm>
            <a:off x="6782653" y="2224013"/>
            <a:ext cx="4464785" cy="3848247"/>
          </a:xfrm>
          <a:custGeom>
            <a:avLst/>
            <a:gdLst/>
            <a:ahLst/>
            <a:cxnLst/>
            <a:rect l="l" t="t" r="r" b="b"/>
            <a:pathLst>
              <a:path w="6352729" h="4235153">
                <a:moveTo>
                  <a:pt x="0" y="0"/>
                </a:moveTo>
                <a:lnTo>
                  <a:pt x="6352729" y="0"/>
                </a:lnTo>
                <a:lnTo>
                  <a:pt x="6352729" y="4235153"/>
                </a:lnTo>
                <a:lnTo>
                  <a:pt x="0" y="4235153"/>
                </a:lnTo>
                <a:lnTo>
                  <a:pt x="0" y="0"/>
                </a:lnTo>
                <a:close/>
              </a:path>
            </a:pathLst>
          </a:custGeom>
          <a:blipFill>
            <a:blip r:embed="rId9"/>
            <a:stretch>
              <a:fillRect l="-18890" r="-11507"/>
            </a:stretch>
          </a:blipFill>
        </p:spPr>
        <p:txBody>
          <a:bodyPr/>
          <a:lstStyle/>
          <a:p>
            <a:endParaRPr lang="en-GB"/>
          </a:p>
        </p:txBody>
      </p:sp>
      <p:sp>
        <p:nvSpPr>
          <p:cNvPr id="3" name="Footer Placeholder 16">
            <a:extLst>
              <a:ext uri="{FF2B5EF4-FFF2-40B4-BE49-F238E27FC236}">
                <a16:creationId xmlns:a16="http://schemas.microsoft.com/office/drawing/2014/main" id="{6343C35A-5643-149D-3623-9D6F20A1BEA6}"/>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1156091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9BD42-F3D2-9882-7795-559D9742C9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7B4F1-A1BB-5B99-FD1D-ED57828F368E}"/>
              </a:ext>
            </a:extLst>
          </p:cNvPr>
          <p:cNvSpPr>
            <a:spLocks noGrp="1"/>
          </p:cNvSpPr>
          <p:nvPr>
            <p:ph type="title"/>
          </p:nvPr>
        </p:nvSpPr>
        <p:spPr>
          <a:xfrm>
            <a:off x="1189038" y="451994"/>
            <a:ext cx="10058400" cy="1450757"/>
          </a:xfrm>
        </p:spPr>
        <p:txBody>
          <a:bodyPr>
            <a:normAutofit fontScale="90000"/>
          </a:bodyPr>
          <a:lstStyle/>
          <a:p>
            <a:pPr>
              <a:spcBef>
                <a:spcPts val="1200"/>
              </a:spcBef>
            </a:pPr>
            <a:r>
              <a:rPr lang="en-US" sz="4000" b="1" err="1">
                <a:solidFill>
                  <a:srgbClr val="0069B3"/>
                </a:solidFill>
                <a:latin typeface="Arial" charset="0"/>
                <a:ea typeface="Arial" charset="0"/>
                <a:cs typeface="Arial" charset="0"/>
              </a:rPr>
              <a:t>Recognising</a:t>
            </a:r>
            <a:r>
              <a:rPr lang="en-US" sz="4000" b="1">
                <a:solidFill>
                  <a:srgbClr val="0069B3"/>
                </a:solidFill>
                <a:latin typeface="Arial" charset="0"/>
                <a:ea typeface="Arial" charset="0"/>
                <a:cs typeface="Arial" charset="0"/>
              </a:rPr>
              <a:t> Domestic Abuse</a:t>
            </a:r>
            <a:br>
              <a:rPr lang="en-US" sz="3600" b="1">
                <a:solidFill>
                  <a:srgbClr val="0069B3"/>
                </a:solidFill>
                <a:latin typeface="Arial" charset="0"/>
                <a:ea typeface="Arial" charset="0"/>
                <a:cs typeface="Arial" charset="0"/>
              </a:rPr>
            </a:br>
            <a:r>
              <a:rPr lang="en-US" sz="2200">
                <a:latin typeface="Arial" charset="0"/>
                <a:ea typeface="Arial" charset="0"/>
                <a:cs typeface="Arial" charset="0"/>
              </a:rPr>
              <a:t>Any </a:t>
            </a:r>
            <a:r>
              <a:rPr lang="en-GB" sz="2400" kern="100">
                <a:effectLst/>
                <a:latin typeface="Arial" panose="020B0604020202020204" pitchFamily="34" charset="0"/>
                <a:ea typeface="Aptos" panose="020B0004020202020204" pitchFamily="34" charset="0"/>
                <a:cs typeface="Times New Roman" panose="02020603050405020304" pitchFamily="18" charset="0"/>
              </a:rPr>
              <a:t>threatening behaviour, violence, or abuse by one adult against </a:t>
            </a:r>
            <a:br>
              <a:rPr lang="en-GB" sz="2400" kern="100">
                <a:effectLst/>
                <a:latin typeface="Arial" panose="020B0604020202020204" pitchFamily="34" charset="0"/>
                <a:ea typeface="Aptos" panose="020B0004020202020204" pitchFamily="34" charset="0"/>
                <a:cs typeface="Times New Roman" panose="02020603050405020304" pitchFamily="18" charset="0"/>
              </a:rPr>
            </a:br>
            <a:r>
              <a:rPr lang="en-GB" sz="2400" kern="100">
                <a:effectLst/>
                <a:latin typeface="Arial" panose="020B0604020202020204" pitchFamily="34" charset="0"/>
                <a:ea typeface="Aptos" panose="020B0004020202020204" pitchFamily="34" charset="0"/>
                <a:cs typeface="Times New Roman" panose="02020603050405020304" pitchFamily="18" charset="0"/>
              </a:rPr>
              <a:t>another where they are or have been intimate partners or family members.</a:t>
            </a:r>
            <a:endParaRPr lang="en-US" sz="2200">
              <a:latin typeface="Arial" charset="0"/>
              <a:ea typeface="Arial" charset="0"/>
              <a:cs typeface="Arial" charset="0"/>
            </a:endParaRPr>
          </a:p>
        </p:txBody>
      </p:sp>
      <p:sp>
        <p:nvSpPr>
          <p:cNvPr id="5" name="Footer Placeholder 4">
            <a:extLst>
              <a:ext uri="{FF2B5EF4-FFF2-40B4-BE49-F238E27FC236}">
                <a16:creationId xmlns:a16="http://schemas.microsoft.com/office/drawing/2014/main" id="{0277D297-8D3B-8A7E-2831-732D7D750B0C}"/>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0713CE7E-18C2-3308-4ECC-53665F68596A}"/>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18</a:t>
            </a:fld>
            <a:endParaRPr lang="en-US"/>
          </a:p>
        </p:txBody>
      </p:sp>
      <p:sp>
        <p:nvSpPr>
          <p:cNvPr id="134" name="Rectangle 133">
            <a:extLst>
              <a:ext uri="{FF2B5EF4-FFF2-40B4-BE49-F238E27FC236}">
                <a16:creationId xmlns:a16="http://schemas.microsoft.com/office/drawing/2014/main" id="{F8A02683-D1E1-ECE0-DCF9-224BDB7E0776}"/>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8CCE4DB3-0229-DCB5-A736-4CE0C52E2EB6}"/>
              </a:ext>
            </a:extLst>
          </p:cNvPr>
          <p:cNvPicPr>
            <a:picLocks noChangeAspect="1"/>
          </p:cNvPicPr>
          <p:nvPr/>
        </p:nvPicPr>
        <p:blipFill>
          <a:blip r:embed="rId3"/>
          <a:stretch>
            <a:fillRect/>
          </a:stretch>
        </p:blipFill>
        <p:spPr>
          <a:xfrm>
            <a:off x="10585133" y="441727"/>
            <a:ext cx="816897" cy="877372"/>
          </a:xfrm>
          <a:prstGeom prst="rect">
            <a:avLst/>
          </a:prstGeom>
        </p:spPr>
      </p:pic>
      <p:graphicFrame>
        <p:nvGraphicFramePr>
          <p:cNvPr id="8" name="Content Placeholder 7">
            <a:extLst>
              <a:ext uri="{FF2B5EF4-FFF2-40B4-BE49-F238E27FC236}">
                <a16:creationId xmlns:a16="http://schemas.microsoft.com/office/drawing/2014/main" id="{86747F59-1856-2ACE-630E-F7AA821D396F}"/>
              </a:ext>
            </a:extLst>
          </p:cNvPr>
          <p:cNvGraphicFramePr>
            <a:graphicFrameLocks noGrp="1"/>
          </p:cNvGraphicFramePr>
          <p:nvPr>
            <p:ph idx="1"/>
            <p:extLst>
              <p:ext uri="{D42A27DB-BD31-4B8C-83A1-F6EECF244321}">
                <p14:modId xmlns:p14="http://schemas.microsoft.com/office/powerpoint/2010/main" val="2218138366"/>
              </p:ext>
            </p:extLst>
          </p:nvPr>
        </p:nvGraphicFramePr>
        <p:xfrm>
          <a:off x="1189038" y="2224014"/>
          <a:ext cx="10058400" cy="3848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16">
            <a:extLst>
              <a:ext uri="{FF2B5EF4-FFF2-40B4-BE49-F238E27FC236}">
                <a16:creationId xmlns:a16="http://schemas.microsoft.com/office/drawing/2014/main" id="{16090951-1E77-50E8-564B-0DDDF5A65319}"/>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1242877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DE49C-DE72-4042-0CE0-0EBAF013D2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EDAF96-C4CC-787E-8350-E23D3DCECAF2}"/>
              </a:ext>
            </a:extLst>
          </p:cNvPr>
          <p:cNvSpPr>
            <a:spLocks noGrp="1"/>
          </p:cNvSpPr>
          <p:nvPr>
            <p:ph type="title"/>
          </p:nvPr>
        </p:nvSpPr>
        <p:spPr>
          <a:xfrm>
            <a:off x="1189038" y="451994"/>
            <a:ext cx="10058400" cy="1450757"/>
          </a:xfrm>
        </p:spPr>
        <p:txBody>
          <a:bodyPr>
            <a:normAutofit/>
          </a:bodyPr>
          <a:lstStyle/>
          <a:p>
            <a:pPr>
              <a:spcBef>
                <a:spcPts val="1200"/>
              </a:spcBef>
            </a:pPr>
            <a:r>
              <a:rPr lang="en-US" sz="3600" b="1" dirty="0">
                <a:solidFill>
                  <a:srgbClr val="0069B3"/>
                </a:solidFill>
                <a:latin typeface="Arial" charset="0"/>
                <a:ea typeface="Arial" charset="0"/>
                <a:cs typeface="Arial" charset="0"/>
              </a:rPr>
              <a:t>Understanding Coercive Control</a:t>
            </a:r>
            <a:br>
              <a:rPr lang="en-US" sz="3600" b="1" dirty="0">
                <a:solidFill>
                  <a:srgbClr val="0069B3"/>
                </a:solidFill>
                <a:latin typeface="Arial" charset="0"/>
                <a:ea typeface="Arial" charset="0"/>
                <a:cs typeface="Arial" charset="0"/>
              </a:rPr>
            </a:br>
            <a:r>
              <a:rPr lang="en-GB" sz="2400" b="1" dirty="0">
                <a:latin typeface="Arial" charset="0"/>
                <a:ea typeface="Arial" charset="0"/>
                <a:cs typeface="Arial" charset="0"/>
              </a:rPr>
              <a:t>Domestic, financial, sexual, online or otherwise</a:t>
            </a:r>
            <a:endParaRPr lang="en-US" sz="2400" dirty="0">
              <a:latin typeface="Arial" charset="0"/>
              <a:ea typeface="Arial" charset="0"/>
              <a:cs typeface="Arial" charset="0"/>
            </a:endParaRPr>
          </a:p>
        </p:txBody>
      </p:sp>
      <p:sp>
        <p:nvSpPr>
          <p:cNvPr id="5" name="Footer Placeholder 4">
            <a:extLst>
              <a:ext uri="{FF2B5EF4-FFF2-40B4-BE49-F238E27FC236}">
                <a16:creationId xmlns:a16="http://schemas.microsoft.com/office/drawing/2014/main" id="{6E53A78B-E6CC-00F0-8004-1A5E4B71E2AB}"/>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81438B92-40E2-EA0C-D95B-4A45F19A69BA}"/>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19</a:t>
            </a:fld>
            <a:endParaRPr lang="en-US"/>
          </a:p>
        </p:txBody>
      </p:sp>
      <p:sp>
        <p:nvSpPr>
          <p:cNvPr id="134" name="Rectangle 133">
            <a:extLst>
              <a:ext uri="{FF2B5EF4-FFF2-40B4-BE49-F238E27FC236}">
                <a16:creationId xmlns:a16="http://schemas.microsoft.com/office/drawing/2014/main" id="{35856279-7B36-B494-88BF-B4BE775F6AA6}"/>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472C7EC5-72FD-91A3-9561-A1D185F350FC}"/>
              </a:ext>
            </a:extLst>
          </p:cNvPr>
          <p:cNvPicPr>
            <a:picLocks noChangeAspect="1"/>
          </p:cNvPicPr>
          <p:nvPr/>
        </p:nvPicPr>
        <p:blipFill>
          <a:blip r:embed="rId3"/>
          <a:stretch>
            <a:fillRect/>
          </a:stretch>
        </p:blipFill>
        <p:spPr>
          <a:xfrm>
            <a:off x="10585133" y="441727"/>
            <a:ext cx="816897" cy="877372"/>
          </a:xfrm>
          <a:prstGeom prst="rect">
            <a:avLst/>
          </a:prstGeom>
        </p:spPr>
      </p:pic>
      <p:graphicFrame>
        <p:nvGraphicFramePr>
          <p:cNvPr id="8" name="Content Placeholder 7">
            <a:extLst>
              <a:ext uri="{FF2B5EF4-FFF2-40B4-BE49-F238E27FC236}">
                <a16:creationId xmlns:a16="http://schemas.microsoft.com/office/drawing/2014/main" id="{D037963E-9489-E86C-6218-FC9FC4444AC4}"/>
              </a:ext>
            </a:extLst>
          </p:cNvPr>
          <p:cNvGraphicFramePr>
            <a:graphicFrameLocks noGrp="1"/>
          </p:cNvGraphicFramePr>
          <p:nvPr>
            <p:ph idx="1"/>
            <p:extLst>
              <p:ext uri="{D42A27DB-BD31-4B8C-83A1-F6EECF244321}">
                <p14:modId xmlns:p14="http://schemas.microsoft.com/office/powerpoint/2010/main" val="649506825"/>
              </p:ext>
            </p:extLst>
          </p:nvPr>
        </p:nvGraphicFramePr>
        <p:xfrm>
          <a:off x="1189038" y="2276669"/>
          <a:ext cx="10058400" cy="35332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16">
            <a:extLst>
              <a:ext uri="{FF2B5EF4-FFF2-40B4-BE49-F238E27FC236}">
                <a16:creationId xmlns:a16="http://schemas.microsoft.com/office/drawing/2014/main" id="{4DF9CA7F-66EA-5BED-44EE-484ADD909270}"/>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2715193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DA3A-207F-49B1-B04B-4ABF2C16B8F8}"/>
              </a:ext>
            </a:extLst>
          </p:cNvPr>
          <p:cNvSpPr>
            <a:spLocks noGrp="1"/>
          </p:cNvSpPr>
          <p:nvPr>
            <p:ph type="ctrTitle"/>
          </p:nvPr>
        </p:nvSpPr>
        <p:spPr>
          <a:xfrm>
            <a:off x="6729999" y="2066747"/>
            <a:ext cx="4813072" cy="1368549"/>
          </a:xfrm>
        </p:spPr>
        <p:txBody>
          <a:bodyPr>
            <a:normAutofit fontScale="90000"/>
          </a:bodyPr>
          <a:lstStyle/>
          <a:p>
            <a:r>
              <a:rPr lang="en-GB" sz="4000" b="1" dirty="0">
                <a:solidFill>
                  <a:srgbClr val="0069B3"/>
                </a:solidFill>
                <a:latin typeface="Arial" charset="0"/>
                <a:ea typeface="Arial" charset="0"/>
                <a:cs typeface="Arial" charset="0"/>
              </a:rPr>
              <a:t>Safeguarding</a:t>
            </a:r>
            <a:r>
              <a:rPr lang="en-GB" sz="4400" b="1" dirty="0">
                <a:solidFill>
                  <a:srgbClr val="0069B3"/>
                </a:solidFill>
                <a:latin typeface="Arial" charset="0"/>
                <a:ea typeface="Arial" charset="0"/>
                <a:cs typeface="Arial" charset="0"/>
              </a:rPr>
              <a:t> </a:t>
            </a:r>
            <a:r>
              <a:rPr lang="en-GB" sz="3100" b="1" dirty="0">
                <a:solidFill>
                  <a:srgbClr val="0069B3"/>
                </a:solidFill>
                <a:latin typeface="Arial" charset="0"/>
                <a:ea typeface="Arial" charset="0"/>
                <a:cs typeface="Arial" charset="0"/>
              </a:rPr>
              <a:t>Vulnerable Adults </a:t>
            </a:r>
            <a:br>
              <a:rPr lang="en-GB" sz="2200" b="1" dirty="0">
                <a:solidFill>
                  <a:srgbClr val="0069B3"/>
                </a:solidFill>
                <a:latin typeface="Arial" charset="0"/>
                <a:ea typeface="Arial" charset="0"/>
                <a:cs typeface="Arial" charset="0"/>
              </a:rPr>
            </a:br>
            <a:br>
              <a:rPr lang="en-GB" sz="2700" b="1" dirty="0">
                <a:solidFill>
                  <a:srgbClr val="0069B3"/>
                </a:solidFill>
                <a:latin typeface="Arial" charset="0"/>
                <a:ea typeface="Arial" charset="0"/>
                <a:cs typeface="Arial" charset="0"/>
              </a:rPr>
            </a:br>
            <a:r>
              <a:rPr lang="en-GB" sz="2800" b="1" dirty="0">
                <a:solidFill>
                  <a:schemeClr val="tx1">
                    <a:lumMod val="95000"/>
                    <a:lumOff val="5000"/>
                  </a:schemeClr>
                </a:solidFill>
                <a:latin typeface="Arial" charset="0"/>
                <a:ea typeface="Arial" charset="0"/>
                <a:cs typeface="Arial" charset="0"/>
              </a:rPr>
              <a:t>Recognising Abuse</a:t>
            </a:r>
          </a:p>
        </p:txBody>
      </p:sp>
      <p:sp>
        <p:nvSpPr>
          <p:cNvPr id="3" name="Subtitle 2">
            <a:extLst>
              <a:ext uri="{FF2B5EF4-FFF2-40B4-BE49-F238E27FC236}">
                <a16:creationId xmlns:a16="http://schemas.microsoft.com/office/drawing/2014/main" id="{E2BCFD34-C8EF-415B-8FA0-16D34102B5A0}"/>
              </a:ext>
            </a:extLst>
          </p:cNvPr>
          <p:cNvSpPr>
            <a:spLocks noGrp="1"/>
          </p:cNvSpPr>
          <p:nvPr>
            <p:ph type="subTitle" idx="1"/>
          </p:nvPr>
        </p:nvSpPr>
        <p:spPr>
          <a:xfrm>
            <a:off x="6729999" y="4491789"/>
            <a:ext cx="4829101" cy="701803"/>
          </a:xfrm>
        </p:spPr>
        <p:txBody>
          <a:bodyPr>
            <a:noAutofit/>
          </a:bodyPr>
          <a:lstStyle/>
          <a:p>
            <a:pPr marL="0" indent="0">
              <a:buNone/>
            </a:pPr>
            <a:r>
              <a:rPr lang="en-GB" sz="2400" dirty="0">
                <a:latin typeface="Arial" charset="0"/>
                <a:ea typeface="Arial" charset="0"/>
                <a:cs typeface="Arial" charset="0"/>
              </a:rPr>
              <a:t>The Hope Hub </a:t>
            </a:r>
          </a:p>
          <a:p>
            <a:pPr marL="0" indent="0">
              <a:buNone/>
            </a:pPr>
            <a:r>
              <a:rPr lang="en-GB" sz="1800" dirty="0">
                <a:latin typeface="Arial" charset="0"/>
                <a:ea typeface="Arial" charset="0"/>
                <a:cs typeface="Arial" charset="0"/>
              </a:rPr>
              <a:t>Safeguarding Vulnerable Adults Policy DV20</a:t>
            </a:r>
          </a:p>
        </p:txBody>
      </p:sp>
      <p:sp>
        <p:nvSpPr>
          <p:cNvPr id="11" name="Footer Placeholder 10">
            <a:extLst>
              <a:ext uri="{FF2B5EF4-FFF2-40B4-BE49-F238E27FC236}">
                <a16:creationId xmlns:a16="http://schemas.microsoft.com/office/drawing/2014/main" id="{EE9F877C-9A6C-4DDB-B804-DE76AD1C6AF0}"/>
              </a:ext>
            </a:extLst>
          </p:cNvPr>
          <p:cNvSpPr>
            <a:spLocks noGrp="1"/>
          </p:cNvSpPr>
          <p:nvPr>
            <p:ph type="ftr" sz="quarter" idx="11"/>
          </p:nvPr>
        </p:nvSpPr>
        <p:spPr>
          <a:xfrm>
            <a:off x="1097279" y="6446838"/>
            <a:ext cx="6818262" cy="365125"/>
          </a:xfrm>
        </p:spPr>
        <p:txBody>
          <a:bodyPr/>
          <a:lstStyle/>
          <a:p>
            <a:r>
              <a:rPr lang="en-GB" dirty="0"/>
              <a:t>The Hope Hub - Registered charity in England and Wales number 1176452</a:t>
            </a:r>
          </a:p>
        </p:txBody>
      </p:sp>
      <p:sp>
        <p:nvSpPr>
          <p:cNvPr id="12" name="Slide Number Placeholder 11">
            <a:extLst>
              <a:ext uri="{FF2B5EF4-FFF2-40B4-BE49-F238E27FC236}">
                <a16:creationId xmlns:a16="http://schemas.microsoft.com/office/drawing/2014/main" id="{BC85B0AB-DC16-4789-95F3-60E6BB1BE492}"/>
              </a:ext>
            </a:extLst>
          </p:cNvPr>
          <p:cNvSpPr>
            <a:spLocks noGrp="1"/>
          </p:cNvSpPr>
          <p:nvPr>
            <p:ph type="sldNum" sz="quarter" idx="12"/>
          </p:nvPr>
        </p:nvSpPr>
        <p:spPr>
          <a:xfrm>
            <a:off x="10993582" y="6446838"/>
            <a:ext cx="780010" cy="365125"/>
          </a:xfrm>
        </p:spPr>
        <p:txBody>
          <a:bodyPr/>
          <a:lstStyle/>
          <a:p>
            <a:fld id="{3A98EE3D-8CD1-4C3F-BD1C-C98C9596463C}" type="slidenum">
              <a:rPr lang="en-GB" smtClean="0"/>
              <a:pPr/>
              <a:t>2</a:t>
            </a:fld>
            <a:endParaRPr lang="en-GB" dirty="0"/>
          </a:p>
        </p:txBody>
      </p:sp>
      <p:sp>
        <p:nvSpPr>
          <p:cNvPr id="8" name="Rectangle 7">
            <a:extLst>
              <a:ext uri="{FF2B5EF4-FFF2-40B4-BE49-F238E27FC236}">
                <a16:creationId xmlns:a16="http://schemas.microsoft.com/office/drawing/2014/main" id="{74DC8C36-6A7E-1567-84A2-8CDFC54D865D}"/>
              </a:ext>
            </a:extLst>
          </p:cNvPr>
          <p:cNvSpPr/>
          <p:nvPr/>
        </p:nvSpPr>
        <p:spPr>
          <a:xfrm>
            <a:off x="2" y="6398712"/>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7" descr="Logo&#10;&#10;Description automatically generated">
            <a:extLst>
              <a:ext uri="{FF2B5EF4-FFF2-40B4-BE49-F238E27FC236}">
                <a16:creationId xmlns:a16="http://schemas.microsoft.com/office/drawing/2014/main" id="{A2068D99-76F3-85B7-DC2B-FFD6D070778F}"/>
              </a:ext>
            </a:extLst>
          </p:cNvPr>
          <p:cNvPicPr>
            <a:picLocks noChangeAspect="1"/>
          </p:cNvPicPr>
          <p:nvPr/>
        </p:nvPicPr>
        <p:blipFill>
          <a:blip r:embed="rId3"/>
          <a:stretch>
            <a:fillRect/>
          </a:stretch>
        </p:blipFill>
        <p:spPr>
          <a:xfrm>
            <a:off x="10652013" y="661129"/>
            <a:ext cx="816897" cy="877372"/>
          </a:xfrm>
          <a:prstGeom prst="rect">
            <a:avLst/>
          </a:prstGeom>
        </p:spPr>
      </p:pic>
      <p:pic>
        <p:nvPicPr>
          <p:cNvPr id="13" name="Picture 2"/>
          <p:cNvPicPr>
            <a:picLocks noGrp="1" noChangeAspect="1"/>
          </p:cNvPicPr>
          <p:nvPr>
            <p:ph type="pic" sz="quarter" idx="13"/>
          </p:nvPr>
        </p:nvPicPr>
        <p:blipFill>
          <a:blip r:embed="rId4"/>
          <a:srcRect l="7363" r="7363"/>
          <a:stretch>
            <a:fillRect/>
          </a:stretch>
        </p:blipFill>
        <p:spPr>
          <a:xfrm>
            <a:off x="979735" y="1473821"/>
            <a:ext cx="4761308" cy="3719771"/>
          </a:xfrm>
          <a:prstGeom prst="rect">
            <a:avLst/>
          </a:prstGeom>
        </p:spPr>
      </p:pic>
      <p:sp>
        <p:nvSpPr>
          <p:cNvPr id="4" name="Footer Placeholder 16">
            <a:extLst>
              <a:ext uri="{FF2B5EF4-FFF2-40B4-BE49-F238E27FC236}">
                <a16:creationId xmlns:a16="http://schemas.microsoft.com/office/drawing/2014/main" id="{AB7F7132-7C67-9228-9AF9-8AFD8956DFE5}"/>
              </a:ext>
            </a:extLst>
          </p:cNvPr>
          <p:cNvSpPr txBox="1">
            <a:spLocks/>
          </p:cNvSpPr>
          <p:nvPr/>
        </p:nvSpPr>
        <p:spPr>
          <a:xfrm>
            <a:off x="6625087" y="6409097"/>
            <a:ext cx="5365630" cy="54832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GB" sz="1100" b="1" dirty="0">
                <a:solidFill>
                  <a:schemeClr val="bg1"/>
                </a:solidFill>
                <a:latin typeface="Arial" panose="020B0604020202020204" pitchFamily="34" charset="0"/>
                <a:cs typeface="Arial" panose="020B0604020202020204" pitchFamily="34" charset="0"/>
              </a:rPr>
              <a:t>The Hope Hub </a:t>
            </a:r>
            <a:r>
              <a:rPr lang="en-GB" sz="1100" b="1" cap="all" dirty="0">
                <a:solidFill>
                  <a:schemeClr val="bg1"/>
                </a:solidFill>
                <a:latin typeface="Arial" panose="020B0604020202020204" pitchFamily="34" charset="0"/>
                <a:cs typeface="Arial" panose="020B0604020202020204" pitchFamily="34" charset="0"/>
              </a:rPr>
              <a:t>- </a:t>
            </a:r>
            <a:r>
              <a:rPr lang="en-GB"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259746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4B5AB-A90B-60E1-B5A4-C4055855FB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B35639-A3C6-8F97-A1DA-D78C0182CD1A}"/>
              </a:ext>
            </a:extLst>
          </p:cNvPr>
          <p:cNvSpPr>
            <a:spLocks noGrp="1"/>
          </p:cNvSpPr>
          <p:nvPr>
            <p:ph type="title"/>
          </p:nvPr>
        </p:nvSpPr>
        <p:spPr>
          <a:xfrm>
            <a:off x="1189038" y="451994"/>
            <a:ext cx="10058400" cy="1450757"/>
          </a:xfrm>
        </p:spPr>
        <p:txBody>
          <a:bodyPr>
            <a:normAutofit fontScale="90000"/>
          </a:bodyPr>
          <a:lstStyle/>
          <a:p>
            <a:pPr>
              <a:spcBef>
                <a:spcPts val="1200"/>
              </a:spcBef>
            </a:pPr>
            <a:r>
              <a:rPr lang="en-US" sz="4000" b="1" err="1">
                <a:solidFill>
                  <a:srgbClr val="0069B3"/>
                </a:solidFill>
                <a:latin typeface="Arial" charset="0"/>
                <a:ea typeface="Arial" charset="0"/>
                <a:cs typeface="Arial" charset="0"/>
              </a:rPr>
              <a:t>Recognising</a:t>
            </a:r>
            <a:r>
              <a:rPr lang="en-US" sz="4000" b="1">
                <a:solidFill>
                  <a:srgbClr val="0069B3"/>
                </a:solidFill>
                <a:latin typeface="Arial" charset="0"/>
                <a:ea typeface="Arial" charset="0"/>
                <a:cs typeface="Arial" charset="0"/>
              </a:rPr>
              <a:t> Financial Abuse</a:t>
            </a:r>
            <a:br>
              <a:rPr lang="en-US" sz="3600" b="1">
                <a:solidFill>
                  <a:srgbClr val="0069B3"/>
                </a:solidFill>
                <a:latin typeface="Arial" charset="0"/>
                <a:ea typeface="Arial" charset="0"/>
                <a:cs typeface="Arial" charset="0"/>
              </a:rPr>
            </a:br>
            <a:r>
              <a:rPr lang="en-GB" sz="2200" b="1" kern="100">
                <a:solidFill>
                  <a:srgbClr val="0069B3"/>
                </a:solidFill>
                <a:latin typeface="Arial" panose="020B0604020202020204" pitchFamily="34" charset="0"/>
                <a:ea typeface="Arial" charset="0"/>
                <a:cs typeface="Times New Roman" panose="02020603050405020304" pitchFamily="18" charset="0"/>
              </a:rPr>
              <a:t>T</a:t>
            </a:r>
            <a:r>
              <a:rPr lang="en-GB" sz="2200" kern="100">
                <a:effectLst/>
                <a:latin typeface="Arial" panose="020B0604020202020204" pitchFamily="34" charset="0"/>
                <a:ea typeface="Aptos" panose="020B0004020202020204" pitchFamily="34" charset="0"/>
                <a:cs typeface="Times New Roman" panose="02020603050405020304" pitchFamily="18" charset="0"/>
              </a:rPr>
              <a:t>he attempted or actual misappropriation or misuse of a person's money, property, benefits, or other assets, by ways to which the person does not or can not consent. </a:t>
            </a:r>
            <a:endParaRPr lang="en-US" sz="2200">
              <a:latin typeface="Arial" charset="0"/>
              <a:ea typeface="Arial" charset="0"/>
              <a:cs typeface="Arial" charset="0"/>
            </a:endParaRPr>
          </a:p>
        </p:txBody>
      </p:sp>
      <p:sp>
        <p:nvSpPr>
          <p:cNvPr id="5" name="Footer Placeholder 4">
            <a:extLst>
              <a:ext uri="{FF2B5EF4-FFF2-40B4-BE49-F238E27FC236}">
                <a16:creationId xmlns:a16="http://schemas.microsoft.com/office/drawing/2014/main" id="{2BB12EB6-C7D4-3402-F056-81D934BAEF26}"/>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F9B29477-2EA1-EC6E-5019-6E34562416D8}"/>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20</a:t>
            </a:fld>
            <a:endParaRPr lang="en-US"/>
          </a:p>
        </p:txBody>
      </p:sp>
      <p:sp>
        <p:nvSpPr>
          <p:cNvPr id="134" name="Rectangle 133">
            <a:extLst>
              <a:ext uri="{FF2B5EF4-FFF2-40B4-BE49-F238E27FC236}">
                <a16:creationId xmlns:a16="http://schemas.microsoft.com/office/drawing/2014/main" id="{F04E0AB6-B1B7-57B0-80D5-45D681EB2BB5}"/>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FDBB2D4C-988E-04D1-BB5F-1FF17E313883}"/>
              </a:ext>
            </a:extLst>
          </p:cNvPr>
          <p:cNvPicPr>
            <a:picLocks noChangeAspect="1"/>
          </p:cNvPicPr>
          <p:nvPr/>
        </p:nvPicPr>
        <p:blipFill>
          <a:blip r:embed="rId3"/>
          <a:stretch>
            <a:fillRect/>
          </a:stretch>
        </p:blipFill>
        <p:spPr>
          <a:xfrm>
            <a:off x="10585133" y="441727"/>
            <a:ext cx="816897" cy="877372"/>
          </a:xfrm>
          <a:prstGeom prst="rect">
            <a:avLst/>
          </a:prstGeom>
        </p:spPr>
      </p:pic>
      <p:graphicFrame>
        <p:nvGraphicFramePr>
          <p:cNvPr id="8" name="Content Placeholder 7">
            <a:extLst>
              <a:ext uri="{FF2B5EF4-FFF2-40B4-BE49-F238E27FC236}">
                <a16:creationId xmlns:a16="http://schemas.microsoft.com/office/drawing/2014/main" id="{15CC3596-92F5-BC45-EF69-8915A6035C36}"/>
              </a:ext>
            </a:extLst>
          </p:cNvPr>
          <p:cNvGraphicFramePr>
            <a:graphicFrameLocks noGrp="1"/>
          </p:cNvGraphicFramePr>
          <p:nvPr>
            <p:ph idx="1"/>
            <p:extLst>
              <p:ext uri="{D42A27DB-BD31-4B8C-83A1-F6EECF244321}">
                <p14:modId xmlns:p14="http://schemas.microsoft.com/office/powerpoint/2010/main" val="1286872849"/>
              </p:ext>
            </p:extLst>
          </p:nvPr>
        </p:nvGraphicFramePr>
        <p:xfrm>
          <a:off x="1189038" y="2208158"/>
          <a:ext cx="10058400" cy="36017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16">
            <a:extLst>
              <a:ext uri="{FF2B5EF4-FFF2-40B4-BE49-F238E27FC236}">
                <a16:creationId xmlns:a16="http://schemas.microsoft.com/office/drawing/2014/main" id="{A432FCD7-E03B-1335-AB7A-E8CE797D1284}"/>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624391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00A8A-1D63-CB84-94EA-BBBBEA4979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F44829-FA3E-FFCF-5200-AC08CDEFDCA5}"/>
              </a:ext>
            </a:extLst>
          </p:cNvPr>
          <p:cNvSpPr>
            <a:spLocks noGrp="1"/>
          </p:cNvSpPr>
          <p:nvPr>
            <p:ph type="title"/>
          </p:nvPr>
        </p:nvSpPr>
        <p:spPr>
          <a:xfrm>
            <a:off x="1189038" y="451994"/>
            <a:ext cx="10058400" cy="1450757"/>
          </a:xfrm>
        </p:spPr>
        <p:txBody>
          <a:bodyPr>
            <a:normAutofit/>
          </a:bodyPr>
          <a:lstStyle/>
          <a:p>
            <a:pPr>
              <a:spcBef>
                <a:spcPts val="1200"/>
              </a:spcBef>
            </a:pPr>
            <a:r>
              <a:rPr lang="en-US" sz="3600" b="1" dirty="0" err="1">
                <a:solidFill>
                  <a:srgbClr val="0069B3"/>
                </a:solidFill>
                <a:latin typeface="Arial" charset="0"/>
                <a:ea typeface="Arial" charset="0"/>
                <a:cs typeface="Arial" charset="0"/>
              </a:rPr>
              <a:t>Recognising</a:t>
            </a:r>
            <a:r>
              <a:rPr lang="en-US" sz="3600" b="1" dirty="0">
                <a:solidFill>
                  <a:srgbClr val="0069B3"/>
                </a:solidFill>
                <a:latin typeface="Arial" charset="0"/>
                <a:ea typeface="Arial" charset="0"/>
                <a:cs typeface="Arial" charset="0"/>
              </a:rPr>
              <a:t> </a:t>
            </a:r>
            <a:r>
              <a:rPr lang="en-US" sz="3600" b="1" dirty="0" err="1">
                <a:solidFill>
                  <a:srgbClr val="0069B3"/>
                </a:solidFill>
                <a:latin typeface="Arial" charset="0"/>
                <a:ea typeface="Arial" charset="0"/>
                <a:cs typeface="Arial" charset="0"/>
              </a:rPr>
              <a:t>Organisational</a:t>
            </a:r>
            <a:r>
              <a:rPr lang="en-US" sz="3600" b="1" dirty="0">
                <a:solidFill>
                  <a:srgbClr val="0069B3"/>
                </a:solidFill>
                <a:latin typeface="Arial" charset="0"/>
                <a:ea typeface="Arial" charset="0"/>
                <a:cs typeface="Arial" charset="0"/>
              </a:rPr>
              <a:t> Abuse</a:t>
            </a:r>
            <a:br>
              <a:rPr lang="en-US" sz="3600" b="1" dirty="0">
                <a:solidFill>
                  <a:srgbClr val="0069B3"/>
                </a:solidFill>
                <a:latin typeface="Arial" charset="0"/>
                <a:ea typeface="Arial" charset="0"/>
                <a:cs typeface="Arial" charset="0"/>
              </a:rPr>
            </a:br>
            <a:r>
              <a:rPr lang="en-GB" sz="2200" kern="100" dirty="0">
                <a:effectLst/>
                <a:latin typeface="Arial" panose="020B0604020202020204" pitchFamily="34" charset="0"/>
                <a:ea typeface="Aptos" panose="020B0004020202020204" pitchFamily="34" charset="0"/>
                <a:cs typeface="Times New Roman" panose="02020603050405020304" pitchFamily="18" charset="0"/>
              </a:rPr>
              <a:t>When a person is abused or mistreated within an institution </a:t>
            </a:r>
            <a:br>
              <a:rPr lang="en-GB" sz="2200" kern="100" dirty="0">
                <a:effectLst/>
                <a:latin typeface="Arial" panose="020B0604020202020204" pitchFamily="34" charset="0"/>
                <a:ea typeface="Aptos" panose="020B0004020202020204" pitchFamily="34" charset="0"/>
                <a:cs typeface="Times New Roman" panose="02020603050405020304" pitchFamily="18" charset="0"/>
              </a:rPr>
            </a:br>
            <a:r>
              <a:rPr lang="en-GB" sz="2200" kern="100" dirty="0">
                <a:effectLst/>
                <a:latin typeface="Arial" panose="020B0604020202020204" pitchFamily="34" charset="0"/>
                <a:ea typeface="Aptos" panose="020B0004020202020204" pitchFamily="34" charset="0"/>
                <a:cs typeface="Times New Roman" panose="02020603050405020304" pitchFamily="18" charset="0"/>
              </a:rPr>
              <a:t>or by an organisation.</a:t>
            </a:r>
            <a:endParaRPr lang="en-US" sz="2200" dirty="0">
              <a:latin typeface="Arial" charset="0"/>
              <a:ea typeface="Arial" charset="0"/>
              <a:cs typeface="Arial" charset="0"/>
            </a:endParaRPr>
          </a:p>
        </p:txBody>
      </p:sp>
      <p:sp>
        <p:nvSpPr>
          <p:cNvPr id="5" name="Footer Placeholder 4">
            <a:extLst>
              <a:ext uri="{FF2B5EF4-FFF2-40B4-BE49-F238E27FC236}">
                <a16:creationId xmlns:a16="http://schemas.microsoft.com/office/drawing/2014/main" id="{533B5372-1C01-B77D-FA04-0822357BE6C0}"/>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8B956FCB-C0CC-0D79-F1DE-5BDE5BE096AD}"/>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21</a:t>
            </a:fld>
            <a:endParaRPr lang="en-US"/>
          </a:p>
        </p:txBody>
      </p:sp>
      <p:sp>
        <p:nvSpPr>
          <p:cNvPr id="134" name="Rectangle 133">
            <a:extLst>
              <a:ext uri="{FF2B5EF4-FFF2-40B4-BE49-F238E27FC236}">
                <a16:creationId xmlns:a16="http://schemas.microsoft.com/office/drawing/2014/main" id="{CBDE0D10-86D4-E806-400E-27BA4E1A0A89}"/>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D6D06DF0-F3F7-3BA6-445D-ACF55536A629}"/>
              </a:ext>
            </a:extLst>
          </p:cNvPr>
          <p:cNvPicPr>
            <a:picLocks noChangeAspect="1"/>
          </p:cNvPicPr>
          <p:nvPr/>
        </p:nvPicPr>
        <p:blipFill>
          <a:blip r:embed="rId3"/>
          <a:stretch>
            <a:fillRect/>
          </a:stretch>
        </p:blipFill>
        <p:spPr>
          <a:xfrm>
            <a:off x="10585133" y="441727"/>
            <a:ext cx="816897" cy="877372"/>
          </a:xfrm>
          <a:prstGeom prst="rect">
            <a:avLst/>
          </a:prstGeom>
        </p:spPr>
      </p:pic>
      <p:graphicFrame>
        <p:nvGraphicFramePr>
          <p:cNvPr id="8" name="Content Placeholder 7">
            <a:extLst>
              <a:ext uri="{FF2B5EF4-FFF2-40B4-BE49-F238E27FC236}">
                <a16:creationId xmlns:a16="http://schemas.microsoft.com/office/drawing/2014/main" id="{FF0C2A7F-A0A9-32A0-9953-9FD2268D7467}"/>
              </a:ext>
            </a:extLst>
          </p:cNvPr>
          <p:cNvGraphicFramePr>
            <a:graphicFrameLocks noGrp="1"/>
          </p:cNvGraphicFramePr>
          <p:nvPr>
            <p:ph idx="1"/>
            <p:extLst>
              <p:ext uri="{D42A27DB-BD31-4B8C-83A1-F6EECF244321}">
                <p14:modId xmlns:p14="http://schemas.microsoft.com/office/powerpoint/2010/main" val="1182991611"/>
              </p:ext>
            </p:extLst>
          </p:nvPr>
        </p:nvGraphicFramePr>
        <p:xfrm>
          <a:off x="1189038" y="2347280"/>
          <a:ext cx="10058400" cy="36017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16">
            <a:extLst>
              <a:ext uri="{FF2B5EF4-FFF2-40B4-BE49-F238E27FC236}">
                <a16:creationId xmlns:a16="http://schemas.microsoft.com/office/drawing/2014/main" id="{53FC22BE-6FCD-35AF-7DCE-BDEEFACE8F0D}"/>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3127913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7FC3B-7A4B-FA6A-56B8-AD8EB07A30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B4434C-EF23-F570-901A-605D3C948840}"/>
              </a:ext>
            </a:extLst>
          </p:cNvPr>
          <p:cNvSpPr>
            <a:spLocks noGrp="1"/>
          </p:cNvSpPr>
          <p:nvPr>
            <p:ph type="title"/>
          </p:nvPr>
        </p:nvSpPr>
        <p:spPr>
          <a:xfrm>
            <a:off x="1189038" y="451994"/>
            <a:ext cx="10058400" cy="1450757"/>
          </a:xfrm>
        </p:spPr>
        <p:txBody>
          <a:bodyPr>
            <a:normAutofit fontScale="90000"/>
          </a:bodyPr>
          <a:lstStyle/>
          <a:p>
            <a:pPr>
              <a:spcBef>
                <a:spcPts val="1200"/>
              </a:spcBef>
            </a:pPr>
            <a:r>
              <a:rPr lang="en-US" sz="4000" b="1" dirty="0" err="1">
                <a:solidFill>
                  <a:srgbClr val="0069B3"/>
                </a:solidFill>
                <a:latin typeface="Arial" charset="0"/>
                <a:ea typeface="Arial" charset="0"/>
                <a:cs typeface="Arial" charset="0"/>
              </a:rPr>
              <a:t>Recognising</a:t>
            </a:r>
            <a:r>
              <a:rPr lang="en-US" sz="4000" b="1" dirty="0">
                <a:solidFill>
                  <a:srgbClr val="0069B3"/>
                </a:solidFill>
                <a:latin typeface="Arial" charset="0"/>
                <a:ea typeface="Arial" charset="0"/>
                <a:cs typeface="Arial" charset="0"/>
              </a:rPr>
              <a:t> Modern Slavery</a:t>
            </a:r>
            <a:br>
              <a:rPr lang="en-US" sz="3600" b="1" dirty="0">
                <a:solidFill>
                  <a:srgbClr val="0069B3"/>
                </a:solidFill>
                <a:latin typeface="Arial" charset="0"/>
                <a:ea typeface="Arial" charset="0"/>
                <a:cs typeface="Arial" charset="0"/>
              </a:rPr>
            </a:br>
            <a:r>
              <a:rPr lang="en-US" sz="2400" dirty="0">
                <a:latin typeface="Arial" charset="0"/>
                <a:ea typeface="Arial" charset="0"/>
                <a:cs typeface="Arial" charset="0"/>
              </a:rPr>
              <a:t>T</a:t>
            </a:r>
            <a:r>
              <a:rPr lang="en-GB" sz="2400" kern="100" dirty="0">
                <a:effectLst/>
                <a:latin typeface="Arial" panose="020B0604020202020204" pitchFamily="34" charset="0"/>
                <a:ea typeface="Aptos" panose="020B0004020202020204" pitchFamily="34" charset="0"/>
                <a:cs typeface="Arial" panose="020B0604020202020204" pitchFamily="34" charset="0"/>
              </a:rPr>
              <a:t>he</a:t>
            </a:r>
            <a:r>
              <a:rPr lang="en-GB" sz="2400" kern="100" dirty="0">
                <a:latin typeface="Arial" panose="020B0604020202020204" pitchFamily="34" charset="0"/>
                <a:ea typeface="Aptos" panose="020B0004020202020204" pitchFamily="34" charset="0"/>
                <a:cs typeface="Times New Roman" panose="02020603050405020304" pitchFamily="18" charset="0"/>
              </a:rPr>
              <a:t> recruitment, movement, and holding of a person by improper means, </a:t>
            </a:r>
            <a:br>
              <a:rPr lang="en-GB" sz="2400" kern="100" dirty="0">
                <a:latin typeface="Arial" panose="020B0604020202020204" pitchFamily="34" charset="0"/>
                <a:ea typeface="Aptos" panose="020B0004020202020204" pitchFamily="34" charset="0"/>
                <a:cs typeface="Times New Roman" panose="02020603050405020304" pitchFamily="18" charset="0"/>
              </a:rPr>
            </a:br>
            <a:r>
              <a:rPr lang="en-GB" sz="2400" kern="100" dirty="0">
                <a:latin typeface="Arial" panose="020B0604020202020204" pitchFamily="34" charset="0"/>
                <a:ea typeface="Aptos" panose="020B0004020202020204" pitchFamily="34" charset="0"/>
                <a:cs typeface="Times New Roman" panose="02020603050405020304" pitchFamily="18" charset="0"/>
              </a:rPr>
              <a:t>such as force, threat or deception, for the purposes of exploitation or abuse.  </a:t>
            </a:r>
            <a:endParaRPr lang="en-US" sz="2400" dirty="0">
              <a:latin typeface="Arial" panose="020B0604020202020204" pitchFamily="34" charset="0"/>
              <a:ea typeface="Arial" charset="0"/>
              <a:cs typeface="Arial" panose="020B0604020202020204" pitchFamily="34" charset="0"/>
            </a:endParaRPr>
          </a:p>
        </p:txBody>
      </p:sp>
      <p:sp>
        <p:nvSpPr>
          <p:cNvPr id="5" name="Footer Placeholder 4">
            <a:extLst>
              <a:ext uri="{FF2B5EF4-FFF2-40B4-BE49-F238E27FC236}">
                <a16:creationId xmlns:a16="http://schemas.microsoft.com/office/drawing/2014/main" id="{086486AA-D220-F8DA-E0B9-FC25262B4126}"/>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6EDF4FA2-46FC-219D-4320-C41748E9664B}"/>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22</a:t>
            </a:fld>
            <a:endParaRPr lang="en-US"/>
          </a:p>
        </p:txBody>
      </p:sp>
      <p:sp>
        <p:nvSpPr>
          <p:cNvPr id="134" name="Rectangle 133">
            <a:extLst>
              <a:ext uri="{FF2B5EF4-FFF2-40B4-BE49-F238E27FC236}">
                <a16:creationId xmlns:a16="http://schemas.microsoft.com/office/drawing/2014/main" id="{E968DDD9-C286-C611-F818-129CB2A00673}"/>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BDC1AA2C-B9E9-4893-E727-B103FA51CEA2}"/>
              </a:ext>
            </a:extLst>
          </p:cNvPr>
          <p:cNvPicPr>
            <a:picLocks noChangeAspect="1"/>
          </p:cNvPicPr>
          <p:nvPr/>
        </p:nvPicPr>
        <p:blipFill>
          <a:blip r:embed="rId3"/>
          <a:stretch>
            <a:fillRect/>
          </a:stretch>
        </p:blipFill>
        <p:spPr>
          <a:xfrm>
            <a:off x="10585133" y="441727"/>
            <a:ext cx="816897" cy="877372"/>
          </a:xfrm>
          <a:prstGeom prst="rect">
            <a:avLst/>
          </a:prstGeom>
        </p:spPr>
      </p:pic>
      <p:graphicFrame>
        <p:nvGraphicFramePr>
          <p:cNvPr id="8" name="Content Placeholder 7">
            <a:extLst>
              <a:ext uri="{FF2B5EF4-FFF2-40B4-BE49-F238E27FC236}">
                <a16:creationId xmlns:a16="http://schemas.microsoft.com/office/drawing/2014/main" id="{923496AA-BD20-7D59-168B-228CAE76C11A}"/>
              </a:ext>
            </a:extLst>
          </p:cNvPr>
          <p:cNvGraphicFramePr>
            <a:graphicFrameLocks noGrp="1"/>
          </p:cNvGraphicFramePr>
          <p:nvPr>
            <p:ph idx="1"/>
            <p:extLst>
              <p:ext uri="{D42A27DB-BD31-4B8C-83A1-F6EECF244321}">
                <p14:modId xmlns:p14="http://schemas.microsoft.com/office/powerpoint/2010/main" val="1299618856"/>
              </p:ext>
            </p:extLst>
          </p:nvPr>
        </p:nvGraphicFramePr>
        <p:xfrm>
          <a:off x="1189038" y="2208158"/>
          <a:ext cx="10058400" cy="36017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16">
            <a:extLst>
              <a:ext uri="{FF2B5EF4-FFF2-40B4-BE49-F238E27FC236}">
                <a16:creationId xmlns:a16="http://schemas.microsoft.com/office/drawing/2014/main" id="{167C309E-48F6-4AB1-F657-87D57F11363D}"/>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3723699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E229A-E384-2EFE-61AB-08CD93B90C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1CDF11-E379-9902-3147-5FAAE3BBA2DA}"/>
              </a:ext>
            </a:extLst>
          </p:cNvPr>
          <p:cNvSpPr>
            <a:spLocks noGrp="1"/>
          </p:cNvSpPr>
          <p:nvPr>
            <p:ph type="title"/>
          </p:nvPr>
        </p:nvSpPr>
        <p:spPr>
          <a:xfrm>
            <a:off x="1189038" y="451994"/>
            <a:ext cx="10058400" cy="1450757"/>
          </a:xfrm>
        </p:spPr>
        <p:txBody>
          <a:bodyPr>
            <a:normAutofit/>
          </a:bodyPr>
          <a:lstStyle/>
          <a:p>
            <a:pPr>
              <a:spcBef>
                <a:spcPts val="1200"/>
              </a:spcBef>
            </a:pPr>
            <a:r>
              <a:rPr lang="en-US" sz="4000" b="1" dirty="0" err="1">
                <a:solidFill>
                  <a:srgbClr val="0069B3"/>
                </a:solidFill>
                <a:latin typeface="Arial" charset="0"/>
                <a:ea typeface="Arial" charset="0"/>
                <a:cs typeface="Arial" charset="0"/>
              </a:rPr>
              <a:t>Recognising</a:t>
            </a:r>
            <a:r>
              <a:rPr lang="en-US" sz="4000" b="1" dirty="0">
                <a:solidFill>
                  <a:srgbClr val="0069B3"/>
                </a:solidFill>
                <a:latin typeface="Arial" charset="0"/>
                <a:ea typeface="Arial" charset="0"/>
                <a:cs typeface="Arial" charset="0"/>
              </a:rPr>
              <a:t> Modern Slavery</a:t>
            </a:r>
            <a:br>
              <a:rPr lang="en-US" sz="3600" b="1" dirty="0">
                <a:solidFill>
                  <a:srgbClr val="0069B3"/>
                </a:solidFill>
                <a:latin typeface="Arial" charset="0"/>
                <a:ea typeface="Arial" charset="0"/>
                <a:cs typeface="Arial" charset="0"/>
              </a:rPr>
            </a:br>
            <a:r>
              <a:rPr lang="en-GB" sz="2400" dirty="0">
                <a:latin typeface="Arial" charset="0"/>
                <a:ea typeface="Arial" charset="0"/>
                <a:cs typeface="Arial" charset="0"/>
              </a:rPr>
              <a:t>Case Study / Video</a:t>
            </a:r>
            <a:endParaRPr lang="en-US" sz="2400" dirty="0">
              <a:latin typeface="Arial" panose="020B0604020202020204" pitchFamily="34" charset="0"/>
              <a:ea typeface="Arial" charset="0"/>
              <a:cs typeface="Arial" panose="020B0604020202020204" pitchFamily="34" charset="0"/>
            </a:endParaRPr>
          </a:p>
        </p:txBody>
      </p:sp>
      <p:sp>
        <p:nvSpPr>
          <p:cNvPr id="5" name="Footer Placeholder 4">
            <a:extLst>
              <a:ext uri="{FF2B5EF4-FFF2-40B4-BE49-F238E27FC236}">
                <a16:creationId xmlns:a16="http://schemas.microsoft.com/office/drawing/2014/main" id="{C446301C-B1FC-FDB3-FDFF-98A01B9B42D2}"/>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2B22F5C3-37FA-B582-4E57-08411993C8F4}"/>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23</a:t>
            </a:fld>
            <a:endParaRPr lang="en-US"/>
          </a:p>
        </p:txBody>
      </p:sp>
      <p:sp>
        <p:nvSpPr>
          <p:cNvPr id="134" name="Rectangle 133">
            <a:extLst>
              <a:ext uri="{FF2B5EF4-FFF2-40B4-BE49-F238E27FC236}">
                <a16:creationId xmlns:a16="http://schemas.microsoft.com/office/drawing/2014/main" id="{B54AF9F8-BABC-701D-8ABD-CF8392928494}"/>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58F6CDDA-6379-CD7B-2397-73AB4829B8EE}"/>
              </a:ext>
            </a:extLst>
          </p:cNvPr>
          <p:cNvPicPr>
            <a:picLocks noChangeAspect="1"/>
          </p:cNvPicPr>
          <p:nvPr/>
        </p:nvPicPr>
        <p:blipFill>
          <a:blip r:embed="rId3"/>
          <a:stretch>
            <a:fillRect/>
          </a:stretch>
        </p:blipFill>
        <p:spPr>
          <a:xfrm>
            <a:off x="10585133" y="441727"/>
            <a:ext cx="816897" cy="877372"/>
          </a:xfrm>
          <a:prstGeom prst="rect">
            <a:avLst/>
          </a:prstGeom>
        </p:spPr>
      </p:pic>
      <p:graphicFrame>
        <p:nvGraphicFramePr>
          <p:cNvPr id="8" name="Content Placeholder 7">
            <a:extLst>
              <a:ext uri="{FF2B5EF4-FFF2-40B4-BE49-F238E27FC236}">
                <a16:creationId xmlns:a16="http://schemas.microsoft.com/office/drawing/2014/main" id="{19664BC7-A357-FD15-3CCD-D7D98480D79C}"/>
              </a:ext>
            </a:extLst>
          </p:cNvPr>
          <p:cNvGraphicFramePr>
            <a:graphicFrameLocks noGrp="1"/>
          </p:cNvGraphicFramePr>
          <p:nvPr>
            <p:ph idx="1"/>
            <p:extLst>
              <p:ext uri="{D42A27DB-BD31-4B8C-83A1-F6EECF244321}">
                <p14:modId xmlns:p14="http://schemas.microsoft.com/office/powerpoint/2010/main" val="262192029"/>
              </p:ext>
            </p:extLst>
          </p:nvPr>
        </p:nvGraphicFramePr>
        <p:xfrm>
          <a:off x="1189038" y="2208158"/>
          <a:ext cx="10058400" cy="36017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16">
            <a:extLst>
              <a:ext uri="{FF2B5EF4-FFF2-40B4-BE49-F238E27FC236}">
                <a16:creationId xmlns:a16="http://schemas.microsoft.com/office/drawing/2014/main" id="{9E0EFD1F-8534-AEF2-F24E-5211C59FF278}"/>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1121534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D8926-1181-04D1-40C9-F7EFF69D60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5241B3-1C21-BBAE-1F36-3A7481EBFED9}"/>
              </a:ext>
            </a:extLst>
          </p:cNvPr>
          <p:cNvSpPr>
            <a:spLocks noGrp="1"/>
          </p:cNvSpPr>
          <p:nvPr>
            <p:ph type="title"/>
          </p:nvPr>
        </p:nvSpPr>
        <p:spPr>
          <a:xfrm>
            <a:off x="1189038" y="451994"/>
            <a:ext cx="10058400" cy="1450757"/>
          </a:xfrm>
        </p:spPr>
        <p:txBody>
          <a:bodyPr>
            <a:normAutofit/>
          </a:bodyPr>
          <a:lstStyle/>
          <a:p>
            <a:pPr>
              <a:spcBef>
                <a:spcPts val="1200"/>
              </a:spcBef>
            </a:pPr>
            <a:r>
              <a:rPr lang="en-US" sz="3600" b="1" dirty="0" err="1">
                <a:solidFill>
                  <a:srgbClr val="0069B3"/>
                </a:solidFill>
                <a:latin typeface="Arial" charset="0"/>
                <a:ea typeface="Arial" charset="0"/>
                <a:cs typeface="Arial" charset="0"/>
              </a:rPr>
              <a:t>Recognising</a:t>
            </a:r>
            <a:r>
              <a:rPr lang="en-US" sz="3600" b="1" dirty="0">
                <a:solidFill>
                  <a:srgbClr val="0069B3"/>
                </a:solidFill>
                <a:latin typeface="Arial" charset="0"/>
                <a:ea typeface="Arial" charset="0"/>
                <a:cs typeface="Arial" charset="0"/>
              </a:rPr>
              <a:t> Discriminatory Abuse</a:t>
            </a:r>
            <a:br>
              <a:rPr lang="en-US" sz="3600" b="1" dirty="0">
                <a:solidFill>
                  <a:srgbClr val="0069B3"/>
                </a:solidFill>
                <a:latin typeface="Arial" charset="0"/>
                <a:ea typeface="Arial" charset="0"/>
                <a:cs typeface="Arial" charset="0"/>
              </a:rPr>
            </a:br>
            <a:r>
              <a:rPr lang="en-US" sz="2200" dirty="0">
                <a:latin typeface="Arial" panose="020B0604020202020204" pitchFamily="34" charset="0"/>
                <a:ea typeface="Arial" charset="0"/>
                <a:cs typeface="Arial" panose="020B0604020202020204" pitchFamily="34" charset="0"/>
              </a:rPr>
              <a:t>W</a:t>
            </a:r>
            <a:r>
              <a:rPr lang="en-GB" sz="2200" kern="100" dirty="0">
                <a:latin typeface="Arial" panose="020B0604020202020204" pitchFamily="34" charset="0"/>
                <a:ea typeface="Aptos" panose="020B0004020202020204" pitchFamily="34" charset="0"/>
                <a:cs typeface="Arial" panose="020B0604020202020204" pitchFamily="34" charset="0"/>
              </a:rPr>
              <a:t>hen a person is treated unfairly, bullied, or abused </a:t>
            </a:r>
            <a:br>
              <a:rPr lang="en-GB" sz="2200" kern="100" dirty="0">
                <a:latin typeface="Arial" panose="020B0604020202020204" pitchFamily="34" charset="0"/>
                <a:ea typeface="Aptos" panose="020B0004020202020204" pitchFamily="34" charset="0"/>
                <a:cs typeface="Arial" panose="020B0604020202020204" pitchFamily="34" charset="0"/>
              </a:rPr>
            </a:br>
            <a:r>
              <a:rPr lang="en-GB" sz="2200" kern="100" dirty="0">
                <a:latin typeface="Arial" panose="020B0604020202020204" pitchFamily="34" charset="0"/>
                <a:ea typeface="Aptos" panose="020B0004020202020204" pitchFamily="34" charset="0"/>
                <a:cs typeface="Arial" panose="020B0604020202020204" pitchFamily="34" charset="0"/>
              </a:rPr>
              <a:t>because of a particular characteristic.</a:t>
            </a:r>
            <a:endParaRPr lang="en-US" sz="2200" dirty="0">
              <a:latin typeface="Arial" panose="020B0604020202020204" pitchFamily="34" charset="0"/>
              <a:ea typeface="Arial" charset="0"/>
              <a:cs typeface="Arial" panose="020B0604020202020204" pitchFamily="34" charset="0"/>
            </a:endParaRPr>
          </a:p>
        </p:txBody>
      </p:sp>
      <p:sp>
        <p:nvSpPr>
          <p:cNvPr id="5" name="Footer Placeholder 4">
            <a:extLst>
              <a:ext uri="{FF2B5EF4-FFF2-40B4-BE49-F238E27FC236}">
                <a16:creationId xmlns:a16="http://schemas.microsoft.com/office/drawing/2014/main" id="{DD0309D7-6CE5-49A4-348D-0F8EA69646C5}"/>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E5E742AB-E404-29FC-6272-4D41B65F93EB}"/>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24</a:t>
            </a:fld>
            <a:endParaRPr lang="en-US"/>
          </a:p>
        </p:txBody>
      </p:sp>
      <p:sp>
        <p:nvSpPr>
          <p:cNvPr id="134" name="Rectangle 133">
            <a:extLst>
              <a:ext uri="{FF2B5EF4-FFF2-40B4-BE49-F238E27FC236}">
                <a16:creationId xmlns:a16="http://schemas.microsoft.com/office/drawing/2014/main" id="{6F69A9B6-97C9-4240-7D3D-0F932A273CCA}"/>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C9A700A5-1DFB-002F-0720-79E417D62B1A}"/>
              </a:ext>
            </a:extLst>
          </p:cNvPr>
          <p:cNvPicPr>
            <a:picLocks noChangeAspect="1"/>
          </p:cNvPicPr>
          <p:nvPr/>
        </p:nvPicPr>
        <p:blipFill>
          <a:blip r:embed="rId3"/>
          <a:stretch>
            <a:fillRect/>
          </a:stretch>
        </p:blipFill>
        <p:spPr>
          <a:xfrm>
            <a:off x="10585133" y="441727"/>
            <a:ext cx="816897" cy="877372"/>
          </a:xfrm>
          <a:prstGeom prst="rect">
            <a:avLst/>
          </a:prstGeom>
        </p:spPr>
      </p:pic>
      <p:graphicFrame>
        <p:nvGraphicFramePr>
          <p:cNvPr id="8" name="Content Placeholder 7">
            <a:extLst>
              <a:ext uri="{FF2B5EF4-FFF2-40B4-BE49-F238E27FC236}">
                <a16:creationId xmlns:a16="http://schemas.microsoft.com/office/drawing/2014/main" id="{F4E23EE2-6C4F-F3BD-CA67-975D52680373}"/>
              </a:ext>
            </a:extLst>
          </p:cNvPr>
          <p:cNvGraphicFramePr>
            <a:graphicFrameLocks noGrp="1"/>
          </p:cNvGraphicFramePr>
          <p:nvPr>
            <p:ph idx="1"/>
            <p:extLst>
              <p:ext uri="{D42A27DB-BD31-4B8C-83A1-F6EECF244321}">
                <p14:modId xmlns:p14="http://schemas.microsoft.com/office/powerpoint/2010/main" val="4269304209"/>
              </p:ext>
            </p:extLst>
          </p:nvPr>
        </p:nvGraphicFramePr>
        <p:xfrm>
          <a:off x="1189038" y="2347280"/>
          <a:ext cx="10058400" cy="36017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16">
            <a:extLst>
              <a:ext uri="{FF2B5EF4-FFF2-40B4-BE49-F238E27FC236}">
                <a16:creationId xmlns:a16="http://schemas.microsoft.com/office/drawing/2014/main" id="{72B838D5-763A-540B-1C31-6A3A90210027}"/>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3985123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7679C-FD5A-19FA-6DCB-9B59821657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D8E7C4-5E5D-B8F4-8061-BA291448E978}"/>
              </a:ext>
            </a:extLst>
          </p:cNvPr>
          <p:cNvSpPr>
            <a:spLocks noGrp="1"/>
          </p:cNvSpPr>
          <p:nvPr>
            <p:ph type="title"/>
          </p:nvPr>
        </p:nvSpPr>
        <p:spPr>
          <a:xfrm>
            <a:off x="1189038" y="451994"/>
            <a:ext cx="10058400" cy="1450757"/>
          </a:xfrm>
        </p:spPr>
        <p:txBody>
          <a:bodyPr>
            <a:normAutofit/>
          </a:bodyPr>
          <a:lstStyle/>
          <a:p>
            <a:pPr>
              <a:spcBef>
                <a:spcPts val="1200"/>
              </a:spcBef>
            </a:pPr>
            <a:r>
              <a:rPr lang="en-US" sz="3600" b="1" dirty="0" err="1">
                <a:solidFill>
                  <a:srgbClr val="0069B3"/>
                </a:solidFill>
                <a:latin typeface="Arial" charset="0"/>
                <a:ea typeface="Arial" charset="0"/>
                <a:cs typeface="Arial" charset="0"/>
              </a:rPr>
              <a:t>Recognising</a:t>
            </a:r>
            <a:r>
              <a:rPr lang="en-US" sz="3600" b="1" dirty="0">
                <a:solidFill>
                  <a:srgbClr val="0069B3"/>
                </a:solidFill>
                <a:latin typeface="Arial" charset="0"/>
                <a:ea typeface="Arial" charset="0"/>
                <a:cs typeface="Arial" charset="0"/>
              </a:rPr>
              <a:t> Discriminatory Abuse</a:t>
            </a:r>
            <a:br>
              <a:rPr lang="en-US" sz="3600" b="1" dirty="0">
                <a:solidFill>
                  <a:srgbClr val="0069B3"/>
                </a:solidFill>
                <a:latin typeface="Arial" charset="0"/>
                <a:ea typeface="Arial" charset="0"/>
                <a:cs typeface="Arial" charset="0"/>
              </a:rPr>
            </a:br>
            <a:r>
              <a:rPr lang="en-GB" sz="2200" dirty="0">
                <a:latin typeface="Arial" panose="020B0604020202020204" pitchFamily="34" charset="0"/>
                <a:ea typeface="Arial" charset="0"/>
                <a:cs typeface="Arial" panose="020B0604020202020204" pitchFamily="34" charset="0"/>
              </a:rPr>
              <a:t>Understanding Hate Crime</a:t>
            </a:r>
            <a:endParaRPr lang="en-US" sz="2200" dirty="0">
              <a:latin typeface="Arial" panose="020B0604020202020204" pitchFamily="34" charset="0"/>
              <a:ea typeface="Arial" charset="0"/>
              <a:cs typeface="Arial" panose="020B0604020202020204" pitchFamily="34" charset="0"/>
            </a:endParaRPr>
          </a:p>
        </p:txBody>
      </p:sp>
      <p:sp>
        <p:nvSpPr>
          <p:cNvPr id="5" name="Footer Placeholder 4">
            <a:extLst>
              <a:ext uri="{FF2B5EF4-FFF2-40B4-BE49-F238E27FC236}">
                <a16:creationId xmlns:a16="http://schemas.microsoft.com/office/drawing/2014/main" id="{85D9F8F8-6264-B488-9DA5-FCB430008B04}"/>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5E3B8263-F83A-46F0-22DB-2AD36875A748}"/>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25</a:t>
            </a:fld>
            <a:endParaRPr lang="en-US"/>
          </a:p>
        </p:txBody>
      </p:sp>
      <p:sp>
        <p:nvSpPr>
          <p:cNvPr id="134" name="Rectangle 133">
            <a:extLst>
              <a:ext uri="{FF2B5EF4-FFF2-40B4-BE49-F238E27FC236}">
                <a16:creationId xmlns:a16="http://schemas.microsoft.com/office/drawing/2014/main" id="{C35821B4-6C1B-716F-198E-F306D1379F33}"/>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EA5D2C93-0206-9A93-8685-E2F230947B11}"/>
              </a:ext>
            </a:extLst>
          </p:cNvPr>
          <p:cNvPicPr>
            <a:picLocks noChangeAspect="1"/>
          </p:cNvPicPr>
          <p:nvPr/>
        </p:nvPicPr>
        <p:blipFill>
          <a:blip r:embed="rId3"/>
          <a:stretch>
            <a:fillRect/>
          </a:stretch>
        </p:blipFill>
        <p:spPr>
          <a:xfrm>
            <a:off x="10585133" y="441727"/>
            <a:ext cx="816897" cy="877372"/>
          </a:xfrm>
          <a:prstGeom prst="rect">
            <a:avLst/>
          </a:prstGeom>
        </p:spPr>
      </p:pic>
      <p:graphicFrame>
        <p:nvGraphicFramePr>
          <p:cNvPr id="8" name="Content Placeholder 7">
            <a:extLst>
              <a:ext uri="{FF2B5EF4-FFF2-40B4-BE49-F238E27FC236}">
                <a16:creationId xmlns:a16="http://schemas.microsoft.com/office/drawing/2014/main" id="{1824BE00-29AF-1271-35A8-B39BB8BFE6F4}"/>
              </a:ext>
            </a:extLst>
          </p:cNvPr>
          <p:cNvGraphicFramePr>
            <a:graphicFrameLocks noGrp="1"/>
          </p:cNvGraphicFramePr>
          <p:nvPr>
            <p:ph idx="1"/>
            <p:extLst>
              <p:ext uri="{D42A27DB-BD31-4B8C-83A1-F6EECF244321}">
                <p14:modId xmlns:p14="http://schemas.microsoft.com/office/powerpoint/2010/main" val="1466840168"/>
              </p:ext>
            </p:extLst>
          </p:nvPr>
        </p:nvGraphicFramePr>
        <p:xfrm>
          <a:off x="1189038" y="2225149"/>
          <a:ext cx="10058400" cy="36017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16">
            <a:extLst>
              <a:ext uri="{FF2B5EF4-FFF2-40B4-BE49-F238E27FC236}">
                <a16:creationId xmlns:a16="http://schemas.microsoft.com/office/drawing/2014/main" id="{1538263B-571C-30DD-5BD5-B7EACDAF37A0}"/>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1810438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00CDE-5E25-C0F3-FB03-936842105E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EC145C-A777-C665-177E-2CE9A37597C2}"/>
              </a:ext>
            </a:extLst>
          </p:cNvPr>
          <p:cNvSpPr>
            <a:spLocks noGrp="1"/>
          </p:cNvSpPr>
          <p:nvPr>
            <p:ph type="title"/>
          </p:nvPr>
        </p:nvSpPr>
        <p:spPr>
          <a:xfrm>
            <a:off x="1189038" y="451994"/>
            <a:ext cx="10058400" cy="1450757"/>
          </a:xfrm>
        </p:spPr>
        <p:txBody>
          <a:bodyPr>
            <a:normAutofit/>
          </a:bodyPr>
          <a:lstStyle/>
          <a:p>
            <a:pPr>
              <a:spcBef>
                <a:spcPts val="1200"/>
              </a:spcBef>
            </a:pPr>
            <a:r>
              <a:rPr lang="en-US" sz="4000" b="1" dirty="0" err="1">
                <a:solidFill>
                  <a:srgbClr val="0069B3"/>
                </a:solidFill>
                <a:latin typeface="Arial" charset="0"/>
                <a:ea typeface="Arial" charset="0"/>
                <a:cs typeface="Arial" charset="0"/>
              </a:rPr>
              <a:t>Recognising</a:t>
            </a:r>
            <a:r>
              <a:rPr lang="en-US" sz="4000" b="1" dirty="0">
                <a:solidFill>
                  <a:srgbClr val="0069B3"/>
                </a:solidFill>
                <a:latin typeface="Arial" charset="0"/>
                <a:ea typeface="Arial" charset="0"/>
                <a:cs typeface="Arial" charset="0"/>
              </a:rPr>
              <a:t> Self-Neglect</a:t>
            </a:r>
            <a:br>
              <a:rPr lang="en-US" sz="3600" b="1" dirty="0">
                <a:solidFill>
                  <a:srgbClr val="0069B3"/>
                </a:solidFill>
                <a:latin typeface="Arial" charset="0"/>
                <a:ea typeface="Arial" charset="0"/>
                <a:cs typeface="Arial" charset="0"/>
              </a:rPr>
            </a:br>
            <a:r>
              <a:rPr lang="en-GB" sz="2200" kern="100" dirty="0">
                <a:effectLst/>
                <a:latin typeface="Arial" panose="020B0604020202020204" pitchFamily="34" charset="0"/>
                <a:ea typeface="Aptos" panose="020B0004020202020204" pitchFamily="34" charset="0"/>
                <a:cs typeface="Arial" panose="020B0604020202020204" pitchFamily="34" charset="0"/>
              </a:rPr>
              <a:t>When an adult lives in a way that puts their </a:t>
            </a:r>
            <a:br>
              <a:rPr lang="en-GB" sz="2200" kern="100" dirty="0">
                <a:effectLst/>
                <a:latin typeface="Arial" panose="020B0604020202020204" pitchFamily="34" charset="0"/>
                <a:ea typeface="Aptos" panose="020B0004020202020204" pitchFamily="34" charset="0"/>
                <a:cs typeface="Arial" panose="020B0604020202020204" pitchFamily="34" charset="0"/>
              </a:rPr>
            </a:br>
            <a:r>
              <a:rPr lang="en-GB" sz="2200" kern="100" dirty="0">
                <a:effectLst/>
                <a:latin typeface="Arial" panose="020B0604020202020204" pitchFamily="34" charset="0"/>
                <a:ea typeface="Aptos" panose="020B0004020202020204" pitchFamily="34" charset="0"/>
                <a:cs typeface="Arial" panose="020B0604020202020204" pitchFamily="34" charset="0"/>
              </a:rPr>
              <a:t>own health, safety or well-being at risk.</a:t>
            </a:r>
            <a:endParaRPr lang="en-US" sz="2200" dirty="0">
              <a:latin typeface="Arial" panose="020B0604020202020204" pitchFamily="34" charset="0"/>
              <a:ea typeface="Arial" charset="0"/>
              <a:cs typeface="Arial" panose="020B0604020202020204" pitchFamily="34" charset="0"/>
            </a:endParaRPr>
          </a:p>
        </p:txBody>
      </p:sp>
      <p:sp>
        <p:nvSpPr>
          <p:cNvPr id="5" name="Footer Placeholder 4">
            <a:extLst>
              <a:ext uri="{FF2B5EF4-FFF2-40B4-BE49-F238E27FC236}">
                <a16:creationId xmlns:a16="http://schemas.microsoft.com/office/drawing/2014/main" id="{CF1660B5-D4C9-96B5-69C3-A219CC1A1E72}"/>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5F5E36E5-9787-F698-1F8F-3CD261515D50}"/>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26</a:t>
            </a:fld>
            <a:endParaRPr lang="en-US"/>
          </a:p>
        </p:txBody>
      </p:sp>
      <p:sp>
        <p:nvSpPr>
          <p:cNvPr id="134" name="Rectangle 133">
            <a:extLst>
              <a:ext uri="{FF2B5EF4-FFF2-40B4-BE49-F238E27FC236}">
                <a16:creationId xmlns:a16="http://schemas.microsoft.com/office/drawing/2014/main" id="{63BA1FBE-A2BC-A8E8-2439-37A682CA533E}"/>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828D9F2D-F054-7394-2231-EF7A36342BAC}"/>
              </a:ext>
            </a:extLst>
          </p:cNvPr>
          <p:cNvPicPr>
            <a:picLocks noChangeAspect="1"/>
          </p:cNvPicPr>
          <p:nvPr/>
        </p:nvPicPr>
        <p:blipFill>
          <a:blip r:embed="rId3"/>
          <a:stretch>
            <a:fillRect/>
          </a:stretch>
        </p:blipFill>
        <p:spPr>
          <a:xfrm>
            <a:off x="10585133" y="441727"/>
            <a:ext cx="816897" cy="877372"/>
          </a:xfrm>
          <a:prstGeom prst="rect">
            <a:avLst/>
          </a:prstGeom>
        </p:spPr>
      </p:pic>
      <p:graphicFrame>
        <p:nvGraphicFramePr>
          <p:cNvPr id="8" name="Content Placeholder 7">
            <a:extLst>
              <a:ext uri="{FF2B5EF4-FFF2-40B4-BE49-F238E27FC236}">
                <a16:creationId xmlns:a16="http://schemas.microsoft.com/office/drawing/2014/main" id="{94007E3B-B259-50DB-CF9B-219CF04F52FE}"/>
              </a:ext>
            </a:extLst>
          </p:cNvPr>
          <p:cNvGraphicFramePr>
            <a:graphicFrameLocks noGrp="1"/>
          </p:cNvGraphicFramePr>
          <p:nvPr>
            <p:ph idx="1"/>
            <p:extLst>
              <p:ext uri="{D42A27DB-BD31-4B8C-83A1-F6EECF244321}">
                <p14:modId xmlns:p14="http://schemas.microsoft.com/office/powerpoint/2010/main" val="3374880081"/>
              </p:ext>
            </p:extLst>
          </p:nvPr>
        </p:nvGraphicFramePr>
        <p:xfrm>
          <a:off x="1189038" y="2347280"/>
          <a:ext cx="10058400" cy="36017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16">
            <a:extLst>
              <a:ext uri="{FF2B5EF4-FFF2-40B4-BE49-F238E27FC236}">
                <a16:creationId xmlns:a16="http://schemas.microsoft.com/office/drawing/2014/main" id="{2B793052-1ADA-E13B-D742-22149F64AE20}"/>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679944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AD6D5-ED4E-272F-D904-DD9B64C7F9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04C752-5845-7ABF-4469-81615519F9B6}"/>
              </a:ext>
            </a:extLst>
          </p:cNvPr>
          <p:cNvSpPr>
            <a:spLocks noGrp="1"/>
          </p:cNvSpPr>
          <p:nvPr>
            <p:ph type="title"/>
          </p:nvPr>
        </p:nvSpPr>
        <p:spPr>
          <a:xfrm>
            <a:off x="694720" y="2125063"/>
            <a:ext cx="5258291" cy="1450757"/>
          </a:xfrm>
        </p:spPr>
        <p:txBody>
          <a:bodyPr>
            <a:normAutofit/>
          </a:bodyPr>
          <a:lstStyle/>
          <a:p>
            <a:pPr>
              <a:spcBef>
                <a:spcPts val="1200"/>
              </a:spcBef>
            </a:pPr>
            <a:r>
              <a:rPr lang="en-US" sz="4000" i="1" dirty="0">
                <a:solidFill>
                  <a:srgbClr val="0069B3"/>
                </a:solidFill>
                <a:latin typeface="Segoe Script" charset="0"/>
                <a:ea typeface="Segoe Script" charset="0"/>
                <a:cs typeface="Segoe Script" charset="0"/>
              </a:rPr>
              <a:t>Time for a break</a:t>
            </a:r>
            <a:endParaRPr lang="en-US" sz="2200" dirty="0">
              <a:latin typeface="Arial" panose="020B0604020202020204" pitchFamily="34" charset="0"/>
              <a:ea typeface="Arial" charset="0"/>
              <a:cs typeface="Arial" panose="020B0604020202020204" pitchFamily="34" charset="0"/>
            </a:endParaRPr>
          </a:p>
        </p:txBody>
      </p:sp>
      <p:sp>
        <p:nvSpPr>
          <p:cNvPr id="5" name="Footer Placeholder 4">
            <a:extLst>
              <a:ext uri="{FF2B5EF4-FFF2-40B4-BE49-F238E27FC236}">
                <a16:creationId xmlns:a16="http://schemas.microsoft.com/office/drawing/2014/main" id="{DA626AD7-B86E-ED8B-55F9-D47B40C177B2}"/>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BAC17BC8-7498-0860-F138-C86BFED697C7}"/>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27</a:t>
            </a:fld>
            <a:endParaRPr lang="en-US"/>
          </a:p>
        </p:txBody>
      </p:sp>
      <p:sp>
        <p:nvSpPr>
          <p:cNvPr id="134" name="Rectangle 133">
            <a:extLst>
              <a:ext uri="{FF2B5EF4-FFF2-40B4-BE49-F238E27FC236}">
                <a16:creationId xmlns:a16="http://schemas.microsoft.com/office/drawing/2014/main" id="{C03FFA84-BA94-E470-37D6-615DD4213D9A}"/>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83D2B615-7543-6C51-1B03-E373993BBC25}"/>
              </a:ext>
            </a:extLst>
          </p:cNvPr>
          <p:cNvPicPr>
            <a:picLocks noChangeAspect="1"/>
          </p:cNvPicPr>
          <p:nvPr/>
        </p:nvPicPr>
        <p:blipFill>
          <a:blip r:embed="rId3"/>
          <a:stretch>
            <a:fillRect/>
          </a:stretch>
        </p:blipFill>
        <p:spPr>
          <a:xfrm>
            <a:off x="10585133" y="441727"/>
            <a:ext cx="816897" cy="877372"/>
          </a:xfrm>
          <a:prstGeom prst="rect">
            <a:avLst/>
          </a:prstGeom>
        </p:spPr>
      </p:pic>
      <p:pic>
        <p:nvPicPr>
          <p:cNvPr id="8" name="Picture 2">
            <a:extLst>
              <a:ext uri="{FF2B5EF4-FFF2-40B4-BE49-F238E27FC236}">
                <a16:creationId xmlns:a16="http://schemas.microsoft.com/office/drawing/2014/main" id="{71B1B6D5-1156-F308-A5A9-EC9E0D965278}"/>
              </a:ext>
            </a:extLst>
          </p:cNvPr>
          <p:cNvPicPr>
            <a:picLocks noChangeAspect="1"/>
          </p:cNvPicPr>
          <p:nvPr/>
        </p:nvPicPr>
        <p:blipFill>
          <a:blip r:embed="rId4"/>
          <a:srcRect/>
          <a:stretch>
            <a:fillRect/>
          </a:stretch>
        </p:blipFill>
        <p:spPr>
          <a:xfrm>
            <a:off x="6648450" y="2007377"/>
            <a:ext cx="4709231" cy="3531923"/>
          </a:xfrm>
          <a:prstGeom prst="rect">
            <a:avLst/>
          </a:prstGeom>
        </p:spPr>
      </p:pic>
      <p:sp>
        <p:nvSpPr>
          <p:cNvPr id="3" name="Footer Placeholder 16">
            <a:extLst>
              <a:ext uri="{FF2B5EF4-FFF2-40B4-BE49-F238E27FC236}">
                <a16:creationId xmlns:a16="http://schemas.microsoft.com/office/drawing/2014/main" id="{EDFE9D1F-9D49-0C61-D9E1-156CA1EAD59A}"/>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2727594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36A95-A023-E9D5-11C5-424185AE42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227D4A-335F-193B-A0BF-AFC2BFD3D396}"/>
              </a:ext>
            </a:extLst>
          </p:cNvPr>
          <p:cNvSpPr>
            <a:spLocks noGrp="1"/>
          </p:cNvSpPr>
          <p:nvPr>
            <p:ph type="title"/>
          </p:nvPr>
        </p:nvSpPr>
        <p:spPr>
          <a:xfrm>
            <a:off x="1097280" y="286603"/>
            <a:ext cx="10058400" cy="1450757"/>
          </a:xfrm>
        </p:spPr>
        <p:txBody>
          <a:bodyPr>
            <a:normAutofit/>
          </a:bodyPr>
          <a:lstStyle/>
          <a:p>
            <a:r>
              <a:rPr lang="en-US" sz="3600" b="1" dirty="0">
                <a:solidFill>
                  <a:srgbClr val="0069B3"/>
                </a:solidFill>
                <a:latin typeface="Arial" charset="0"/>
                <a:ea typeface="Arial" charset="0"/>
                <a:cs typeface="Arial" charset="0"/>
              </a:rPr>
              <a:t>Other Contemporary Concerns</a:t>
            </a:r>
          </a:p>
        </p:txBody>
      </p:sp>
      <p:sp>
        <p:nvSpPr>
          <p:cNvPr id="5" name="Footer Placeholder 4">
            <a:extLst>
              <a:ext uri="{FF2B5EF4-FFF2-40B4-BE49-F238E27FC236}">
                <a16:creationId xmlns:a16="http://schemas.microsoft.com/office/drawing/2014/main" id="{517B1904-438F-9B2E-7511-D0FA6360BB4D}"/>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698B2AA5-9CF4-D49E-8720-3875BDA14BA6}"/>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28</a:t>
            </a:fld>
            <a:endParaRPr lang="en-US"/>
          </a:p>
        </p:txBody>
      </p:sp>
      <p:sp>
        <p:nvSpPr>
          <p:cNvPr id="134" name="Rectangle 133">
            <a:extLst>
              <a:ext uri="{FF2B5EF4-FFF2-40B4-BE49-F238E27FC236}">
                <a16:creationId xmlns:a16="http://schemas.microsoft.com/office/drawing/2014/main" id="{F9D36989-1F30-3E68-2324-359AA290C042}"/>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9A057EBC-8C92-0F3B-A220-89D3CBA00099}"/>
              </a:ext>
            </a:extLst>
          </p:cNvPr>
          <p:cNvPicPr>
            <a:picLocks noChangeAspect="1"/>
          </p:cNvPicPr>
          <p:nvPr/>
        </p:nvPicPr>
        <p:blipFill>
          <a:blip r:embed="rId3"/>
          <a:stretch>
            <a:fillRect/>
          </a:stretch>
        </p:blipFill>
        <p:spPr>
          <a:xfrm>
            <a:off x="10585133" y="441727"/>
            <a:ext cx="816897" cy="877372"/>
          </a:xfrm>
          <a:prstGeom prst="rect">
            <a:avLst/>
          </a:prstGeom>
        </p:spPr>
      </p:pic>
      <p:sp>
        <p:nvSpPr>
          <p:cNvPr id="23" name="Rounded Rectangle 22">
            <a:extLst>
              <a:ext uri="{FF2B5EF4-FFF2-40B4-BE49-F238E27FC236}">
                <a16:creationId xmlns:a16="http://schemas.microsoft.com/office/drawing/2014/main" id="{B5AA401E-7140-3873-71DC-DB04205D4FA3}"/>
              </a:ext>
            </a:extLst>
          </p:cNvPr>
          <p:cNvSpPr/>
          <p:nvPr/>
        </p:nvSpPr>
        <p:spPr>
          <a:xfrm>
            <a:off x="1097278" y="1786685"/>
            <a:ext cx="3194803" cy="95651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Arial" panose="020B0604020202020204" pitchFamily="34" charset="0"/>
                <a:cs typeface="Arial" panose="020B0604020202020204" pitchFamily="34" charset="0"/>
              </a:rPr>
              <a:t>Cuckooing</a:t>
            </a:r>
          </a:p>
        </p:txBody>
      </p:sp>
      <p:sp>
        <p:nvSpPr>
          <p:cNvPr id="29" name="Rounded Rectangle 28">
            <a:extLst>
              <a:ext uri="{FF2B5EF4-FFF2-40B4-BE49-F238E27FC236}">
                <a16:creationId xmlns:a16="http://schemas.microsoft.com/office/drawing/2014/main" id="{A4EE4872-E255-9D91-9127-4FE94872B721}"/>
              </a:ext>
            </a:extLst>
          </p:cNvPr>
          <p:cNvSpPr/>
          <p:nvPr/>
        </p:nvSpPr>
        <p:spPr>
          <a:xfrm>
            <a:off x="8070355" y="1786684"/>
            <a:ext cx="3194803" cy="95651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Arial" panose="020B0604020202020204" pitchFamily="34" charset="0"/>
                <a:cs typeface="Arial" panose="020B0604020202020204" pitchFamily="34" charset="0"/>
              </a:rPr>
              <a:t>Female Genital Mutilation</a:t>
            </a:r>
          </a:p>
        </p:txBody>
      </p:sp>
      <p:sp>
        <p:nvSpPr>
          <p:cNvPr id="30" name="Rounded Rectangle 29">
            <a:extLst>
              <a:ext uri="{FF2B5EF4-FFF2-40B4-BE49-F238E27FC236}">
                <a16:creationId xmlns:a16="http://schemas.microsoft.com/office/drawing/2014/main" id="{0D36266F-3B6A-C846-DAD7-C48B90D59C9D}"/>
              </a:ext>
            </a:extLst>
          </p:cNvPr>
          <p:cNvSpPr/>
          <p:nvPr/>
        </p:nvSpPr>
        <p:spPr>
          <a:xfrm>
            <a:off x="4583817" y="1774698"/>
            <a:ext cx="3194803" cy="95651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Arial" panose="020B0604020202020204" pitchFamily="34" charset="0"/>
                <a:cs typeface="Arial" panose="020B0604020202020204" pitchFamily="34" charset="0"/>
              </a:rPr>
              <a:t>Forced Marriage</a:t>
            </a:r>
          </a:p>
        </p:txBody>
      </p:sp>
      <p:sp>
        <p:nvSpPr>
          <p:cNvPr id="31" name="Rounded Rectangle 30">
            <a:extLst>
              <a:ext uri="{FF2B5EF4-FFF2-40B4-BE49-F238E27FC236}">
                <a16:creationId xmlns:a16="http://schemas.microsoft.com/office/drawing/2014/main" id="{0DAA345F-7B97-4A53-C8DA-EED406804FCE}"/>
              </a:ext>
            </a:extLst>
          </p:cNvPr>
          <p:cNvSpPr/>
          <p:nvPr/>
        </p:nvSpPr>
        <p:spPr>
          <a:xfrm>
            <a:off x="1097277" y="2899085"/>
            <a:ext cx="3194803" cy="95651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Arial" panose="020B0604020202020204" pitchFamily="34" charset="0"/>
                <a:cs typeface="Arial" panose="020B0604020202020204" pitchFamily="34" charset="0"/>
              </a:rPr>
              <a:t>Online Harm</a:t>
            </a:r>
          </a:p>
        </p:txBody>
      </p:sp>
      <p:sp>
        <p:nvSpPr>
          <p:cNvPr id="32" name="Rounded Rectangle 31">
            <a:extLst>
              <a:ext uri="{FF2B5EF4-FFF2-40B4-BE49-F238E27FC236}">
                <a16:creationId xmlns:a16="http://schemas.microsoft.com/office/drawing/2014/main" id="{134023F7-8CE4-1BD6-A5CD-0CABE34980BA}"/>
              </a:ext>
            </a:extLst>
          </p:cNvPr>
          <p:cNvSpPr/>
          <p:nvPr/>
        </p:nvSpPr>
        <p:spPr>
          <a:xfrm>
            <a:off x="1097278" y="3987141"/>
            <a:ext cx="3194803" cy="95651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Arial" panose="020B0604020202020204" pitchFamily="34" charset="0"/>
                <a:cs typeface="Arial" panose="020B0604020202020204" pitchFamily="34" charset="0"/>
              </a:rPr>
              <a:t>Radicalisation</a:t>
            </a:r>
          </a:p>
        </p:txBody>
      </p:sp>
      <p:sp>
        <p:nvSpPr>
          <p:cNvPr id="33" name="Rounded Rectangle 32">
            <a:extLst>
              <a:ext uri="{FF2B5EF4-FFF2-40B4-BE49-F238E27FC236}">
                <a16:creationId xmlns:a16="http://schemas.microsoft.com/office/drawing/2014/main" id="{95E01ABA-5685-6C5B-DDA6-E6309B9F9B04}"/>
              </a:ext>
            </a:extLst>
          </p:cNvPr>
          <p:cNvSpPr/>
          <p:nvPr/>
        </p:nvSpPr>
        <p:spPr>
          <a:xfrm>
            <a:off x="1097278" y="5079336"/>
            <a:ext cx="3194803" cy="95651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Arial" panose="020B0604020202020204" pitchFamily="34" charset="0"/>
                <a:cs typeface="Arial" panose="020B0604020202020204" pitchFamily="34" charset="0"/>
              </a:rPr>
              <a:t>Stalking</a:t>
            </a:r>
          </a:p>
        </p:txBody>
      </p:sp>
      <p:sp>
        <p:nvSpPr>
          <p:cNvPr id="34" name="Rounded Rectangle 33">
            <a:extLst>
              <a:ext uri="{FF2B5EF4-FFF2-40B4-BE49-F238E27FC236}">
                <a16:creationId xmlns:a16="http://schemas.microsoft.com/office/drawing/2014/main" id="{DD92B58B-D3D9-E80C-F3FD-82FAC4DC6F0E}"/>
              </a:ext>
            </a:extLst>
          </p:cNvPr>
          <p:cNvSpPr/>
          <p:nvPr/>
        </p:nvSpPr>
        <p:spPr>
          <a:xfrm>
            <a:off x="4596880" y="2897534"/>
            <a:ext cx="3194803" cy="95651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Arial" panose="020B0604020202020204" pitchFamily="34" charset="0"/>
                <a:cs typeface="Arial" panose="020B0604020202020204" pitchFamily="34" charset="0"/>
              </a:rPr>
              <a:t>Romance Fraud</a:t>
            </a:r>
          </a:p>
        </p:txBody>
      </p:sp>
      <p:sp>
        <p:nvSpPr>
          <p:cNvPr id="35" name="Rounded Rectangle 34">
            <a:extLst>
              <a:ext uri="{FF2B5EF4-FFF2-40B4-BE49-F238E27FC236}">
                <a16:creationId xmlns:a16="http://schemas.microsoft.com/office/drawing/2014/main" id="{9EFA6EE4-E13F-0B9D-8382-7E93F44B9E45}"/>
              </a:ext>
            </a:extLst>
          </p:cNvPr>
          <p:cNvSpPr/>
          <p:nvPr/>
        </p:nvSpPr>
        <p:spPr>
          <a:xfrm>
            <a:off x="4583816" y="3980951"/>
            <a:ext cx="3194803" cy="95651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Arial" panose="020B0604020202020204" pitchFamily="34" charset="0"/>
                <a:cs typeface="Arial" panose="020B0604020202020204" pitchFamily="34" charset="0"/>
              </a:rPr>
              <a:t>Extremism</a:t>
            </a:r>
          </a:p>
        </p:txBody>
      </p:sp>
      <p:sp>
        <p:nvSpPr>
          <p:cNvPr id="36" name="Rounded Rectangle 35">
            <a:extLst>
              <a:ext uri="{FF2B5EF4-FFF2-40B4-BE49-F238E27FC236}">
                <a16:creationId xmlns:a16="http://schemas.microsoft.com/office/drawing/2014/main" id="{40586684-317C-0976-4A4F-839F1CE7CF8F}"/>
              </a:ext>
            </a:extLst>
          </p:cNvPr>
          <p:cNvSpPr/>
          <p:nvPr/>
        </p:nvSpPr>
        <p:spPr>
          <a:xfrm>
            <a:off x="4596881" y="5079336"/>
            <a:ext cx="3194803" cy="95651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Arial" panose="020B0604020202020204" pitchFamily="34" charset="0"/>
                <a:cs typeface="Arial" panose="020B0604020202020204" pitchFamily="34" charset="0"/>
              </a:rPr>
              <a:t>Mate &amp; Hate Crime</a:t>
            </a:r>
          </a:p>
        </p:txBody>
      </p:sp>
      <p:sp>
        <p:nvSpPr>
          <p:cNvPr id="37" name="Rounded Rectangle 36">
            <a:extLst>
              <a:ext uri="{FF2B5EF4-FFF2-40B4-BE49-F238E27FC236}">
                <a16:creationId xmlns:a16="http://schemas.microsoft.com/office/drawing/2014/main" id="{0A224BC7-7660-6124-C62E-361228B7455A}"/>
              </a:ext>
            </a:extLst>
          </p:cNvPr>
          <p:cNvSpPr/>
          <p:nvPr/>
        </p:nvSpPr>
        <p:spPr>
          <a:xfrm>
            <a:off x="8070356" y="2897533"/>
            <a:ext cx="3194803" cy="95651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Arial" panose="020B0604020202020204" pitchFamily="34" charset="0"/>
                <a:cs typeface="Arial" panose="020B0604020202020204" pitchFamily="34" charset="0"/>
              </a:rPr>
              <a:t>Chemical Submission</a:t>
            </a:r>
          </a:p>
        </p:txBody>
      </p:sp>
      <p:sp>
        <p:nvSpPr>
          <p:cNvPr id="38" name="Rounded Rectangle 37">
            <a:extLst>
              <a:ext uri="{FF2B5EF4-FFF2-40B4-BE49-F238E27FC236}">
                <a16:creationId xmlns:a16="http://schemas.microsoft.com/office/drawing/2014/main" id="{5996482A-D09B-56C4-3D21-E9CD58FD79D5}"/>
              </a:ext>
            </a:extLst>
          </p:cNvPr>
          <p:cNvSpPr/>
          <p:nvPr/>
        </p:nvSpPr>
        <p:spPr>
          <a:xfrm>
            <a:off x="8070356" y="3980951"/>
            <a:ext cx="3194803" cy="95651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Arial" panose="020B0604020202020204" pitchFamily="34" charset="0"/>
                <a:cs typeface="Arial" panose="020B0604020202020204" pitchFamily="34" charset="0"/>
              </a:rPr>
              <a:t>Self-Harm</a:t>
            </a:r>
          </a:p>
        </p:txBody>
      </p:sp>
      <p:sp>
        <p:nvSpPr>
          <p:cNvPr id="39" name="Rounded Rectangle 38">
            <a:extLst>
              <a:ext uri="{FF2B5EF4-FFF2-40B4-BE49-F238E27FC236}">
                <a16:creationId xmlns:a16="http://schemas.microsoft.com/office/drawing/2014/main" id="{78BAB059-B763-511C-C172-53899E32B7B7}"/>
              </a:ext>
            </a:extLst>
          </p:cNvPr>
          <p:cNvSpPr/>
          <p:nvPr/>
        </p:nvSpPr>
        <p:spPr>
          <a:xfrm>
            <a:off x="8096484" y="5079336"/>
            <a:ext cx="3194803" cy="95651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latin typeface="Arial" panose="020B0604020202020204" pitchFamily="34" charset="0"/>
                <a:cs typeface="Arial" panose="020B0604020202020204" pitchFamily="34" charset="0"/>
              </a:rPr>
              <a:t>Spiritual Abuse</a:t>
            </a:r>
          </a:p>
        </p:txBody>
      </p:sp>
      <p:sp>
        <p:nvSpPr>
          <p:cNvPr id="3" name="Footer Placeholder 16">
            <a:extLst>
              <a:ext uri="{FF2B5EF4-FFF2-40B4-BE49-F238E27FC236}">
                <a16:creationId xmlns:a16="http://schemas.microsoft.com/office/drawing/2014/main" id="{100C3EC8-64EC-F19E-6D90-352A9049BAB8}"/>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3820691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7298F-B272-4BC5-BFF2-053334392B37}"/>
              </a:ext>
            </a:extLst>
          </p:cNvPr>
          <p:cNvSpPr>
            <a:spLocks noGrp="1"/>
          </p:cNvSpPr>
          <p:nvPr>
            <p:ph type="title"/>
          </p:nvPr>
        </p:nvSpPr>
        <p:spPr>
          <a:xfrm>
            <a:off x="1097280" y="286603"/>
            <a:ext cx="10058400" cy="1450757"/>
          </a:xfrm>
        </p:spPr>
        <p:txBody>
          <a:bodyPr>
            <a:normAutofit/>
          </a:bodyPr>
          <a:lstStyle/>
          <a:p>
            <a:r>
              <a:rPr lang="en-US" sz="3600" b="1" dirty="0">
                <a:solidFill>
                  <a:srgbClr val="0069B3"/>
                </a:solidFill>
                <a:latin typeface="Arial" charset="0"/>
                <a:ea typeface="Arial" charset="0"/>
                <a:cs typeface="Arial" charset="0"/>
              </a:rPr>
              <a:t>Safeguarding: Contemporary Concerns</a:t>
            </a:r>
          </a:p>
        </p:txBody>
      </p:sp>
      <p:graphicFrame>
        <p:nvGraphicFramePr>
          <p:cNvPr id="7" name="Content Placeholder 3" descr="Timeline placeholder ">
            <a:extLst>
              <a:ext uri="{FF2B5EF4-FFF2-40B4-BE49-F238E27FC236}">
                <a16:creationId xmlns:a16="http://schemas.microsoft.com/office/drawing/2014/main" id="{F78E5D95-BEAB-4D62-BE19-18BB49582E2B}"/>
              </a:ext>
            </a:extLst>
          </p:cNvPr>
          <p:cNvGraphicFramePr>
            <a:graphicFrameLocks noGrp="1"/>
          </p:cNvGraphicFramePr>
          <p:nvPr>
            <p:ph idx="1"/>
            <p:extLst>
              <p:ext uri="{D42A27DB-BD31-4B8C-83A1-F6EECF244321}">
                <p14:modId xmlns:p14="http://schemas.microsoft.com/office/powerpoint/2010/main" val="623615427"/>
              </p:ext>
            </p:extLst>
          </p:nvPr>
        </p:nvGraphicFramePr>
        <p:xfrm>
          <a:off x="1189038" y="2463800"/>
          <a:ext cx="9966325" cy="3368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52F0EE3B-7C1A-4927-A603-3575824BCFAE}"/>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C6B37ACF-49F1-45AA-BB16-6A58A160FF3D}"/>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29</a:t>
            </a:fld>
            <a:endParaRPr lang="en-US"/>
          </a:p>
        </p:txBody>
      </p:sp>
      <p:sp>
        <p:nvSpPr>
          <p:cNvPr id="134" name="Rectangle 133">
            <a:extLst>
              <a:ext uri="{FF2B5EF4-FFF2-40B4-BE49-F238E27FC236}">
                <a16:creationId xmlns:a16="http://schemas.microsoft.com/office/drawing/2014/main" id="{BD44B9CE-535E-B29E-97BD-6F0225CB6B13}"/>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E3271BC8-AA5D-ED1D-D1C8-E418F112318F}"/>
              </a:ext>
            </a:extLst>
          </p:cNvPr>
          <p:cNvPicPr>
            <a:picLocks noChangeAspect="1"/>
          </p:cNvPicPr>
          <p:nvPr/>
        </p:nvPicPr>
        <p:blipFill>
          <a:blip r:embed="rId8"/>
          <a:stretch>
            <a:fillRect/>
          </a:stretch>
        </p:blipFill>
        <p:spPr>
          <a:xfrm>
            <a:off x="10338466" y="573295"/>
            <a:ext cx="816897" cy="877372"/>
          </a:xfrm>
          <a:prstGeom prst="rect">
            <a:avLst/>
          </a:prstGeom>
        </p:spPr>
      </p:pic>
      <p:sp>
        <p:nvSpPr>
          <p:cNvPr id="3" name="Footer Placeholder 16">
            <a:extLst>
              <a:ext uri="{FF2B5EF4-FFF2-40B4-BE49-F238E27FC236}">
                <a16:creationId xmlns:a16="http://schemas.microsoft.com/office/drawing/2014/main" id="{68A131DB-6FCC-889E-04E9-1F53B4BF90CE}"/>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1622955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4A4C3-F631-DB62-AB60-EFACDFD4EB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B1FA18-9653-0C3D-8394-18F3ED3AE81F}"/>
              </a:ext>
            </a:extLst>
          </p:cNvPr>
          <p:cNvSpPr>
            <a:spLocks noGrp="1"/>
          </p:cNvSpPr>
          <p:nvPr>
            <p:ph type="title"/>
          </p:nvPr>
        </p:nvSpPr>
        <p:spPr>
          <a:xfrm>
            <a:off x="1097280" y="286603"/>
            <a:ext cx="10058400" cy="1450757"/>
          </a:xfrm>
        </p:spPr>
        <p:txBody>
          <a:bodyPr>
            <a:normAutofit/>
          </a:bodyPr>
          <a:lstStyle/>
          <a:p>
            <a:pPr>
              <a:lnSpc>
                <a:spcPct val="100000"/>
              </a:lnSpc>
            </a:pPr>
            <a:r>
              <a:rPr lang="en-US" sz="3600" b="1" dirty="0">
                <a:solidFill>
                  <a:srgbClr val="0069B3"/>
                </a:solidFill>
                <a:latin typeface="Arial" charset="0"/>
                <a:ea typeface="Arial" charset="0"/>
                <a:cs typeface="Arial" charset="0"/>
              </a:rPr>
              <a:t>Safeguarding at The Hope Hub</a:t>
            </a:r>
            <a:br>
              <a:rPr lang="en-US" sz="3600" b="1" dirty="0">
                <a:solidFill>
                  <a:srgbClr val="0069B3"/>
                </a:solidFill>
                <a:latin typeface="Arial" charset="0"/>
                <a:ea typeface="Arial" charset="0"/>
                <a:cs typeface="Arial" charset="0"/>
              </a:rPr>
            </a:br>
            <a:r>
              <a:rPr lang="en-US" sz="2400" b="1" dirty="0">
                <a:latin typeface="Arial" charset="0"/>
                <a:ea typeface="Arial" charset="0"/>
                <a:cs typeface="Arial" charset="0"/>
              </a:rPr>
              <a:t>Induction Training</a:t>
            </a:r>
            <a:endParaRPr lang="en-US" sz="2400" dirty="0">
              <a:latin typeface="Verdana Pro"/>
            </a:endParaRPr>
          </a:p>
        </p:txBody>
      </p:sp>
      <p:sp>
        <p:nvSpPr>
          <p:cNvPr id="15" name="Slide Number Placeholder 14">
            <a:extLst>
              <a:ext uri="{FF2B5EF4-FFF2-40B4-BE49-F238E27FC236}">
                <a16:creationId xmlns:a16="http://schemas.microsoft.com/office/drawing/2014/main" id="{4FA05E75-7FA3-D256-77D9-D8273527452A}"/>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3</a:t>
            </a:fld>
            <a:endParaRPr lang="en-US" dirty="0"/>
          </a:p>
        </p:txBody>
      </p:sp>
      <p:sp>
        <p:nvSpPr>
          <p:cNvPr id="28" name="Rectangle 27">
            <a:extLst>
              <a:ext uri="{FF2B5EF4-FFF2-40B4-BE49-F238E27FC236}">
                <a16:creationId xmlns:a16="http://schemas.microsoft.com/office/drawing/2014/main" id="{E7693BFD-21A3-3ADB-D9E9-AEC40642D01E}"/>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7" descr="Logo&#10;&#10;Description automatically generated">
            <a:extLst>
              <a:ext uri="{FF2B5EF4-FFF2-40B4-BE49-F238E27FC236}">
                <a16:creationId xmlns:a16="http://schemas.microsoft.com/office/drawing/2014/main" id="{20BB6418-5AA2-7128-2978-E0A0680B57D6}"/>
              </a:ext>
            </a:extLst>
          </p:cNvPr>
          <p:cNvPicPr>
            <a:picLocks noChangeAspect="1"/>
          </p:cNvPicPr>
          <p:nvPr/>
        </p:nvPicPr>
        <p:blipFill>
          <a:blip r:embed="rId3"/>
          <a:stretch>
            <a:fillRect/>
          </a:stretch>
        </p:blipFill>
        <p:spPr>
          <a:xfrm>
            <a:off x="10329639" y="348869"/>
            <a:ext cx="816897" cy="877372"/>
          </a:xfrm>
          <a:prstGeom prst="rect">
            <a:avLst/>
          </a:prstGeom>
        </p:spPr>
      </p:pic>
      <p:sp>
        <p:nvSpPr>
          <p:cNvPr id="18" name="TextBox 17">
            <a:extLst>
              <a:ext uri="{FF2B5EF4-FFF2-40B4-BE49-F238E27FC236}">
                <a16:creationId xmlns:a16="http://schemas.microsoft.com/office/drawing/2014/main" id="{80B39E2D-F101-8FD7-D83C-1728C216E0F5}"/>
              </a:ext>
            </a:extLst>
          </p:cNvPr>
          <p:cNvSpPr txBox="1"/>
          <p:nvPr/>
        </p:nvSpPr>
        <p:spPr>
          <a:xfrm>
            <a:off x="5696261" y="3103816"/>
            <a:ext cx="5297321" cy="1508105"/>
          </a:xfrm>
          <a:prstGeom prst="rect">
            <a:avLst/>
          </a:prstGeom>
          <a:noFill/>
        </p:spPr>
        <p:txBody>
          <a:bodyPr wrap="square" rtlCol="0">
            <a:spAutoFit/>
          </a:bodyPr>
          <a:lstStyle/>
          <a:p>
            <a:pPr marL="457200" indent="-457200">
              <a:spcAft>
                <a:spcPts val="1200"/>
              </a:spcAft>
              <a:buAutoNum type="arabicPeriod"/>
            </a:pPr>
            <a:r>
              <a:rPr lang="en-GB" sz="2400" b="1" kern="0" dirty="0">
                <a:solidFill>
                  <a:schemeClr val="bg1">
                    <a:lumMod val="65000"/>
                  </a:schemeClr>
                </a:solidFill>
                <a:latin typeface="Arial Rounded MT Bold" panose="020F0704030504030204" pitchFamily="34" charset="77"/>
                <a:cs typeface="Times New Roman" panose="02020603050405020304" pitchFamily="18" charset="0"/>
              </a:rPr>
              <a:t>Your Role and Responsibility</a:t>
            </a:r>
          </a:p>
          <a:p>
            <a:pPr marL="457200" indent="-457200">
              <a:spcAft>
                <a:spcPts val="1200"/>
              </a:spcAft>
              <a:buAutoNum type="arabicPeriod"/>
            </a:pPr>
            <a:r>
              <a:rPr lang="en-GB" sz="2400" b="1" kern="0" dirty="0">
                <a:latin typeface="Arial Rounded MT Bold" panose="020F0704030504030204" pitchFamily="34" charset="77"/>
                <a:cs typeface="Times New Roman" panose="02020603050405020304" pitchFamily="18" charset="0"/>
              </a:rPr>
              <a:t>Recognising Abuse</a:t>
            </a:r>
          </a:p>
          <a:p>
            <a:pPr marL="457200" indent="-457200">
              <a:spcAft>
                <a:spcPts val="1200"/>
              </a:spcAft>
              <a:buAutoNum type="arabicPeriod"/>
            </a:pPr>
            <a:r>
              <a:rPr lang="en-GB" sz="2400" b="1" kern="0" dirty="0">
                <a:solidFill>
                  <a:schemeClr val="bg1">
                    <a:lumMod val="65000"/>
                  </a:schemeClr>
                </a:solidFill>
                <a:latin typeface="Arial Rounded MT Bold" panose="020F0704030504030204" pitchFamily="34" charset="77"/>
                <a:cs typeface="Times New Roman" panose="02020603050405020304" pitchFamily="18" charset="0"/>
              </a:rPr>
              <a:t>Responding to a Concern</a:t>
            </a:r>
          </a:p>
        </p:txBody>
      </p:sp>
      <p:sp>
        <p:nvSpPr>
          <p:cNvPr id="6" name="Freeform 2">
            <a:extLst>
              <a:ext uri="{FF2B5EF4-FFF2-40B4-BE49-F238E27FC236}">
                <a16:creationId xmlns:a16="http://schemas.microsoft.com/office/drawing/2014/main" id="{D2D327CC-B2D9-33F3-8715-742D9127C14F}"/>
              </a:ext>
            </a:extLst>
          </p:cNvPr>
          <p:cNvSpPr/>
          <p:nvPr/>
        </p:nvSpPr>
        <p:spPr>
          <a:xfrm>
            <a:off x="1198418" y="2648309"/>
            <a:ext cx="3819631" cy="2692615"/>
          </a:xfrm>
          <a:custGeom>
            <a:avLst/>
            <a:gdLst/>
            <a:ahLst/>
            <a:cxnLst/>
            <a:rect l="l" t="t" r="r" b="b"/>
            <a:pathLst>
              <a:path w="6344082" h="4221458">
                <a:moveTo>
                  <a:pt x="0" y="0"/>
                </a:moveTo>
                <a:lnTo>
                  <a:pt x="6344082" y="0"/>
                </a:lnTo>
                <a:lnTo>
                  <a:pt x="6344082" y="4221458"/>
                </a:lnTo>
                <a:lnTo>
                  <a:pt x="0" y="4221458"/>
                </a:lnTo>
                <a:lnTo>
                  <a:pt x="0" y="0"/>
                </a:lnTo>
                <a:close/>
              </a:path>
            </a:pathLst>
          </a:custGeom>
          <a:blipFill>
            <a:blip r:embed="rId4"/>
            <a:stretch>
              <a:fillRect/>
            </a:stretch>
          </a:blipFill>
        </p:spPr>
        <p:txBody>
          <a:bodyPr/>
          <a:lstStyle/>
          <a:p>
            <a:endParaRPr lang="en-GB"/>
          </a:p>
        </p:txBody>
      </p:sp>
      <p:sp>
        <p:nvSpPr>
          <p:cNvPr id="3" name="Footer Placeholder 16">
            <a:extLst>
              <a:ext uri="{FF2B5EF4-FFF2-40B4-BE49-F238E27FC236}">
                <a16:creationId xmlns:a16="http://schemas.microsoft.com/office/drawing/2014/main" id="{347D7576-51FE-3E9F-E589-73BC9AAD9AD6}"/>
              </a:ext>
            </a:extLst>
          </p:cNvPr>
          <p:cNvSpPr txBox="1">
            <a:spLocks/>
          </p:cNvSpPr>
          <p:nvPr/>
        </p:nvSpPr>
        <p:spPr>
          <a:xfrm>
            <a:off x="6625087" y="6409097"/>
            <a:ext cx="5365630" cy="54832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2242647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1AEBB-9927-A216-7D14-648EFF755B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107E77-98A5-6CB3-71E3-8D6DDAB98052}"/>
              </a:ext>
            </a:extLst>
          </p:cNvPr>
          <p:cNvSpPr>
            <a:spLocks noGrp="1"/>
          </p:cNvSpPr>
          <p:nvPr>
            <p:ph type="title"/>
          </p:nvPr>
        </p:nvSpPr>
        <p:spPr>
          <a:xfrm>
            <a:off x="1097280" y="286603"/>
            <a:ext cx="10058400" cy="1450757"/>
          </a:xfrm>
        </p:spPr>
        <p:txBody>
          <a:bodyPr>
            <a:normAutofit/>
          </a:bodyPr>
          <a:lstStyle/>
          <a:p>
            <a:r>
              <a:rPr lang="en-US" sz="3600" b="1" dirty="0">
                <a:solidFill>
                  <a:srgbClr val="0069B3"/>
                </a:solidFill>
                <a:latin typeface="Arial" charset="0"/>
                <a:ea typeface="Arial" charset="0"/>
                <a:cs typeface="Arial" charset="0"/>
              </a:rPr>
              <a:t>Safeguarding: Contemporary Concerns</a:t>
            </a:r>
          </a:p>
        </p:txBody>
      </p:sp>
      <p:graphicFrame>
        <p:nvGraphicFramePr>
          <p:cNvPr id="7" name="Content Placeholder 3" descr="Timeline placeholder ">
            <a:extLst>
              <a:ext uri="{FF2B5EF4-FFF2-40B4-BE49-F238E27FC236}">
                <a16:creationId xmlns:a16="http://schemas.microsoft.com/office/drawing/2014/main" id="{7B80FB3A-88F1-CD08-CED7-FE5BF378F8B8}"/>
              </a:ext>
            </a:extLst>
          </p:cNvPr>
          <p:cNvGraphicFramePr>
            <a:graphicFrameLocks noGrp="1"/>
          </p:cNvGraphicFramePr>
          <p:nvPr>
            <p:ph idx="1"/>
            <p:extLst>
              <p:ext uri="{D42A27DB-BD31-4B8C-83A1-F6EECF244321}">
                <p14:modId xmlns:p14="http://schemas.microsoft.com/office/powerpoint/2010/main" val="1141603547"/>
              </p:ext>
            </p:extLst>
          </p:nvPr>
        </p:nvGraphicFramePr>
        <p:xfrm>
          <a:off x="1189038" y="2463800"/>
          <a:ext cx="9966325" cy="3368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ABA7C77A-7011-DEE5-BD7B-9BC7EA0C9043}"/>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844E43D8-88CB-29AA-7CA1-AAE914C837F2}"/>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30</a:t>
            </a:fld>
            <a:endParaRPr lang="en-US"/>
          </a:p>
        </p:txBody>
      </p:sp>
      <p:sp>
        <p:nvSpPr>
          <p:cNvPr id="134" name="Rectangle 133">
            <a:extLst>
              <a:ext uri="{FF2B5EF4-FFF2-40B4-BE49-F238E27FC236}">
                <a16:creationId xmlns:a16="http://schemas.microsoft.com/office/drawing/2014/main" id="{874A861D-631F-0610-8FB9-E3D4DA9F805B}"/>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D74EA320-83B3-B439-2967-B4F2EB01F6E4}"/>
              </a:ext>
            </a:extLst>
          </p:cNvPr>
          <p:cNvPicPr>
            <a:picLocks noChangeAspect="1"/>
          </p:cNvPicPr>
          <p:nvPr/>
        </p:nvPicPr>
        <p:blipFill>
          <a:blip r:embed="rId8"/>
          <a:stretch>
            <a:fillRect/>
          </a:stretch>
        </p:blipFill>
        <p:spPr>
          <a:xfrm>
            <a:off x="10338466" y="573295"/>
            <a:ext cx="816897" cy="877372"/>
          </a:xfrm>
          <a:prstGeom prst="rect">
            <a:avLst/>
          </a:prstGeom>
        </p:spPr>
      </p:pic>
      <p:sp>
        <p:nvSpPr>
          <p:cNvPr id="3" name="Footer Placeholder 16">
            <a:extLst>
              <a:ext uri="{FF2B5EF4-FFF2-40B4-BE49-F238E27FC236}">
                <a16:creationId xmlns:a16="http://schemas.microsoft.com/office/drawing/2014/main" id="{6BD62AC6-368A-FEF6-0080-5704A98146E1}"/>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3758386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E8550-8F7F-9884-0BE1-FEC629F760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D15BB6-3CED-A00B-599B-5FD92C6DB7F6}"/>
              </a:ext>
            </a:extLst>
          </p:cNvPr>
          <p:cNvSpPr>
            <a:spLocks noGrp="1"/>
          </p:cNvSpPr>
          <p:nvPr>
            <p:ph type="title"/>
          </p:nvPr>
        </p:nvSpPr>
        <p:spPr>
          <a:xfrm>
            <a:off x="1097280" y="286603"/>
            <a:ext cx="10058400" cy="1450757"/>
          </a:xfrm>
        </p:spPr>
        <p:txBody>
          <a:bodyPr>
            <a:normAutofit/>
          </a:bodyPr>
          <a:lstStyle/>
          <a:p>
            <a:r>
              <a:rPr lang="en-US" sz="3600" b="1" dirty="0">
                <a:solidFill>
                  <a:srgbClr val="0069B3"/>
                </a:solidFill>
                <a:latin typeface="Arial" charset="0"/>
                <a:ea typeface="Arial" charset="0"/>
                <a:cs typeface="Arial" charset="0"/>
              </a:rPr>
              <a:t>Safeguarding: Contemporary Concerns</a:t>
            </a:r>
          </a:p>
        </p:txBody>
      </p:sp>
      <p:sp>
        <p:nvSpPr>
          <p:cNvPr id="5" name="Footer Placeholder 4">
            <a:extLst>
              <a:ext uri="{FF2B5EF4-FFF2-40B4-BE49-F238E27FC236}">
                <a16:creationId xmlns:a16="http://schemas.microsoft.com/office/drawing/2014/main" id="{3EF56D5B-1E18-4B93-4890-9FB1E874D30E}"/>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43D4BFD5-025C-7717-9C83-3CE6CC0EF609}"/>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31</a:t>
            </a:fld>
            <a:endParaRPr lang="en-US"/>
          </a:p>
        </p:txBody>
      </p:sp>
      <p:sp>
        <p:nvSpPr>
          <p:cNvPr id="134" name="Rectangle 133">
            <a:extLst>
              <a:ext uri="{FF2B5EF4-FFF2-40B4-BE49-F238E27FC236}">
                <a16:creationId xmlns:a16="http://schemas.microsoft.com/office/drawing/2014/main" id="{181520FC-C4B7-6857-7609-5CAD2C4A8779}"/>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B20D5507-5105-E972-433F-CAAC8FE7BD11}"/>
              </a:ext>
            </a:extLst>
          </p:cNvPr>
          <p:cNvPicPr>
            <a:picLocks noChangeAspect="1"/>
          </p:cNvPicPr>
          <p:nvPr/>
        </p:nvPicPr>
        <p:blipFill>
          <a:blip r:embed="rId3"/>
          <a:stretch>
            <a:fillRect/>
          </a:stretch>
        </p:blipFill>
        <p:spPr>
          <a:xfrm>
            <a:off x="10338466" y="573295"/>
            <a:ext cx="816897" cy="877372"/>
          </a:xfrm>
          <a:prstGeom prst="rect">
            <a:avLst/>
          </a:prstGeom>
        </p:spPr>
      </p:pic>
      <p:sp>
        <p:nvSpPr>
          <p:cNvPr id="4" name="Content Placeholder 3">
            <a:extLst>
              <a:ext uri="{FF2B5EF4-FFF2-40B4-BE49-F238E27FC236}">
                <a16:creationId xmlns:a16="http://schemas.microsoft.com/office/drawing/2014/main" id="{51BA1DC5-2A29-29BE-BA63-AD41804E2222}"/>
              </a:ext>
            </a:extLst>
          </p:cNvPr>
          <p:cNvSpPr>
            <a:spLocks noGrp="1"/>
          </p:cNvSpPr>
          <p:nvPr>
            <p:ph idx="1"/>
          </p:nvPr>
        </p:nvSpPr>
        <p:spPr/>
        <p:txBody>
          <a:bodyPr/>
          <a:lstStyle/>
          <a:p>
            <a:r>
              <a:rPr lang="en-GB" dirty="0"/>
              <a:t>Case study Online/ Romance / Chemical submission</a:t>
            </a:r>
          </a:p>
        </p:txBody>
      </p:sp>
      <p:sp>
        <p:nvSpPr>
          <p:cNvPr id="3" name="Footer Placeholder 16">
            <a:extLst>
              <a:ext uri="{FF2B5EF4-FFF2-40B4-BE49-F238E27FC236}">
                <a16:creationId xmlns:a16="http://schemas.microsoft.com/office/drawing/2014/main" id="{EF261D54-EE07-6964-D019-BF1D25BA8AE2}"/>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1799355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BFAF1-C2FE-1542-7571-13575E9047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AAA8AD-EA22-16D5-7636-F9093FE7B1B0}"/>
              </a:ext>
            </a:extLst>
          </p:cNvPr>
          <p:cNvSpPr>
            <a:spLocks noGrp="1"/>
          </p:cNvSpPr>
          <p:nvPr>
            <p:ph type="title"/>
          </p:nvPr>
        </p:nvSpPr>
        <p:spPr>
          <a:xfrm>
            <a:off x="1097280" y="286603"/>
            <a:ext cx="10058400" cy="1450757"/>
          </a:xfrm>
        </p:spPr>
        <p:txBody>
          <a:bodyPr>
            <a:normAutofit/>
          </a:bodyPr>
          <a:lstStyle/>
          <a:p>
            <a:r>
              <a:rPr lang="en-US" sz="3600" b="1" dirty="0">
                <a:solidFill>
                  <a:srgbClr val="0069B3"/>
                </a:solidFill>
                <a:latin typeface="Arial" charset="0"/>
                <a:ea typeface="Arial" charset="0"/>
                <a:cs typeface="Arial" charset="0"/>
              </a:rPr>
              <a:t>Safeguarding: Contemporary Concerns</a:t>
            </a:r>
          </a:p>
        </p:txBody>
      </p:sp>
      <p:graphicFrame>
        <p:nvGraphicFramePr>
          <p:cNvPr id="7" name="Content Placeholder 3" descr="Timeline placeholder ">
            <a:extLst>
              <a:ext uri="{FF2B5EF4-FFF2-40B4-BE49-F238E27FC236}">
                <a16:creationId xmlns:a16="http://schemas.microsoft.com/office/drawing/2014/main" id="{9FAF4F71-C7B5-56EE-32A6-48C269F74E84}"/>
              </a:ext>
            </a:extLst>
          </p:cNvPr>
          <p:cNvGraphicFramePr>
            <a:graphicFrameLocks noGrp="1"/>
          </p:cNvGraphicFramePr>
          <p:nvPr>
            <p:ph idx="1"/>
            <p:extLst>
              <p:ext uri="{D42A27DB-BD31-4B8C-83A1-F6EECF244321}">
                <p14:modId xmlns:p14="http://schemas.microsoft.com/office/powerpoint/2010/main" val="3874274090"/>
              </p:ext>
            </p:extLst>
          </p:nvPr>
        </p:nvGraphicFramePr>
        <p:xfrm>
          <a:off x="1189038" y="2463800"/>
          <a:ext cx="9966325" cy="3368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495A6D01-0D30-D89C-C059-4F64F7742797}"/>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1286500A-F57D-B017-572C-1360816C9CBB}"/>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32</a:t>
            </a:fld>
            <a:endParaRPr lang="en-US"/>
          </a:p>
        </p:txBody>
      </p:sp>
      <p:sp>
        <p:nvSpPr>
          <p:cNvPr id="134" name="Rectangle 133">
            <a:extLst>
              <a:ext uri="{FF2B5EF4-FFF2-40B4-BE49-F238E27FC236}">
                <a16:creationId xmlns:a16="http://schemas.microsoft.com/office/drawing/2014/main" id="{003648A6-A091-6440-EFCC-8D517FE743B9}"/>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84875B8F-9990-F023-7730-D8959E1885E4}"/>
              </a:ext>
            </a:extLst>
          </p:cNvPr>
          <p:cNvPicPr>
            <a:picLocks noChangeAspect="1"/>
          </p:cNvPicPr>
          <p:nvPr/>
        </p:nvPicPr>
        <p:blipFill>
          <a:blip r:embed="rId8"/>
          <a:stretch>
            <a:fillRect/>
          </a:stretch>
        </p:blipFill>
        <p:spPr>
          <a:xfrm>
            <a:off x="10338466" y="573295"/>
            <a:ext cx="816897" cy="877372"/>
          </a:xfrm>
          <a:prstGeom prst="rect">
            <a:avLst/>
          </a:prstGeom>
        </p:spPr>
      </p:pic>
      <p:sp>
        <p:nvSpPr>
          <p:cNvPr id="3" name="Footer Placeholder 16">
            <a:extLst>
              <a:ext uri="{FF2B5EF4-FFF2-40B4-BE49-F238E27FC236}">
                <a16:creationId xmlns:a16="http://schemas.microsoft.com/office/drawing/2014/main" id="{70ED45F9-D242-7066-25CC-85422DE22EE8}"/>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3447822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B9432-0FC1-4B6B-5CF9-2AFC0C2C33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46D8CD-7B8C-DD7C-3330-B67E592C37DF}"/>
              </a:ext>
            </a:extLst>
          </p:cNvPr>
          <p:cNvSpPr>
            <a:spLocks noGrp="1"/>
          </p:cNvSpPr>
          <p:nvPr>
            <p:ph type="title"/>
          </p:nvPr>
        </p:nvSpPr>
        <p:spPr>
          <a:xfrm>
            <a:off x="1097280" y="286603"/>
            <a:ext cx="10058400" cy="1450757"/>
          </a:xfrm>
        </p:spPr>
        <p:txBody>
          <a:bodyPr>
            <a:normAutofit/>
          </a:bodyPr>
          <a:lstStyle/>
          <a:p>
            <a:r>
              <a:rPr lang="en-US" sz="3600" b="1" dirty="0">
                <a:solidFill>
                  <a:srgbClr val="0069B3"/>
                </a:solidFill>
                <a:latin typeface="Arial" charset="0"/>
                <a:ea typeface="Arial" charset="0"/>
                <a:cs typeface="Arial" charset="0"/>
              </a:rPr>
              <a:t>Safeguarding: Contemporary Concerns</a:t>
            </a:r>
          </a:p>
        </p:txBody>
      </p:sp>
      <p:graphicFrame>
        <p:nvGraphicFramePr>
          <p:cNvPr id="7" name="Content Placeholder 3" descr="Timeline placeholder ">
            <a:extLst>
              <a:ext uri="{FF2B5EF4-FFF2-40B4-BE49-F238E27FC236}">
                <a16:creationId xmlns:a16="http://schemas.microsoft.com/office/drawing/2014/main" id="{9E67D111-ADF0-AA61-99CD-F867338D2588}"/>
              </a:ext>
            </a:extLst>
          </p:cNvPr>
          <p:cNvGraphicFramePr>
            <a:graphicFrameLocks noGrp="1"/>
          </p:cNvGraphicFramePr>
          <p:nvPr>
            <p:ph idx="1"/>
            <p:extLst>
              <p:ext uri="{D42A27DB-BD31-4B8C-83A1-F6EECF244321}">
                <p14:modId xmlns:p14="http://schemas.microsoft.com/office/powerpoint/2010/main" val="2886966221"/>
              </p:ext>
            </p:extLst>
          </p:nvPr>
        </p:nvGraphicFramePr>
        <p:xfrm>
          <a:off x="1189038" y="2463800"/>
          <a:ext cx="9966325" cy="3368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7511DEAA-6033-F30D-F4A5-89229E925DA8}"/>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A11CFD60-2157-3972-A3D2-1A1F674CF0EB}"/>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33</a:t>
            </a:fld>
            <a:endParaRPr lang="en-US"/>
          </a:p>
        </p:txBody>
      </p:sp>
      <p:sp>
        <p:nvSpPr>
          <p:cNvPr id="134" name="Rectangle 133">
            <a:extLst>
              <a:ext uri="{FF2B5EF4-FFF2-40B4-BE49-F238E27FC236}">
                <a16:creationId xmlns:a16="http://schemas.microsoft.com/office/drawing/2014/main" id="{18248B5A-63F8-35CD-AAEB-0FACC6067C4E}"/>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D4582CE7-11D9-C05F-B73B-75D7790A8C8F}"/>
              </a:ext>
            </a:extLst>
          </p:cNvPr>
          <p:cNvPicPr>
            <a:picLocks noChangeAspect="1"/>
          </p:cNvPicPr>
          <p:nvPr/>
        </p:nvPicPr>
        <p:blipFill>
          <a:blip r:embed="rId8"/>
          <a:stretch>
            <a:fillRect/>
          </a:stretch>
        </p:blipFill>
        <p:spPr>
          <a:xfrm>
            <a:off x="10338466" y="573295"/>
            <a:ext cx="816897" cy="877372"/>
          </a:xfrm>
          <a:prstGeom prst="rect">
            <a:avLst/>
          </a:prstGeom>
        </p:spPr>
      </p:pic>
      <p:sp>
        <p:nvSpPr>
          <p:cNvPr id="3" name="Footer Placeholder 16">
            <a:extLst>
              <a:ext uri="{FF2B5EF4-FFF2-40B4-BE49-F238E27FC236}">
                <a16:creationId xmlns:a16="http://schemas.microsoft.com/office/drawing/2014/main" id="{04395545-C5EC-AD40-D61E-E090DBD1E34C}"/>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1566204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71940-D1F6-ED30-8D27-8689D1797C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C2802-3705-CD84-B422-371EC84D5275}"/>
              </a:ext>
            </a:extLst>
          </p:cNvPr>
          <p:cNvSpPr>
            <a:spLocks noGrp="1"/>
          </p:cNvSpPr>
          <p:nvPr>
            <p:ph type="title"/>
          </p:nvPr>
        </p:nvSpPr>
        <p:spPr>
          <a:xfrm>
            <a:off x="1097280" y="286603"/>
            <a:ext cx="10058400" cy="1450757"/>
          </a:xfrm>
        </p:spPr>
        <p:txBody>
          <a:bodyPr>
            <a:normAutofit/>
          </a:bodyPr>
          <a:lstStyle/>
          <a:p>
            <a:r>
              <a:rPr lang="en-US" sz="3600" b="1" dirty="0" err="1">
                <a:solidFill>
                  <a:srgbClr val="0069B3"/>
                </a:solidFill>
                <a:latin typeface="Arial" charset="0"/>
                <a:ea typeface="Arial" charset="0"/>
                <a:cs typeface="Arial" charset="0"/>
              </a:rPr>
              <a:t>Recognising</a:t>
            </a:r>
            <a:r>
              <a:rPr lang="en-US" sz="3600" b="1" dirty="0">
                <a:solidFill>
                  <a:srgbClr val="0069B3"/>
                </a:solidFill>
                <a:latin typeface="Arial" charset="0"/>
                <a:ea typeface="Arial" charset="0"/>
                <a:cs typeface="Arial" charset="0"/>
              </a:rPr>
              <a:t> Abuse</a:t>
            </a:r>
            <a:br>
              <a:rPr lang="en-US" sz="3600" b="1" dirty="0">
                <a:solidFill>
                  <a:srgbClr val="0069B3"/>
                </a:solidFill>
                <a:latin typeface="Arial" charset="0"/>
                <a:ea typeface="Arial" charset="0"/>
                <a:cs typeface="Arial" charset="0"/>
              </a:rPr>
            </a:br>
            <a:r>
              <a:rPr lang="en-US" sz="2200" b="1" dirty="0">
                <a:latin typeface="Arial" charset="0"/>
                <a:ea typeface="Arial" charset="0"/>
                <a:cs typeface="Arial" charset="0"/>
              </a:rPr>
              <a:t>Well done. You’ve made it through this </a:t>
            </a:r>
            <a:br>
              <a:rPr lang="en-US" sz="2200" b="1" dirty="0">
                <a:latin typeface="Arial" charset="0"/>
                <a:ea typeface="Arial" charset="0"/>
                <a:cs typeface="Arial" charset="0"/>
              </a:rPr>
            </a:br>
            <a:r>
              <a:rPr lang="en-US" sz="2200" b="1" dirty="0">
                <a:latin typeface="Arial" charset="0"/>
                <a:ea typeface="Arial" charset="0"/>
                <a:cs typeface="Arial" charset="0"/>
              </a:rPr>
              <a:t>long and heart searing module.</a:t>
            </a:r>
            <a:endParaRPr lang="en-US" sz="2200" dirty="0">
              <a:latin typeface="Arial" charset="0"/>
              <a:ea typeface="Arial" charset="0"/>
              <a:cs typeface="Arial" charset="0"/>
            </a:endParaRPr>
          </a:p>
        </p:txBody>
      </p:sp>
      <p:sp>
        <p:nvSpPr>
          <p:cNvPr id="15" name="Slide Number Placeholder 14">
            <a:extLst>
              <a:ext uri="{FF2B5EF4-FFF2-40B4-BE49-F238E27FC236}">
                <a16:creationId xmlns:a16="http://schemas.microsoft.com/office/drawing/2014/main" id="{3D527087-FA89-831F-C3CA-E021D95116AA}"/>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34</a:t>
            </a:fld>
            <a:endParaRPr lang="en-US" dirty="0"/>
          </a:p>
        </p:txBody>
      </p:sp>
      <p:sp>
        <p:nvSpPr>
          <p:cNvPr id="28" name="Rectangle 27">
            <a:extLst>
              <a:ext uri="{FF2B5EF4-FFF2-40B4-BE49-F238E27FC236}">
                <a16:creationId xmlns:a16="http://schemas.microsoft.com/office/drawing/2014/main" id="{B0145AEB-D196-CD6C-322C-4296AC701561}"/>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7" descr="Logo&#10;&#10;Description automatically generated">
            <a:extLst>
              <a:ext uri="{FF2B5EF4-FFF2-40B4-BE49-F238E27FC236}">
                <a16:creationId xmlns:a16="http://schemas.microsoft.com/office/drawing/2014/main" id="{B86EDBCD-3133-4CA9-FEA5-0CB3A7C235A3}"/>
              </a:ext>
            </a:extLst>
          </p:cNvPr>
          <p:cNvPicPr>
            <a:picLocks noChangeAspect="1"/>
          </p:cNvPicPr>
          <p:nvPr/>
        </p:nvPicPr>
        <p:blipFill>
          <a:blip r:embed="rId3"/>
          <a:stretch>
            <a:fillRect/>
          </a:stretch>
        </p:blipFill>
        <p:spPr>
          <a:xfrm>
            <a:off x="10338783" y="487669"/>
            <a:ext cx="816897" cy="877372"/>
          </a:xfrm>
          <a:prstGeom prst="rect">
            <a:avLst/>
          </a:prstGeom>
        </p:spPr>
      </p:pic>
      <p:sp>
        <p:nvSpPr>
          <p:cNvPr id="11" name="TextBox 10">
            <a:extLst>
              <a:ext uri="{FF2B5EF4-FFF2-40B4-BE49-F238E27FC236}">
                <a16:creationId xmlns:a16="http://schemas.microsoft.com/office/drawing/2014/main" id="{67DB3AA2-D3D3-E989-3E74-03397289C488}"/>
              </a:ext>
            </a:extLst>
          </p:cNvPr>
          <p:cNvSpPr txBox="1"/>
          <p:nvPr/>
        </p:nvSpPr>
        <p:spPr>
          <a:xfrm>
            <a:off x="1132456" y="2144776"/>
            <a:ext cx="9206327" cy="2646878"/>
          </a:xfrm>
          <a:prstGeom prst="rect">
            <a:avLst/>
          </a:prstGeom>
          <a:noFill/>
        </p:spPr>
        <p:txBody>
          <a:bodyPr wrap="square" rtlCol="0">
            <a:spAutoFit/>
          </a:bodyPr>
          <a:lstStyle/>
          <a:p>
            <a:pPr>
              <a:spcBef>
                <a:spcPts val="400"/>
              </a:spcBef>
            </a:pPr>
            <a:r>
              <a:rPr lang="en-GB" sz="2400" dirty="0">
                <a:effectLst/>
                <a:latin typeface="Arial" panose="020B0604020202020204" pitchFamily="34" charset="0"/>
                <a:ea typeface="Aptos" panose="020B0004020202020204" pitchFamily="34" charset="0"/>
                <a:cs typeface="Arial" panose="020B0604020202020204" pitchFamily="34" charset="0"/>
              </a:rPr>
              <a:t>You </a:t>
            </a:r>
            <a:r>
              <a:rPr lang="en-GB" sz="2400" dirty="0">
                <a:latin typeface="Arial" panose="020B0604020202020204" pitchFamily="34" charset="0"/>
                <a:ea typeface="Aptos" panose="020B0004020202020204" pitchFamily="34" charset="0"/>
                <a:cs typeface="Arial" panose="020B0604020202020204" pitchFamily="34" charset="0"/>
              </a:rPr>
              <a:t>should now have a good understanding of how to recognise:</a:t>
            </a:r>
          </a:p>
          <a:p>
            <a:pPr>
              <a:spcBef>
                <a:spcPts val="400"/>
              </a:spcBef>
            </a:pPr>
            <a:endParaRPr lang="en-GB" sz="2400" dirty="0">
              <a:latin typeface="Arial" panose="020B0604020202020204" pitchFamily="34" charset="0"/>
              <a:ea typeface="Aptos" panose="020B0004020202020204" pitchFamily="34" charset="0"/>
              <a:cs typeface="Arial" panose="020B0604020202020204" pitchFamily="34" charset="0"/>
            </a:endParaRPr>
          </a:p>
          <a:p>
            <a:pPr marL="800100" lvl="1" indent="-342900">
              <a:spcBef>
                <a:spcPts val="400"/>
              </a:spcBef>
              <a:buClr>
                <a:srgbClr val="0069B3"/>
              </a:buClr>
              <a:buFont typeface="Wingdings" pitchFamily="2" charset="2"/>
              <a:buChar char="§"/>
            </a:pPr>
            <a:r>
              <a:rPr lang="en-GB"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en-GB"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a:t>
            </a:r>
            <a:r>
              <a:rPr lang="en-GB"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 different types of abuse defined in legislation/human rights.</a:t>
            </a:r>
          </a:p>
          <a:p>
            <a:pPr marL="800100" lvl="1" indent="-342900">
              <a:spcBef>
                <a:spcPts val="400"/>
              </a:spcBef>
              <a:buClr>
                <a:srgbClr val="0069B3"/>
              </a:buClr>
              <a:buFont typeface="Wingdings" pitchFamily="2" charset="2"/>
              <a:buChar char="§"/>
            </a:pPr>
            <a:r>
              <a:rPr lang="en-GB"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S</a:t>
            </a:r>
            <a:r>
              <a:rPr lang="en-GB"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ome </a:t>
            </a:r>
            <a:r>
              <a:rPr lang="en-GB"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of the other related contemporary concerns.</a:t>
            </a:r>
            <a:endParaRPr lang="en-GB"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spcBef>
                <a:spcPts val="400"/>
              </a:spcBef>
              <a:buClr>
                <a:srgbClr val="0069B3"/>
              </a:buClr>
              <a:buFont typeface="Wingdings" pitchFamily="2" charset="2"/>
              <a:buChar char="§"/>
            </a:pPr>
            <a:r>
              <a:rPr lang="en-GB"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Signs and indicators that alert you to potential harm.</a:t>
            </a:r>
          </a:p>
          <a:p>
            <a:pPr>
              <a:spcBef>
                <a:spcPts val="400"/>
              </a:spcBef>
            </a:pPr>
            <a:endParaRPr lang="en-GB" sz="1800" dirty="0">
              <a:solidFill>
                <a:srgbClr val="000000"/>
              </a:solidFill>
              <a:effectLst/>
              <a:latin typeface="Helvetica" pitchFamily="2" charset="0"/>
              <a:ea typeface="Times New Roman" panose="02020603050405020304" pitchFamily="18" charset="0"/>
              <a:cs typeface="Times New Roman" panose="02020603050405020304" pitchFamily="18" charset="0"/>
            </a:endParaRPr>
          </a:p>
          <a:p>
            <a:pPr>
              <a:spcBef>
                <a:spcPts val="400"/>
              </a:spcBef>
            </a:pPr>
            <a:r>
              <a:rPr lang="en-GB" sz="1400" dirty="0">
                <a:effectLst/>
              </a:rPr>
              <a:t> </a:t>
            </a:r>
            <a:endParaRPr lang="en-US" sz="1300" dirty="0">
              <a:latin typeface="Arial" charset="0"/>
              <a:ea typeface="Arial" charset="0"/>
              <a:cs typeface="Arial" charset="0"/>
            </a:endParaRPr>
          </a:p>
        </p:txBody>
      </p:sp>
      <p:sp>
        <p:nvSpPr>
          <p:cNvPr id="3" name="Footer Placeholder 16">
            <a:extLst>
              <a:ext uri="{FF2B5EF4-FFF2-40B4-BE49-F238E27FC236}">
                <a16:creationId xmlns:a16="http://schemas.microsoft.com/office/drawing/2014/main" id="{9F5855B9-EBB2-2AAD-0FA7-AF5B648B8E78}"/>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4167214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80F84-78B2-B823-BCCC-D9914D3FB6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AFD7E4-EEC0-3AE9-E6F1-0287D7DD2C2E}"/>
              </a:ext>
            </a:extLst>
          </p:cNvPr>
          <p:cNvSpPr>
            <a:spLocks noGrp="1"/>
          </p:cNvSpPr>
          <p:nvPr>
            <p:ph type="title"/>
          </p:nvPr>
        </p:nvSpPr>
        <p:spPr>
          <a:xfrm>
            <a:off x="1097280" y="286603"/>
            <a:ext cx="10058400" cy="1450757"/>
          </a:xfrm>
        </p:spPr>
        <p:txBody>
          <a:bodyPr>
            <a:normAutofit/>
          </a:bodyPr>
          <a:lstStyle/>
          <a:p>
            <a:r>
              <a:rPr lang="en-US" sz="3600" b="1">
                <a:solidFill>
                  <a:srgbClr val="0069B3"/>
                </a:solidFill>
                <a:latin typeface="Arial" charset="0"/>
                <a:ea typeface="Arial" charset="0"/>
                <a:cs typeface="Arial" charset="0"/>
              </a:rPr>
              <a:t>Safeguarding: Recognising Concerns</a:t>
            </a:r>
            <a:endParaRPr lang="en-US" sz="3600"/>
          </a:p>
        </p:txBody>
      </p:sp>
      <p:graphicFrame>
        <p:nvGraphicFramePr>
          <p:cNvPr id="7" name="Content Placeholder 3" descr="Timeline placeholder ">
            <a:extLst>
              <a:ext uri="{FF2B5EF4-FFF2-40B4-BE49-F238E27FC236}">
                <a16:creationId xmlns:a16="http://schemas.microsoft.com/office/drawing/2014/main" id="{E65FD79A-051C-43AE-3285-9947FDABA42A}"/>
              </a:ext>
            </a:extLst>
          </p:cNvPr>
          <p:cNvGraphicFramePr>
            <a:graphicFrameLocks noGrp="1"/>
          </p:cNvGraphicFramePr>
          <p:nvPr>
            <p:ph idx="1"/>
            <p:extLst>
              <p:ext uri="{D42A27DB-BD31-4B8C-83A1-F6EECF244321}">
                <p14:modId xmlns:p14="http://schemas.microsoft.com/office/powerpoint/2010/main" val="2515437808"/>
              </p:ext>
            </p:extLst>
          </p:nvPr>
        </p:nvGraphicFramePr>
        <p:xfrm>
          <a:off x="1143158" y="1999981"/>
          <a:ext cx="9966642" cy="3120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1C0C626B-4EC0-F1E5-A545-83362F30BDAF}"/>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0683B558-8D90-D9F2-F0BF-4497A7EC9FBF}"/>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35</a:t>
            </a:fld>
            <a:endParaRPr lang="en-US"/>
          </a:p>
        </p:txBody>
      </p:sp>
      <p:sp>
        <p:nvSpPr>
          <p:cNvPr id="134" name="Rectangle 133">
            <a:extLst>
              <a:ext uri="{FF2B5EF4-FFF2-40B4-BE49-F238E27FC236}">
                <a16:creationId xmlns:a16="http://schemas.microsoft.com/office/drawing/2014/main" id="{196B9EC3-AFE3-3D55-54AD-D80637901184}"/>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ooter Placeholder 16">
            <a:extLst>
              <a:ext uri="{FF2B5EF4-FFF2-40B4-BE49-F238E27FC236}">
                <a16:creationId xmlns:a16="http://schemas.microsoft.com/office/drawing/2014/main" id="{7E6032BC-48C7-C1BB-F5EB-1EE21AF14F02}"/>
              </a:ext>
            </a:extLst>
          </p:cNvPr>
          <p:cNvSpPr txBox="1">
            <a:spLocks/>
          </p:cNvSpPr>
          <p:nvPr/>
        </p:nvSpPr>
        <p:spPr>
          <a:xfrm>
            <a:off x="7225110" y="6446838"/>
            <a:ext cx="465545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endParaRPr lang="en-US" sz="1000" cap="none" dirty="0">
              <a:solidFill>
                <a:schemeClr val="bg1"/>
              </a:solidFill>
              <a:latin typeface="Arial" charset="0"/>
              <a:ea typeface="Arial" charset="0"/>
              <a:cs typeface="Arial" charset="0"/>
            </a:endParaRPr>
          </a:p>
          <a:p>
            <a:pPr algn="r">
              <a:lnSpc>
                <a:spcPct val="90000"/>
              </a:lnSpc>
              <a:spcAft>
                <a:spcPts val="600"/>
              </a:spcAft>
            </a:pPr>
            <a:endParaRPr lang="en-US" sz="1000" dirty="0">
              <a:solidFill>
                <a:schemeClr val="bg1"/>
              </a:solidFill>
              <a:latin typeface="Arial" charset="0"/>
              <a:ea typeface="Arial" charset="0"/>
              <a:cs typeface="Arial" charset="0"/>
            </a:endParaRPr>
          </a:p>
        </p:txBody>
      </p:sp>
      <p:pic>
        <p:nvPicPr>
          <p:cNvPr id="161" name="Picture 7" descr="Logo&#10;&#10;Description automatically generated">
            <a:extLst>
              <a:ext uri="{FF2B5EF4-FFF2-40B4-BE49-F238E27FC236}">
                <a16:creationId xmlns:a16="http://schemas.microsoft.com/office/drawing/2014/main" id="{683E78E1-FD62-5CDB-0451-698A2008555C}"/>
              </a:ext>
            </a:extLst>
          </p:cNvPr>
          <p:cNvPicPr>
            <a:picLocks noChangeAspect="1"/>
          </p:cNvPicPr>
          <p:nvPr/>
        </p:nvPicPr>
        <p:blipFill>
          <a:blip r:embed="rId8"/>
          <a:stretch>
            <a:fillRect/>
          </a:stretch>
        </p:blipFill>
        <p:spPr>
          <a:xfrm>
            <a:off x="10566690" y="354857"/>
            <a:ext cx="816897" cy="877372"/>
          </a:xfrm>
          <a:prstGeom prst="rect">
            <a:avLst/>
          </a:prstGeom>
        </p:spPr>
      </p:pic>
      <p:sp>
        <p:nvSpPr>
          <p:cNvPr id="3" name="TextBox 2">
            <a:extLst>
              <a:ext uri="{FF2B5EF4-FFF2-40B4-BE49-F238E27FC236}">
                <a16:creationId xmlns:a16="http://schemas.microsoft.com/office/drawing/2014/main" id="{5AF677A9-6D02-400C-2BE6-DDCED16E7788}"/>
              </a:ext>
            </a:extLst>
          </p:cNvPr>
          <p:cNvSpPr txBox="1"/>
          <p:nvPr/>
        </p:nvSpPr>
        <p:spPr>
          <a:xfrm>
            <a:off x="1143159" y="4442519"/>
            <a:ext cx="10012521" cy="584775"/>
          </a:xfrm>
          <a:prstGeom prst="rect">
            <a:avLst/>
          </a:prstGeom>
          <a:noFill/>
        </p:spPr>
        <p:txBody>
          <a:bodyPr wrap="square" rtlCol="0">
            <a:spAutoFit/>
          </a:bodyPr>
          <a:lstStyle/>
          <a:p>
            <a:pPr lvl="0" rtl="0"/>
            <a:r>
              <a:rPr lang="en-US" sz="1600" dirty="0">
                <a:latin typeface="Arial" panose="020B0604020202020204" pitchFamily="34" charset="0"/>
                <a:cs typeface="Arial" panose="020B0604020202020204" pitchFamily="34" charset="0"/>
              </a:rPr>
              <a:t>This presentation was about </a:t>
            </a:r>
            <a:r>
              <a:rPr lang="en-US" sz="1600" b="1" dirty="0" err="1">
                <a:solidFill>
                  <a:srgbClr val="0069B3"/>
                </a:solidFill>
                <a:latin typeface="Arial" panose="020B0604020202020204" pitchFamily="34" charset="0"/>
                <a:cs typeface="Arial" panose="020B0604020202020204" pitchFamily="34" charset="0"/>
              </a:rPr>
              <a:t>recognising</a:t>
            </a:r>
            <a:r>
              <a:rPr lang="en-US" sz="1600" dirty="0">
                <a:latin typeface="Arial" panose="020B0604020202020204" pitchFamily="34" charset="0"/>
                <a:cs typeface="Arial" panose="020B0604020202020204" pitchFamily="34" charset="0"/>
              </a:rPr>
              <a:t> potential signs of abuse and neglect. The next module provides guidance on how to </a:t>
            </a:r>
            <a:r>
              <a:rPr lang="en-US" sz="1600" b="1" dirty="0">
                <a:solidFill>
                  <a:srgbClr val="0069B3"/>
                </a:solidFill>
                <a:latin typeface="Arial" panose="020B0604020202020204" pitchFamily="34" charset="0"/>
                <a:cs typeface="Arial" panose="020B0604020202020204" pitchFamily="34" charset="0"/>
              </a:rPr>
              <a:t>respond</a:t>
            </a:r>
            <a:r>
              <a:rPr lang="en-US" sz="1600" dirty="0">
                <a:latin typeface="Arial" panose="020B0604020202020204" pitchFamily="34" charset="0"/>
                <a:cs typeface="Arial" panose="020B0604020202020204" pitchFamily="34" charset="0"/>
              </a:rPr>
              <a:t> appropriately to any safeguarding concerns. </a:t>
            </a:r>
          </a:p>
        </p:txBody>
      </p:sp>
      <p:sp>
        <p:nvSpPr>
          <p:cNvPr id="4" name="Footer Placeholder 16">
            <a:extLst>
              <a:ext uri="{FF2B5EF4-FFF2-40B4-BE49-F238E27FC236}">
                <a16:creationId xmlns:a16="http://schemas.microsoft.com/office/drawing/2014/main" id="{EFCB94ED-03D6-E34A-50F6-DD113FB2BA6A}"/>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4112850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F798-8948-401D-89CE-1ED6136ED254}"/>
              </a:ext>
            </a:extLst>
          </p:cNvPr>
          <p:cNvSpPr>
            <a:spLocks noGrp="1"/>
          </p:cNvSpPr>
          <p:nvPr>
            <p:ph type="title"/>
          </p:nvPr>
        </p:nvSpPr>
        <p:spPr>
          <a:xfrm>
            <a:off x="1097280" y="286603"/>
            <a:ext cx="10058400" cy="1450757"/>
          </a:xfrm>
        </p:spPr>
        <p:txBody>
          <a:bodyPr>
            <a:normAutofit/>
          </a:bodyPr>
          <a:lstStyle/>
          <a:p>
            <a:pPr>
              <a:lnSpc>
                <a:spcPct val="150000"/>
              </a:lnSpc>
            </a:pPr>
            <a:r>
              <a:rPr lang="en-US" sz="3200" b="1" dirty="0">
                <a:solidFill>
                  <a:srgbClr val="0069B3"/>
                </a:solidFill>
                <a:latin typeface="Arial" charset="0"/>
                <a:ea typeface="Arial" charset="0"/>
                <a:cs typeface="Arial" charset="0"/>
              </a:rPr>
              <a:t>THH Safeguarding Officers </a:t>
            </a:r>
            <a:br>
              <a:rPr lang="en-US" sz="3600" b="1" dirty="0">
                <a:solidFill>
                  <a:srgbClr val="0069B3"/>
                </a:solidFill>
                <a:latin typeface="Arial" charset="0"/>
                <a:ea typeface="Arial" charset="0"/>
                <a:cs typeface="Arial" charset="0"/>
              </a:rPr>
            </a:br>
            <a:r>
              <a:rPr lang="en-US" sz="2400" b="1" dirty="0">
                <a:latin typeface="Arial" charset="0"/>
                <a:ea typeface="Arial" charset="0"/>
                <a:cs typeface="Arial" charset="0"/>
              </a:rPr>
              <a:t>You’re not alone</a:t>
            </a:r>
            <a:endParaRPr lang="en-US" sz="2400" dirty="0">
              <a:latin typeface="Verdana Pro"/>
            </a:endParaRPr>
          </a:p>
        </p:txBody>
      </p:sp>
      <p:sp>
        <p:nvSpPr>
          <p:cNvPr id="3" name="Content Placeholder 2">
            <a:extLst>
              <a:ext uri="{FF2B5EF4-FFF2-40B4-BE49-F238E27FC236}">
                <a16:creationId xmlns:a16="http://schemas.microsoft.com/office/drawing/2014/main" id="{F9529D8B-2C12-43D2-BC28-8FA4895C977A}"/>
              </a:ext>
            </a:extLst>
          </p:cNvPr>
          <p:cNvSpPr>
            <a:spLocks noGrp="1"/>
          </p:cNvSpPr>
          <p:nvPr>
            <p:ph idx="1"/>
          </p:nvPr>
        </p:nvSpPr>
        <p:spPr>
          <a:xfrm>
            <a:off x="1229193" y="2108201"/>
            <a:ext cx="3522688" cy="4009668"/>
          </a:xfrm>
        </p:spPr>
        <p:txBody>
          <a:bodyPr vert="horz" lIns="0" tIns="45720" rIns="0" bIns="45720" rtlCol="0" anchor="t">
            <a:noAutofit/>
          </a:bodyPr>
          <a:lstStyle/>
          <a:p>
            <a:pPr marL="0" indent="0">
              <a:lnSpc>
                <a:spcPct val="160000"/>
              </a:lnSpc>
              <a:buNone/>
            </a:pPr>
            <a:r>
              <a:rPr lang="en-GB" sz="1600" kern="0">
                <a:latin typeface="Arial" panose="020B0604020202020204" pitchFamily="34" charset="0"/>
                <a:ea typeface="Times New Roman" panose="02020603050405020304" pitchFamily="18" charset="0"/>
                <a:cs typeface="Times New Roman" panose="02020603050405020304" pitchFamily="18" charset="0"/>
              </a:rPr>
              <a:t>Some of The Hope Hub Service Users have experienced past abuse or neglect. And support services may already be in place. For others, this might be the first time they have been abused or feel at risk of harm.</a:t>
            </a:r>
          </a:p>
          <a:p>
            <a:pPr marL="0" indent="0">
              <a:lnSpc>
                <a:spcPct val="160000"/>
              </a:lnSpc>
              <a:buNone/>
            </a:pPr>
            <a:r>
              <a:rPr lang="en-GB" sz="1600" kern="0">
                <a:latin typeface="Arial" panose="020B0604020202020204" pitchFamily="34" charset="0"/>
                <a:ea typeface="Times New Roman" panose="02020603050405020304" pitchFamily="18" charset="0"/>
                <a:cs typeface="Times New Roman" panose="02020603050405020304" pitchFamily="18" charset="0"/>
              </a:rPr>
              <a:t>Our Safeguarding Officers are trained to assess risks, liaise with specialist services, and support you through concerns and disclosures of abuse.</a:t>
            </a:r>
          </a:p>
          <a:p>
            <a:pPr marL="0" indent="0">
              <a:lnSpc>
                <a:spcPct val="160000"/>
              </a:lnSpc>
              <a:buNone/>
            </a:pPr>
            <a:endParaRPr lang="en-US" sz="1600">
              <a:latin typeface="Arial" panose="020B0604020202020204" pitchFamily="34" charset="0"/>
              <a:cs typeface="Arial" panose="020B0604020202020204" pitchFamily="34" charset="0"/>
            </a:endParaRPr>
          </a:p>
        </p:txBody>
      </p:sp>
      <p:sp>
        <p:nvSpPr>
          <p:cNvPr id="15" name="Slide Number Placeholder 14">
            <a:extLst>
              <a:ext uri="{FF2B5EF4-FFF2-40B4-BE49-F238E27FC236}">
                <a16:creationId xmlns:a16="http://schemas.microsoft.com/office/drawing/2014/main" id="{FAC43D02-FCA1-4880-8376-FFDCFB5A520F}"/>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36</a:t>
            </a:fld>
            <a:endParaRPr lang="en-US"/>
          </a:p>
        </p:txBody>
      </p:sp>
      <p:sp>
        <p:nvSpPr>
          <p:cNvPr id="28" name="Rectangle 27">
            <a:extLst>
              <a:ext uri="{FF2B5EF4-FFF2-40B4-BE49-F238E27FC236}">
                <a16:creationId xmlns:a16="http://schemas.microsoft.com/office/drawing/2014/main" id="{2F35A802-F3F8-E79B-5D75-FE7E86CF3411}"/>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Logo&#10;&#10;Description automatically generated">
            <a:extLst>
              <a:ext uri="{FF2B5EF4-FFF2-40B4-BE49-F238E27FC236}">
                <a16:creationId xmlns:a16="http://schemas.microsoft.com/office/drawing/2014/main" id="{3B9A23A1-CB03-8993-6AFB-58A8F839B329}"/>
              </a:ext>
            </a:extLst>
          </p:cNvPr>
          <p:cNvPicPr>
            <a:picLocks noChangeAspect="1"/>
          </p:cNvPicPr>
          <p:nvPr/>
        </p:nvPicPr>
        <p:blipFill>
          <a:blip r:embed="rId3"/>
          <a:stretch>
            <a:fillRect/>
          </a:stretch>
        </p:blipFill>
        <p:spPr>
          <a:xfrm>
            <a:off x="10329639" y="348869"/>
            <a:ext cx="816897" cy="877372"/>
          </a:xfrm>
          <a:prstGeom prst="rect">
            <a:avLst/>
          </a:prstGeom>
        </p:spPr>
      </p:pic>
      <p:pic>
        <p:nvPicPr>
          <p:cNvPr id="7" name="Picture 6">
            <a:extLst>
              <a:ext uri="{FF2B5EF4-FFF2-40B4-BE49-F238E27FC236}">
                <a16:creationId xmlns:a16="http://schemas.microsoft.com/office/drawing/2014/main" id="{F7B58C62-BF39-B87B-C59F-0803BDDD7308}"/>
              </a:ext>
            </a:extLst>
          </p:cNvPr>
          <p:cNvPicPr>
            <a:picLocks noChangeAspect="1"/>
          </p:cNvPicPr>
          <p:nvPr/>
        </p:nvPicPr>
        <p:blipFill rotWithShape="1">
          <a:blip r:embed="rId4"/>
          <a:srcRect b="13973"/>
          <a:stretch/>
        </p:blipFill>
        <p:spPr>
          <a:xfrm>
            <a:off x="5465945" y="3831058"/>
            <a:ext cx="2184286" cy="2286811"/>
          </a:xfrm>
          <a:prstGeom prst="rect">
            <a:avLst/>
          </a:prstGeom>
        </p:spPr>
      </p:pic>
      <p:sp>
        <p:nvSpPr>
          <p:cNvPr id="11" name="TextBox 10">
            <a:extLst>
              <a:ext uri="{FF2B5EF4-FFF2-40B4-BE49-F238E27FC236}">
                <a16:creationId xmlns:a16="http://schemas.microsoft.com/office/drawing/2014/main" id="{4C2FDA7D-B5E3-5D69-E853-D21353FF8A64}"/>
              </a:ext>
            </a:extLst>
          </p:cNvPr>
          <p:cNvSpPr txBox="1"/>
          <p:nvPr/>
        </p:nvSpPr>
        <p:spPr>
          <a:xfrm>
            <a:off x="5387708" y="2704137"/>
            <a:ext cx="2976587" cy="1292662"/>
          </a:xfrm>
          <a:prstGeom prst="rect">
            <a:avLst/>
          </a:prstGeom>
          <a:noFill/>
        </p:spPr>
        <p:txBody>
          <a:bodyPr wrap="square" rtlCol="0">
            <a:spAutoFit/>
          </a:bodyPr>
          <a:lstStyle/>
          <a:p>
            <a:pPr>
              <a:spcBef>
                <a:spcPts val="400"/>
              </a:spcBef>
            </a:pPr>
            <a:r>
              <a:rPr lang="en-US" sz="1600" b="1" dirty="0">
                <a:latin typeface="Arial" charset="0"/>
                <a:ea typeface="Arial" charset="0"/>
                <a:cs typeface="Arial" charset="0"/>
              </a:rPr>
              <a:t>Camilla Spicer                        </a:t>
            </a:r>
          </a:p>
          <a:p>
            <a:pPr>
              <a:spcBef>
                <a:spcPts val="400"/>
              </a:spcBef>
            </a:pPr>
            <a:r>
              <a:rPr lang="en-US" sz="1300" dirty="0">
                <a:latin typeface="Arial" charset="0"/>
                <a:ea typeface="Arial" charset="0"/>
                <a:cs typeface="Arial" charset="0"/>
              </a:rPr>
              <a:t>The Head of Service Delivery </a:t>
            </a:r>
          </a:p>
          <a:p>
            <a:pPr>
              <a:spcBef>
                <a:spcPts val="400"/>
              </a:spcBef>
            </a:pPr>
            <a:r>
              <a:rPr lang="en-US" sz="1300" dirty="0">
                <a:latin typeface="Arial" charset="0"/>
                <a:ea typeface="Arial" charset="0"/>
                <a:cs typeface="Arial" charset="0"/>
              </a:rPr>
              <a:t>07543 429823 / 01276 581174 </a:t>
            </a:r>
            <a:r>
              <a:rPr lang="en-US" sz="1300" dirty="0" err="1">
                <a:latin typeface="Arial" charset="0"/>
                <a:ea typeface="Arial" charset="0"/>
                <a:cs typeface="Arial" charset="0"/>
              </a:rPr>
              <a:t>camilla.spicer@thehopehub.org.uk</a:t>
            </a:r>
            <a:endParaRPr lang="en-US" sz="1300" dirty="0">
              <a:latin typeface="Arial" charset="0"/>
              <a:ea typeface="Arial" charset="0"/>
              <a:cs typeface="Arial" charset="0"/>
            </a:endParaRPr>
          </a:p>
          <a:p>
            <a:pPr>
              <a:spcBef>
                <a:spcPts val="400"/>
              </a:spcBef>
            </a:pPr>
            <a:endParaRPr lang="en-US" sz="1300" dirty="0">
              <a:latin typeface="Arial" charset="0"/>
              <a:ea typeface="Arial" charset="0"/>
              <a:cs typeface="Arial" charset="0"/>
            </a:endParaRPr>
          </a:p>
        </p:txBody>
      </p:sp>
      <p:sp>
        <p:nvSpPr>
          <p:cNvPr id="18" name="TextBox 17">
            <a:extLst>
              <a:ext uri="{FF2B5EF4-FFF2-40B4-BE49-F238E27FC236}">
                <a16:creationId xmlns:a16="http://schemas.microsoft.com/office/drawing/2014/main" id="{E5B9ADAA-F1DE-9FA6-6E05-FB50FD9600C3}"/>
              </a:ext>
            </a:extLst>
          </p:cNvPr>
          <p:cNvSpPr txBox="1"/>
          <p:nvPr/>
        </p:nvSpPr>
        <p:spPr>
          <a:xfrm>
            <a:off x="5387708" y="2078314"/>
            <a:ext cx="5758827" cy="584775"/>
          </a:xfrm>
          <a:prstGeom prst="rect">
            <a:avLst/>
          </a:prstGeom>
          <a:noFill/>
        </p:spPr>
        <p:txBody>
          <a:bodyPr wrap="square" rtlCol="0">
            <a:spAutoFit/>
          </a:bodyPr>
          <a:lstStyle/>
          <a:p>
            <a:pPr marL="0" indent="0">
              <a:buNone/>
            </a:pPr>
            <a:r>
              <a:rPr lang="en-GB" sz="1600" kern="0" dirty="0">
                <a:latin typeface="Arial" panose="020B0604020202020204" pitchFamily="34" charset="0"/>
                <a:cs typeface="Times New Roman" panose="02020603050405020304" pitchFamily="18" charset="0"/>
              </a:rPr>
              <a:t>In your role, you have a responsibility to </a:t>
            </a:r>
            <a:r>
              <a:rPr lang="en-GB" sz="1600" b="1" kern="0" dirty="0">
                <a:solidFill>
                  <a:srgbClr val="0069B3"/>
                </a:solidFill>
                <a:latin typeface="Arial" panose="020B0604020202020204" pitchFamily="34" charset="0"/>
                <a:cs typeface="Times New Roman" panose="02020603050405020304" pitchFamily="18" charset="0"/>
              </a:rPr>
              <a:t>respond </a:t>
            </a:r>
            <a:r>
              <a:rPr lang="en-GB" sz="1600" kern="0" dirty="0">
                <a:latin typeface="Arial" panose="020B0604020202020204" pitchFamily="34" charset="0"/>
                <a:cs typeface="Times New Roman" panose="02020603050405020304" pitchFamily="18" charset="0"/>
              </a:rPr>
              <a:t>and </a:t>
            </a:r>
            <a:r>
              <a:rPr lang="en-GB" sz="1600" b="1" kern="0" dirty="0">
                <a:solidFill>
                  <a:srgbClr val="0069B3"/>
                </a:solidFill>
                <a:latin typeface="Arial" panose="020B0604020202020204" pitchFamily="34" charset="0"/>
                <a:cs typeface="Times New Roman" panose="02020603050405020304" pitchFamily="18" charset="0"/>
              </a:rPr>
              <a:t>report concerns </a:t>
            </a:r>
            <a:r>
              <a:rPr lang="en-GB" sz="1600" kern="0" dirty="0">
                <a:latin typeface="Arial" panose="020B0604020202020204" pitchFamily="34" charset="0"/>
                <a:cs typeface="Times New Roman" panose="02020603050405020304" pitchFamily="18" charset="0"/>
              </a:rPr>
              <a:t>promptly</a:t>
            </a:r>
            <a:r>
              <a:rPr lang="en-GB" sz="1600" b="1" kern="0" dirty="0">
                <a:solidFill>
                  <a:srgbClr val="0069B3"/>
                </a:solidFill>
                <a:latin typeface="Arial" panose="020B0604020202020204" pitchFamily="34" charset="0"/>
                <a:cs typeface="Times New Roman" panose="02020603050405020304" pitchFamily="18" charset="0"/>
              </a:rPr>
              <a:t> </a:t>
            </a:r>
            <a:r>
              <a:rPr lang="en-GB" sz="1600" kern="0" dirty="0">
                <a:latin typeface="Arial" panose="020B0604020202020204" pitchFamily="34" charset="0"/>
                <a:cs typeface="Times New Roman" panose="02020603050405020304" pitchFamily="18" charset="0"/>
              </a:rPr>
              <a:t>to one of our Safeguarding Officers.</a:t>
            </a:r>
          </a:p>
        </p:txBody>
      </p:sp>
      <p:sp>
        <p:nvSpPr>
          <p:cNvPr id="20" name="TextBox 19">
            <a:extLst>
              <a:ext uri="{FF2B5EF4-FFF2-40B4-BE49-F238E27FC236}">
                <a16:creationId xmlns:a16="http://schemas.microsoft.com/office/drawing/2014/main" id="{4C8B7936-47EF-521D-1F29-7B54F8A11DDA}"/>
              </a:ext>
            </a:extLst>
          </p:cNvPr>
          <p:cNvSpPr txBox="1"/>
          <p:nvPr/>
        </p:nvSpPr>
        <p:spPr>
          <a:xfrm>
            <a:off x="8364295" y="2704137"/>
            <a:ext cx="2791385" cy="1292662"/>
          </a:xfrm>
          <a:prstGeom prst="rect">
            <a:avLst/>
          </a:prstGeom>
          <a:noFill/>
        </p:spPr>
        <p:txBody>
          <a:bodyPr wrap="square" rtlCol="0">
            <a:spAutoFit/>
          </a:bodyPr>
          <a:lstStyle/>
          <a:p>
            <a:pPr>
              <a:spcBef>
                <a:spcPts val="400"/>
              </a:spcBef>
            </a:pPr>
            <a:r>
              <a:rPr lang="en-US" sz="1600" b="1" dirty="0">
                <a:latin typeface="Arial" charset="0"/>
                <a:ea typeface="Arial" charset="0"/>
                <a:cs typeface="Arial" charset="0"/>
              </a:rPr>
              <a:t>Clare McCord</a:t>
            </a:r>
          </a:p>
          <a:p>
            <a:pPr>
              <a:spcBef>
                <a:spcPts val="400"/>
              </a:spcBef>
            </a:pPr>
            <a:r>
              <a:rPr lang="en-US" sz="1300" dirty="0">
                <a:latin typeface="Arial" charset="0"/>
                <a:ea typeface="Arial" charset="0"/>
                <a:cs typeface="Arial" charset="0"/>
              </a:rPr>
              <a:t>Day Services Manager</a:t>
            </a:r>
          </a:p>
          <a:p>
            <a:pPr>
              <a:spcBef>
                <a:spcPts val="400"/>
              </a:spcBef>
            </a:pPr>
            <a:r>
              <a:rPr lang="en-US" sz="1300" dirty="0">
                <a:latin typeface="Arial" charset="0"/>
                <a:ea typeface="Arial" charset="0"/>
                <a:cs typeface="Arial" charset="0"/>
              </a:rPr>
              <a:t>07543 429823 / 01276 743053 </a:t>
            </a:r>
            <a:r>
              <a:rPr lang="en-US" sz="1300" dirty="0" err="1">
                <a:latin typeface="Arial" charset="0"/>
                <a:ea typeface="Arial" charset="0"/>
                <a:cs typeface="Arial" charset="0"/>
              </a:rPr>
              <a:t>clare.mccord@thehopehub.org.uk</a:t>
            </a:r>
            <a:endParaRPr lang="en-US" sz="1300" dirty="0">
              <a:latin typeface="Arial" charset="0"/>
              <a:ea typeface="Arial" charset="0"/>
              <a:cs typeface="Arial" charset="0"/>
            </a:endParaRPr>
          </a:p>
          <a:p>
            <a:pPr>
              <a:spcBef>
                <a:spcPts val="400"/>
              </a:spcBef>
            </a:pPr>
            <a:endParaRPr lang="en-US" sz="1300" dirty="0">
              <a:latin typeface="Arial" charset="0"/>
              <a:ea typeface="Arial" charset="0"/>
              <a:cs typeface="Arial" charset="0"/>
            </a:endParaRPr>
          </a:p>
        </p:txBody>
      </p:sp>
      <p:sp>
        <p:nvSpPr>
          <p:cNvPr id="4" name="Footer Placeholder 16">
            <a:extLst>
              <a:ext uri="{FF2B5EF4-FFF2-40B4-BE49-F238E27FC236}">
                <a16:creationId xmlns:a16="http://schemas.microsoft.com/office/drawing/2014/main" id="{2FBB3BC9-686B-19C2-DB01-5BB9265AAC06}"/>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pic>
        <p:nvPicPr>
          <p:cNvPr id="6" name="Picture 5" descr="A person smiling for the camera&#10;&#10;AI-generated content may be incorrect.">
            <a:extLst>
              <a:ext uri="{FF2B5EF4-FFF2-40B4-BE49-F238E27FC236}">
                <a16:creationId xmlns:a16="http://schemas.microsoft.com/office/drawing/2014/main" id="{49986471-7D92-E8C9-F4B5-008B0C3355FF}"/>
              </a:ext>
            </a:extLst>
          </p:cNvPr>
          <p:cNvPicPr>
            <a:picLocks noChangeAspect="1"/>
          </p:cNvPicPr>
          <p:nvPr/>
        </p:nvPicPr>
        <p:blipFill>
          <a:blip r:embed="rId5"/>
          <a:srcRect l="14602" t="1" b="-35323"/>
          <a:stretch>
            <a:fillRect/>
          </a:stretch>
        </p:blipFill>
        <p:spPr>
          <a:xfrm>
            <a:off x="8442532" y="3831058"/>
            <a:ext cx="1855784" cy="3094556"/>
          </a:xfrm>
          <a:prstGeom prst="rect">
            <a:avLst/>
          </a:prstGeom>
        </p:spPr>
      </p:pic>
    </p:spTree>
    <p:extLst>
      <p:ext uri="{BB962C8B-B14F-4D97-AF65-F5344CB8AC3E}">
        <p14:creationId xmlns:p14="http://schemas.microsoft.com/office/powerpoint/2010/main" val="4250089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F798-8948-401D-89CE-1ED6136ED254}"/>
              </a:ext>
            </a:extLst>
          </p:cNvPr>
          <p:cNvSpPr>
            <a:spLocks noGrp="1"/>
          </p:cNvSpPr>
          <p:nvPr>
            <p:ph type="title"/>
          </p:nvPr>
        </p:nvSpPr>
        <p:spPr>
          <a:xfrm>
            <a:off x="1097280" y="286603"/>
            <a:ext cx="10058400" cy="1450757"/>
          </a:xfrm>
        </p:spPr>
        <p:txBody>
          <a:bodyPr/>
          <a:lstStyle/>
          <a:p>
            <a:r>
              <a:rPr lang="en-US" b="1">
                <a:solidFill>
                  <a:srgbClr val="0069B3"/>
                </a:solidFill>
              </a:rPr>
              <a:t> </a:t>
            </a:r>
            <a:r>
              <a:rPr lang="en-US" sz="3600" b="1">
                <a:solidFill>
                  <a:srgbClr val="0069B3"/>
                </a:solidFill>
                <a:latin typeface="Arial" charset="0"/>
                <a:ea typeface="Arial" charset="0"/>
                <a:cs typeface="Arial" charset="0"/>
              </a:rPr>
              <a:t>Confidentiality vs Risk of Harm</a:t>
            </a:r>
            <a:endParaRPr lang="en-US" sz="3600">
              <a:solidFill>
                <a:srgbClr val="0069B3"/>
              </a:solidFill>
              <a:latin typeface="Arial" charset="0"/>
              <a:ea typeface="Arial" charset="0"/>
              <a:cs typeface="Arial" charset="0"/>
            </a:endParaRPr>
          </a:p>
        </p:txBody>
      </p:sp>
      <p:sp>
        <p:nvSpPr>
          <p:cNvPr id="15" name="Slide Number Placeholder 14">
            <a:extLst>
              <a:ext uri="{FF2B5EF4-FFF2-40B4-BE49-F238E27FC236}">
                <a16:creationId xmlns:a16="http://schemas.microsoft.com/office/drawing/2014/main" id="{FAC43D02-FCA1-4880-8376-FFDCFB5A520F}"/>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37</a:t>
            </a:fld>
            <a:endParaRPr lang="en-US"/>
          </a:p>
        </p:txBody>
      </p:sp>
      <p:sp>
        <p:nvSpPr>
          <p:cNvPr id="28" name="Rectangle 27">
            <a:extLst>
              <a:ext uri="{FF2B5EF4-FFF2-40B4-BE49-F238E27FC236}">
                <a16:creationId xmlns:a16="http://schemas.microsoft.com/office/drawing/2014/main" id="{2F35A802-F3F8-E79B-5D75-FE7E86CF3411}"/>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Logo&#10;&#10;Description automatically generated">
            <a:extLst>
              <a:ext uri="{FF2B5EF4-FFF2-40B4-BE49-F238E27FC236}">
                <a16:creationId xmlns:a16="http://schemas.microsoft.com/office/drawing/2014/main" id="{3B9A23A1-CB03-8993-6AFB-58A8F839B329}"/>
              </a:ext>
            </a:extLst>
          </p:cNvPr>
          <p:cNvPicPr>
            <a:picLocks noChangeAspect="1"/>
          </p:cNvPicPr>
          <p:nvPr/>
        </p:nvPicPr>
        <p:blipFill>
          <a:blip r:embed="rId3"/>
          <a:stretch>
            <a:fillRect/>
          </a:stretch>
        </p:blipFill>
        <p:spPr>
          <a:xfrm>
            <a:off x="10509013" y="329754"/>
            <a:ext cx="816897" cy="877372"/>
          </a:xfrm>
          <a:prstGeom prst="rect">
            <a:avLst/>
          </a:prstGeom>
        </p:spPr>
      </p:pic>
      <p:sp>
        <p:nvSpPr>
          <p:cNvPr id="11" name="TextBox 10"/>
          <p:cNvSpPr txBox="1"/>
          <p:nvPr/>
        </p:nvSpPr>
        <p:spPr>
          <a:xfrm>
            <a:off x="1132457" y="2144776"/>
            <a:ext cx="3080727" cy="3893374"/>
          </a:xfrm>
          <a:prstGeom prst="rect">
            <a:avLst/>
          </a:prstGeom>
          <a:noFill/>
        </p:spPr>
        <p:txBody>
          <a:bodyPr wrap="square" rtlCol="0">
            <a:spAutoFit/>
          </a:bodyPr>
          <a:lstStyle/>
          <a:p>
            <a:pPr>
              <a:spcBef>
                <a:spcPts val="400"/>
              </a:spcBef>
            </a:pPr>
            <a:r>
              <a:rPr lang="en-US" sz="1400">
                <a:latin typeface="Arial" charset="0"/>
                <a:ea typeface="Arial" charset="0"/>
                <a:cs typeface="Arial" charset="0"/>
              </a:rPr>
              <a:t>The Hope Hub has a Confidentiality Policy because mostly, conversations with Service Users are private.</a:t>
            </a:r>
          </a:p>
          <a:p>
            <a:pPr>
              <a:spcBef>
                <a:spcPts val="400"/>
              </a:spcBef>
            </a:pPr>
            <a:endParaRPr lang="en-US" sz="1400">
              <a:latin typeface="Arial" charset="0"/>
              <a:ea typeface="Arial" charset="0"/>
              <a:cs typeface="Arial" charset="0"/>
            </a:endParaRPr>
          </a:p>
          <a:p>
            <a:pPr>
              <a:spcBef>
                <a:spcPts val="400"/>
              </a:spcBef>
            </a:pPr>
            <a:r>
              <a:rPr lang="en-US" sz="1400">
                <a:latin typeface="Arial" charset="0"/>
                <a:ea typeface="Arial" charset="0"/>
                <a:cs typeface="Arial" charset="0"/>
              </a:rPr>
              <a:t>However, where there is a safeguarding issue, such as a disclosure, allegation or concern about abuse, then it is the Head of Service Delivery, Camilla Spicer or the CEO, Mags Mercer who needs to assess the risk of harm and decide if immediate action is needed to safeguard the health or safety of the individual or anyone else who may be at risk.</a:t>
            </a:r>
          </a:p>
          <a:p>
            <a:pPr>
              <a:spcBef>
                <a:spcPts val="400"/>
              </a:spcBef>
            </a:pPr>
            <a:endParaRPr lang="en-US" sz="1300">
              <a:latin typeface="Arial" charset="0"/>
              <a:ea typeface="Arial" charset="0"/>
              <a:cs typeface="Arial" charset="0"/>
            </a:endParaRPr>
          </a:p>
        </p:txBody>
      </p:sp>
      <p:pic>
        <p:nvPicPr>
          <p:cNvPr id="16" name="Picture 15"/>
          <p:cNvPicPr>
            <a:picLocks noChangeAspect="1"/>
          </p:cNvPicPr>
          <p:nvPr/>
        </p:nvPicPr>
        <p:blipFill rotWithShape="1">
          <a:blip r:embed="rId4"/>
          <a:srcRect b="17649"/>
          <a:stretch/>
        </p:blipFill>
        <p:spPr>
          <a:xfrm>
            <a:off x="8294804" y="3693123"/>
            <a:ext cx="2516061" cy="2302220"/>
          </a:xfrm>
          <a:prstGeom prst="rect">
            <a:avLst/>
          </a:prstGeom>
        </p:spPr>
      </p:pic>
      <p:sp>
        <p:nvSpPr>
          <p:cNvPr id="10" name="TextBox 9"/>
          <p:cNvSpPr txBox="1"/>
          <p:nvPr/>
        </p:nvSpPr>
        <p:spPr>
          <a:xfrm>
            <a:off x="4867152" y="2126600"/>
            <a:ext cx="2783714" cy="1795363"/>
          </a:xfrm>
          <a:prstGeom prst="rect">
            <a:avLst/>
          </a:prstGeom>
          <a:noFill/>
        </p:spPr>
        <p:txBody>
          <a:bodyPr wrap="square" rtlCol="0">
            <a:spAutoFit/>
          </a:bodyPr>
          <a:lstStyle/>
          <a:p>
            <a:pPr>
              <a:spcBef>
                <a:spcPts val="400"/>
              </a:spcBef>
            </a:pPr>
            <a:r>
              <a:rPr lang="en-US" sz="1300">
                <a:latin typeface="Arial" charset="0"/>
                <a:ea typeface="Arial" charset="0"/>
                <a:cs typeface="Arial" charset="0"/>
              </a:rPr>
              <a:t>If you hear an allegation or suspicion of abuse, immediately inform:</a:t>
            </a:r>
          </a:p>
          <a:p>
            <a:pPr>
              <a:spcBef>
                <a:spcPts val="400"/>
              </a:spcBef>
            </a:pPr>
            <a:r>
              <a:rPr lang="en-US" sz="1300">
                <a:latin typeface="Arial" charset="0"/>
                <a:ea typeface="Arial" charset="0"/>
                <a:cs typeface="Arial" charset="0"/>
              </a:rPr>
              <a:t>The Head of Service Delivery Camilla Spicer                        07543 429823 / 01276 581174 camilla.spicer@thehopehub.org.uk</a:t>
            </a:r>
          </a:p>
          <a:p>
            <a:pPr>
              <a:spcBef>
                <a:spcPts val="400"/>
              </a:spcBef>
            </a:pPr>
            <a:endParaRPr lang="en-US" sz="1300">
              <a:latin typeface="Arial" charset="0"/>
              <a:ea typeface="Arial" charset="0"/>
              <a:cs typeface="Arial" charset="0"/>
            </a:endParaRPr>
          </a:p>
        </p:txBody>
      </p:sp>
      <p:sp>
        <p:nvSpPr>
          <p:cNvPr id="4" name="Content Placeholder 3"/>
          <p:cNvSpPr>
            <a:spLocks noGrp="1"/>
          </p:cNvSpPr>
          <p:nvPr>
            <p:ph idx="1"/>
          </p:nvPr>
        </p:nvSpPr>
        <p:spPr>
          <a:xfrm>
            <a:off x="8188205" y="2139065"/>
            <a:ext cx="2729257" cy="1513209"/>
          </a:xfrm>
        </p:spPr>
        <p:txBody>
          <a:bodyPr>
            <a:normAutofit/>
          </a:bodyPr>
          <a:lstStyle/>
          <a:p>
            <a:pPr marL="0" indent="0">
              <a:buNone/>
            </a:pPr>
            <a:r>
              <a:rPr lang="en-US" sz="1300" dirty="0">
                <a:latin typeface="Arial" charset="0"/>
                <a:ea typeface="Arial" charset="0"/>
                <a:cs typeface="Arial" charset="0"/>
              </a:rPr>
              <a:t>If you do not feel that your concerns are being addressed appropriately then tell:</a:t>
            </a:r>
          </a:p>
          <a:p>
            <a:pPr marL="0" indent="0">
              <a:buNone/>
            </a:pPr>
            <a:r>
              <a:rPr lang="en-US" sz="1300" dirty="0">
                <a:latin typeface="Arial" charset="0"/>
                <a:ea typeface="Arial" charset="0"/>
                <a:cs typeface="Arial" charset="0"/>
              </a:rPr>
              <a:t>The Chief Executive of THH     Mags Mercer                         07783 430092 /01276 581174  </a:t>
            </a:r>
            <a:r>
              <a:rPr lang="en-US" sz="1300" dirty="0" err="1">
                <a:latin typeface="Arial" charset="0"/>
                <a:ea typeface="Arial" charset="0"/>
                <a:cs typeface="Arial" charset="0"/>
              </a:rPr>
              <a:t>mags.mercer@thehopehub.org.uk</a:t>
            </a:r>
            <a:endParaRPr lang="en-US" sz="1300" dirty="0">
              <a:latin typeface="Arial" charset="0"/>
              <a:ea typeface="Arial" charset="0"/>
              <a:cs typeface="Arial" charset="0"/>
            </a:endParaRPr>
          </a:p>
          <a:p>
            <a:pPr marL="0" indent="0">
              <a:buNone/>
            </a:pPr>
            <a:endParaRPr lang="en-US" dirty="0"/>
          </a:p>
        </p:txBody>
      </p:sp>
      <p:pic>
        <p:nvPicPr>
          <p:cNvPr id="14" name="Picture 13"/>
          <p:cNvPicPr>
            <a:picLocks noChangeAspect="1"/>
          </p:cNvPicPr>
          <p:nvPr/>
        </p:nvPicPr>
        <p:blipFill rotWithShape="1">
          <a:blip r:embed="rId5"/>
          <a:srcRect b="13973"/>
          <a:stretch/>
        </p:blipFill>
        <p:spPr>
          <a:xfrm>
            <a:off x="4957294" y="3693123"/>
            <a:ext cx="2184286" cy="2286811"/>
          </a:xfrm>
          <a:prstGeom prst="rect">
            <a:avLst/>
          </a:prstGeom>
        </p:spPr>
      </p:pic>
      <p:sp>
        <p:nvSpPr>
          <p:cNvPr id="3" name="Footer Placeholder 16">
            <a:extLst>
              <a:ext uri="{FF2B5EF4-FFF2-40B4-BE49-F238E27FC236}">
                <a16:creationId xmlns:a16="http://schemas.microsoft.com/office/drawing/2014/main" id="{750AAD13-AD65-9A1B-AAB2-3E75CCB328DC}"/>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214890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C04DD-33CD-FC9F-806E-E34F9FC2A4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057D80-A935-6901-616E-5F66DEAD49BA}"/>
              </a:ext>
            </a:extLst>
          </p:cNvPr>
          <p:cNvSpPr>
            <a:spLocks noGrp="1"/>
          </p:cNvSpPr>
          <p:nvPr>
            <p:ph type="title"/>
          </p:nvPr>
        </p:nvSpPr>
        <p:spPr>
          <a:xfrm>
            <a:off x="694720" y="2125063"/>
            <a:ext cx="7220821" cy="2931031"/>
          </a:xfrm>
        </p:spPr>
        <p:txBody>
          <a:bodyPr>
            <a:normAutofit/>
          </a:bodyPr>
          <a:lstStyle/>
          <a:p>
            <a:pPr>
              <a:spcBef>
                <a:spcPts val="1200"/>
              </a:spcBef>
            </a:pPr>
            <a:r>
              <a:rPr lang="en-US" sz="4000" i="1" dirty="0">
                <a:solidFill>
                  <a:srgbClr val="0069B3"/>
                </a:solidFill>
                <a:latin typeface="Segoe Script" charset="0"/>
                <a:ea typeface="Segoe Script" charset="0"/>
                <a:cs typeface="Segoe Script" charset="0"/>
              </a:rPr>
              <a:t>A few questions on recognizing abuse are included in the quiz on completion of module 3:Responding to Abuse.</a:t>
            </a:r>
            <a:endParaRPr lang="en-US" sz="2200" dirty="0">
              <a:latin typeface="Arial" panose="020B0604020202020204" pitchFamily="34" charset="0"/>
              <a:ea typeface="Arial" charset="0"/>
              <a:cs typeface="Arial" panose="020B0604020202020204" pitchFamily="34" charset="0"/>
            </a:endParaRPr>
          </a:p>
        </p:txBody>
      </p:sp>
      <p:sp>
        <p:nvSpPr>
          <p:cNvPr id="5" name="Footer Placeholder 4">
            <a:extLst>
              <a:ext uri="{FF2B5EF4-FFF2-40B4-BE49-F238E27FC236}">
                <a16:creationId xmlns:a16="http://schemas.microsoft.com/office/drawing/2014/main" id="{754CC1B9-BD32-5ECC-0C22-A379D3DD056E}"/>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B3DF275B-6A58-A984-39C4-38C7A5D91B46}"/>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38</a:t>
            </a:fld>
            <a:endParaRPr lang="en-US"/>
          </a:p>
        </p:txBody>
      </p:sp>
      <p:sp>
        <p:nvSpPr>
          <p:cNvPr id="134" name="Rectangle 133">
            <a:extLst>
              <a:ext uri="{FF2B5EF4-FFF2-40B4-BE49-F238E27FC236}">
                <a16:creationId xmlns:a16="http://schemas.microsoft.com/office/drawing/2014/main" id="{B24B07EB-C8C1-EA25-2FD5-795A25B1F5B1}"/>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2955A135-A22E-6BBE-8EB9-07B92338230B}"/>
              </a:ext>
            </a:extLst>
          </p:cNvPr>
          <p:cNvPicPr>
            <a:picLocks noChangeAspect="1"/>
          </p:cNvPicPr>
          <p:nvPr/>
        </p:nvPicPr>
        <p:blipFill>
          <a:blip r:embed="rId3"/>
          <a:stretch>
            <a:fillRect/>
          </a:stretch>
        </p:blipFill>
        <p:spPr>
          <a:xfrm>
            <a:off x="10585133" y="441727"/>
            <a:ext cx="816897" cy="877372"/>
          </a:xfrm>
          <a:prstGeom prst="rect">
            <a:avLst/>
          </a:prstGeom>
        </p:spPr>
      </p:pic>
      <p:sp>
        <p:nvSpPr>
          <p:cNvPr id="4" name="Footer Placeholder 16">
            <a:extLst>
              <a:ext uri="{FF2B5EF4-FFF2-40B4-BE49-F238E27FC236}">
                <a16:creationId xmlns:a16="http://schemas.microsoft.com/office/drawing/2014/main" id="{FDFCF291-1EC4-DEEB-8498-41FDF2B86F02}"/>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2062089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8C2A-D6A8-4036-9B23-884C344822B0}"/>
              </a:ext>
            </a:extLst>
          </p:cNvPr>
          <p:cNvSpPr>
            <a:spLocks noGrp="1"/>
          </p:cNvSpPr>
          <p:nvPr>
            <p:ph type="title"/>
          </p:nvPr>
        </p:nvSpPr>
        <p:spPr>
          <a:xfrm>
            <a:off x="7915541" y="1095092"/>
            <a:ext cx="3690257" cy="1159130"/>
          </a:xfrm>
        </p:spPr>
        <p:txBody>
          <a:bodyPr>
            <a:normAutofit/>
          </a:bodyPr>
          <a:lstStyle/>
          <a:p>
            <a:r>
              <a:rPr lang="en-US" sz="3600" i="1">
                <a:solidFill>
                  <a:srgbClr val="0069B3"/>
                </a:solidFill>
                <a:latin typeface="Segoe Script" charset="0"/>
                <a:ea typeface="Segoe Script" charset="0"/>
                <a:cs typeface="Segoe Script" charset="0"/>
              </a:rPr>
              <a:t>for your time</a:t>
            </a:r>
          </a:p>
        </p:txBody>
      </p:sp>
      <p:sp>
        <p:nvSpPr>
          <p:cNvPr id="8" name="Footer Placeholder 7">
            <a:extLst>
              <a:ext uri="{FF2B5EF4-FFF2-40B4-BE49-F238E27FC236}">
                <a16:creationId xmlns:a16="http://schemas.microsoft.com/office/drawing/2014/main" id="{E245DF86-2313-401C-B445-F7FC489983B7}"/>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9" name="Slide Number Placeholder 8">
            <a:extLst>
              <a:ext uri="{FF2B5EF4-FFF2-40B4-BE49-F238E27FC236}">
                <a16:creationId xmlns:a16="http://schemas.microsoft.com/office/drawing/2014/main" id="{F962DDF6-E1BF-42A8-8AE8-2E826C47DE9E}"/>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39</a:t>
            </a:fld>
            <a:endParaRPr lang="en-US"/>
          </a:p>
        </p:txBody>
      </p:sp>
      <p:sp>
        <p:nvSpPr>
          <p:cNvPr id="10" name="Rectangle 9">
            <a:extLst>
              <a:ext uri="{FF2B5EF4-FFF2-40B4-BE49-F238E27FC236}">
                <a16:creationId xmlns:a16="http://schemas.microsoft.com/office/drawing/2014/main" id="{316A4682-277E-ED79-1BAC-B977A3235F96}"/>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16">
            <a:extLst>
              <a:ext uri="{FF2B5EF4-FFF2-40B4-BE49-F238E27FC236}">
                <a16:creationId xmlns:a16="http://schemas.microsoft.com/office/drawing/2014/main" id="{85336029-F078-2FBD-8994-EB92843F52A4}"/>
              </a:ext>
            </a:extLst>
          </p:cNvPr>
          <p:cNvSpPr txBox="1">
            <a:spLocks/>
          </p:cNvSpPr>
          <p:nvPr/>
        </p:nvSpPr>
        <p:spPr>
          <a:xfrm>
            <a:off x="7225110" y="6446838"/>
            <a:ext cx="465545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endParaRPr lang="en-US" dirty="0">
              <a:solidFill>
                <a:schemeClr val="bg1"/>
              </a:solidFill>
            </a:endParaRPr>
          </a:p>
        </p:txBody>
      </p:sp>
      <p:pic>
        <p:nvPicPr>
          <p:cNvPr id="3" name="Picture 2">
            <a:extLst>
              <a:ext uri="{FF2B5EF4-FFF2-40B4-BE49-F238E27FC236}">
                <a16:creationId xmlns:a16="http://schemas.microsoft.com/office/drawing/2014/main" id="{B97C4E33-9513-1311-8C1C-89634166D494}"/>
              </a:ext>
            </a:extLst>
          </p:cNvPr>
          <p:cNvPicPr>
            <a:picLocks noChangeAspect="1"/>
          </p:cNvPicPr>
          <p:nvPr/>
        </p:nvPicPr>
        <p:blipFill>
          <a:blip r:embed="rId3"/>
          <a:srcRect/>
          <a:stretch>
            <a:fillRect/>
          </a:stretch>
        </p:blipFill>
        <p:spPr>
          <a:xfrm>
            <a:off x="1097279" y="1349115"/>
            <a:ext cx="5780734" cy="3844189"/>
          </a:xfrm>
          <a:prstGeom prst="rect">
            <a:avLst/>
          </a:prstGeom>
        </p:spPr>
      </p:pic>
      <p:sp>
        <p:nvSpPr>
          <p:cNvPr id="4" name="Footer Placeholder 16">
            <a:extLst>
              <a:ext uri="{FF2B5EF4-FFF2-40B4-BE49-F238E27FC236}">
                <a16:creationId xmlns:a16="http://schemas.microsoft.com/office/drawing/2014/main" id="{9706269F-3A43-1E36-1BFA-3D8B60412719}"/>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736862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9D28F-7EF5-FB69-F7C0-D91A49103F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1BA88C-B61F-CDAA-B045-5AF36B594DD5}"/>
              </a:ext>
            </a:extLst>
          </p:cNvPr>
          <p:cNvSpPr>
            <a:spLocks noGrp="1"/>
          </p:cNvSpPr>
          <p:nvPr>
            <p:ph type="title"/>
          </p:nvPr>
        </p:nvSpPr>
        <p:spPr>
          <a:xfrm>
            <a:off x="1097280" y="286603"/>
            <a:ext cx="10058400" cy="1450757"/>
          </a:xfrm>
        </p:spPr>
        <p:txBody>
          <a:bodyPr/>
          <a:lstStyle/>
          <a:p>
            <a:r>
              <a:rPr lang="en-US" sz="3600" b="1" dirty="0" err="1">
                <a:solidFill>
                  <a:srgbClr val="0069B3"/>
                </a:solidFill>
                <a:latin typeface="Arial" charset="0"/>
                <a:ea typeface="Arial" charset="0"/>
                <a:cs typeface="Arial" charset="0"/>
              </a:rPr>
              <a:t>Recognising</a:t>
            </a:r>
            <a:r>
              <a:rPr lang="en-US" sz="3600" b="1" dirty="0">
                <a:solidFill>
                  <a:srgbClr val="0069B3"/>
                </a:solidFill>
                <a:latin typeface="Arial" charset="0"/>
                <a:ea typeface="Arial" charset="0"/>
                <a:cs typeface="Arial" charset="0"/>
              </a:rPr>
              <a:t> Abuse</a:t>
            </a:r>
            <a:br>
              <a:rPr lang="en-US" sz="3600" b="1" dirty="0">
                <a:solidFill>
                  <a:srgbClr val="0069B3"/>
                </a:solidFill>
                <a:latin typeface="Arial" charset="0"/>
                <a:ea typeface="Arial" charset="0"/>
                <a:cs typeface="Arial" charset="0"/>
              </a:rPr>
            </a:br>
            <a:r>
              <a:rPr lang="en-US" sz="2400" b="1" dirty="0">
                <a:latin typeface="Arial" charset="0"/>
                <a:ea typeface="Arial" charset="0"/>
                <a:cs typeface="Arial" charset="0"/>
              </a:rPr>
              <a:t>Aims and Objectives</a:t>
            </a:r>
            <a:endParaRPr lang="en-US" sz="2400" dirty="0">
              <a:latin typeface="Arial" charset="0"/>
              <a:ea typeface="Arial" charset="0"/>
              <a:cs typeface="Arial" charset="0"/>
            </a:endParaRPr>
          </a:p>
        </p:txBody>
      </p:sp>
      <p:sp>
        <p:nvSpPr>
          <p:cNvPr id="15" name="Slide Number Placeholder 14">
            <a:extLst>
              <a:ext uri="{FF2B5EF4-FFF2-40B4-BE49-F238E27FC236}">
                <a16:creationId xmlns:a16="http://schemas.microsoft.com/office/drawing/2014/main" id="{E3281511-12FA-020F-BF32-C838C7AD04D6}"/>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4</a:t>
            </a:fld>
            <a:endParaRPr lang="en-US" dirty="0"/>
          </a:p>
        </p:txBody>
      </p:sp>
      <p:sp>
        <p:nvSpPr>
          <p:cNvPr id="28" name="Rectangle 27">
            <a:extLst>
              <a:ext uri="{FF2B5EF4-FFF2-40B4-BE49-F238E27FC236}">
                <a16:creationId xmlns:a16="http://schemas.microsoft.com/office/drawing/2014/main" id="{4D9A15B8-5EAC-6120-28DB-CCFA2583BE48}"/>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7" descr="Logo&#10;&#10;Description automatically generated">
            <a:extLst>
              <a:ext uri="{FF2B5EF4-FFF2-40B4-BE49-F238E27FC236}">
                <a16:creationId xmlns:a16="http://schemas.microsoft.com/office/drawing/2014/main" id="{1421C086-5C1F-ACCF-E87C-ED60AE71E02E}"/>
              </a:ext>
            </a:extLst>
          </p:cNvPr>
          <p:cNvPicPr>
            <a:picLocks noChangeAspect="1"/>
          </p:cNvPicPr>
          <p:nvPr/>
        </p:nvPicPr>
        <p:blipFill>
          <a:blip r:embed="rId3"/>
          <a:stretch>
            <a:fillRect/>
          </a:stretch>
        </p:blipFill>
        <p:spPr>
          <a:xfrm>
            <a:off x="10338783" y="487669"/>
            <a:ext cx="816897" cy="877372"/>
          </a:xfrm>
          <a:prstGeom prst="rect">
            <a:avLst/>
          </a:prstGeom>
        </p:spPr>
      </p:pic>
      <p:sp>
        <p:nvSpPr>
          <p:cNvPr id="11" name="TextBox 10">
            <a:extLst>
              <a:ext uri="{FF2B5EF4-FFF2-40B4-BE49-F238E27FC236}">
                <a16:creationId xmlns:a16="http://schemas.microsoft.com/office/drawing/2014/main" id="{97329245-E228-1877-9FB8-407BB9937C51}"/>
              </a:ext>
            </a:extLst>
          </p:cNvPr>
          <p:cNvSpPr txBox="1"/>
          <p:nvPr/>
        </p:nvSpPr>
        <p:spPr>
          <a:xfrm>
            <a:off x="1132456" y="2144776"/>
            <a:ext cx="9206327" cy="3108543"/>
          </a:xfrm>
          <a:prstGeom prst="rect">
            <a:avLst/>
          </a:prstGeom>
          <a:noFill/>
        </p:spPr>
        <p:txBody>
          <a:bodyPr wrap="square" rtlCol="0">
            <a:spAutoFit/>
          </a:bodyPr>
          <a:lstStyle/>
          <a:p>
            <a:pPr>
              <a:spcBef>
                <a:spcPts val="400"/>
              </a:spcBef>
            </a:pPr>
            <a:r>
              <a:rPr lang="en-GB" sz="2400" dirty="0">
                <a:effectLst/>
                <a:latin typeface="Arial" panose="020B0604020202020204" pitchFamily="34" charset="0"/>
                <a:ea typeface="Aptos" panose="020B0004020202020204" pitchFamily="34" charset="0"/>
                <a:cs typeface="Arial" panose="020B0604020202020204" pitchFamily="34" charset="0"/>
              </a:rPr>
              <a:t>On completion of this training </a:t>
            </a:r>
            <a:r>
              <a:rPr lang="en-GB" sz="2400" dirty="0">
                <a:latin typeface="Arial" panose="020B0604020202020204" pitchFamily="34" charset="0"/>
                <a:ea typeface="Aptos" panose="020B0004020202020204" pitchFamily="34" charset="0"/>
                <a:cs typeface="Arial" panose="020B0604020202020204" pitchFamily="34" charset="0"/>
              </a:rPr>
              <a:t>module you should have a better understanding of how to recognise:</a:t>
            </a:r>
          </a:p>
          <a:p>
            <a:pPr>
              <a:spcBef>
                <a:spcPts val="400"/>
              </a:spcBef>
            </a:pPr>
            <a:endParaRPr lang="en-GB" sz="2400" dirty="0">
              <a:latin typeface="Arial" panose="020B0604020202020204" pitchFamily="34" charset="0"/>
              <a:ea typeface="Aptos" panose="020B0004020202020204" pitchFamily="34" charset="0"/>
              <a:cs typeface="Arial" panose="020B0604020202020204" pitchFamily="34" charset="0"/>
            </a:endParaRPr>
          </a:p>
          <a:p>
            <a:pPr marL="800100" lvl="1" indent="-342900">
              <a:spcBef>
                <a:spcPts val="400"/>
              </a:spcBef>
              <a:buClr>
                <a:srgbClr val="0069B3"/>
              </a:buClr>
              <a:buFont typeface="Wingdings" pitchFamily="2" charset="2"/>
              <a:buChar char="§"/>
            </a:pPr>
            <a:r>
              <a:rPr lang="en-GB"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en-GB"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a:t>
            </a:r>
            <a:r>
              <a:rPr lang="en-GB"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categories of abuse defined in legislation/human rights.</a:t>
            </a:r>
          </a:p>
          <a:p>
            <a:pPr marL="800100" lvl="1" indent="-342900">
              <a:spcBef>
                <a:spcPts val="400"/>
              </a:spcBef>
              <a:buClr>
                <a:srgbClr val="0069B3"/>
              </a:buClr>
              <a:buFont typeface="Wingdings" pitchFamily="2" charset="2"/>
              <a:buChar char="§"/>
            </a:pPr>
            <a:r>
              <a:rPr lang="en-GB"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S</a:t>
            </a:r>
            <a:r>
              <a:rPr lang="en-GB"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ome </a:t>
            </a:r>
            <a:r>
              <a:rPr lang="en-GB"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of the other related contemporary concerns.</a:t>
            </a:r>
            <a:endParaRPr lang="en-GB"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spcBef>
                <a:spcPts val="400"/>
              </a:spcBef>
              <a:buClr>
                <a:srgbClr val="0069B3"/>
              </a:buClr>
              <a:buFont typeface="Wingdings" pitchFamily="2" charset="2"/>
              <a:buChar char="§"/>
            </a:pPr>
            <a:r>
              <a:rPr lang="en-GB"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Signs and indicators of harm.</a:t>
            </a:r>
          </a:p>
          <a:p>
            <a:pPr>
              <a:spcBef>
                <a:spcPts val="400"/>
              </a:spcBef>
            </a:pPr>
            <a:endParaRPr lang="en-GB" sz="1800" dirty="0">
              <a:solidFill>
                <a:srgbClr val="000000"/>
              </a:solidFill>
              <a:effectLst/>
              <a:latin typeface="Helvetica" pitchFamily="2" charset="0"/>
              <a:ea typeface="Times New Roman" panose="02020603050405020304" pitchFamily="18" charset="0"/>
              <a:cs typeface="Times New Roman" panose="02020603050405020304" pitchFamily="18" charset="0"/>
            </a:endParaRPr>
          </a:p>
          <a:p>
            <a:pPr>
              <a:spcBef>
                <a:spcPts val="400"/>
              </a:spcBef>
            </a:pPr>
            <a:r>
              <a:rPr lang="en-GB" sz="1400" dirty="0">
                <a:effectLst/>
              </a:rPr>
              <a:t> </a:t>
            </a:r>
            <a:endParaRPr lang="en-US" sz="1300" dirty="0">
              <a:latin typeface="Arial" charset="0"/>
              <a:ea typeface="Arial" charset="0"/>
              <a:cs typeface="Arial" charset="0"/>
            </a:endParaRPr>
          </a:p>
        </p:txBody>
      </p:sp>
      <p:sp>
        <p:nvSpPr>
          <p:cNvPr id="3" name="Footer Placeholder 16">
            <a:extLst>
              <a:ext uri="{FF2B5EF4-FFF2-40B4-BE49-F238E27FC236}">
                <a16:creationId xmlns:a16="http://schemas.microsoft.com/office/drawing/2014/main" id="{BAB93C79-E9E6-2095-E323-36B432B19A84}"/>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1302993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25A05-DE43-9FD8-5761-6699804383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C8579-FA53-64B6-97E6-AEB9F8EBFB62}"/>
              </a:ext>
            </a:extLst>
          </p:cNvPr>
          <p:cNvSpPr>
            <a:spLocks noGrp="1"/>
          </p:cNvSpPr>
          <p:nvPr>
            <p:ph type="title"/>
          </p:nvPr>
        </p:nvSpPr>
        <p:spPr>
          <a:xfrm>
            <a:off x="1097280" y="286603"/>
            <a:ext cx="10058400" cy="1450757"/>
          </a:xfrm>
        </p:spPr>
        <p:txBody>
          <a:bodyPr>
            <a:normAutofit/>
          </a:bodyPr>
          <a:lstStyle/>
          <a:p>
            <a:r>
              <a:rPr lang="en-US" sz="3600" b="1" dirty="0">
                <a:solidFill>
                  <a:srgbClr val="0069B3"/>
                </a:solidFill>
                <a:latin typeface="Arial" charset="0"/>
                <a:ea typeface="Arial" charset="0"/>
                <a:cs typeface="Arial" charset="0"/>
              </a:rPr>
              <a:t>Safeguarding: </a:t>
            </a:r>
            <a:r>
              <a:rPr lang="en-GB" sz="3600" b="1" noProof="0" dirty="0">
                <a:solidFill>
                  <a:srgbClr val="0069B3"/>
                </a:solidFill>
                <a:latin typeface="Arial" charset="0"/>
                <a:ea typeface="Arial" charset="0"/>
                <a:cs typeface="Arial" charset="0"/>
              </a:rPr>
              <a:t>Recognising</a:t>
            </a:r>
            <a:r>
              <a:rPr lang="en-US" sz="3600" b="1" dirty="0">
                <a:solidFill>
                  <a:srgbClr val="0069B3"/>
                </a:solidFill>
                <a:latin typeface="Arial" charset="0"/>
                <a:ea typeface="Arial" charset="0"/>
                <a:cs typeface="Arial" charset="0"/>
              </a:rPr>
              <a:t> Concerns</a:t>
            </a:r>
            <a:endParaRPr lang="en-US" sz="3600" dirty="0"/>
          </a:p>
        </p:txBody>
      </p:sp>
      <p:graphicFrame>
        <p:nvGraphicFramePr>
          <p:cNvPr id="7" name="Content Placeholder 3" descr="Timeline placeholder ">
            <a:extLst>
              <a:ext uri="{FF2B5EF4-FFF2-40B4-BE49-F238E27FC236}">
                <a16:creationId xmlns:a16="http://schemas.microsoft.com/office/drawing/2014/main" id="{42238D48-00BC-8459-FC7D-54FB9DAF4BD4}"/>
              </a:ext>
            </a:extLst>
          </p:cNvPr>
          <p:cNvGraphicFramePr>
            <a:graphicFrameLocks noGrp="1"/>
          </p:cNvGraphicFramePr>
          <p:nvPr>
            <p:ph idx="1"/>
            <p:extLst>
              <p:ext uri="{D42A27DB-BD31-4B8C-83A1-F6EECF244321}">
                <p14:modId xmlns:p14="http://schemas.microsoft.com/office/powerpoint/2010/main" val="1277857555"/>
              </p:ext>
            </p:extLst>
          </p:nvPr>
        </p:nvGraphicFramePr>
        <p:xfrm>
          <a:off x="1189038" y="1524536"/>
          <a:ext cx="9966642" cy="2858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2E68D9A5-3842-AE1F-9AF0-11AAB2FD2992}"/>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1CD9E298-F9F9-ECAF-FFA1-C0206E079228}"/>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5</a:t>
            </a:fld>
            <a:endParaRPr lang="en-US"/>
          </a:p>
        </p:txBody>
      </p:sp>
      <p:sp>
        <p:nvSpPr>
          <p:cNvPr id="134" name="Rectangle 133">
            <a:extLst>
              <a:ext uri="{FF2B5EF4-FFF2-40B4-BE49-F238E27FC236}">
                <a16:creationId xmlns:a16="http://schemas.microsoft.com/office/drawing/2014/main" id="{29BB224E-E207-6B1E-46F2-5952397C69AD}"/>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C42355ED-8284-57C4-81EB-D41EF0115ACC}"/>
              </a:ext>
            </a:extLst>
          </p:cNvPr>
          <p:cNvPicPr>
            <a:picLocks noChangeAspect="1"/>
          </p:cNvPicPr>
          <p:nvPr/>
        </p:nvPicPr>
        <p:blipFill>
          <a:blip r:embed="rId8"/>
          <a:stretch>
            <a:fillRect/>
          </a:stretch>
        </p:blipFill>
        <p:spPr>
          <a:xfrm>
            <a:off x="10566690" y="343776"/>
            <a:ext cx="816897" cy="877372"/>
          </a:xfrm>
          <a:prstGeom prst="rect">
            <a:avLst/>
          </a:prstGeom>
        </p:spPr>
      </p:pic>
      <p:sp>
        <p:nvSpPr>
          <p:cNvPr id="4" name="TextBox 3">
            <a:extLst>
              <a:ext uri="{FF2B5EF4-FFF2-40B4-BE49-F238E27FC236}">
                <a16:creationId xmlns:a16="http://schemas.microsoft.com/office/drawing/2014/main" id="{EECC58F5-A6A2-11C4-5DCE-79D3A04CCE57}"/>
              </a:ext>
            </a:extLst>
          </p:cNvPr>
          <p:cNvSpPr txBox="1"/>
          <p:nvPr/>
        </p:nvSpPr>
        <p:spPr>
          <a:xfrm>
            <a:off x="1189038" y="4151144"/>
            <a:ext cx="10364054" cy="1938992"/>
          </a:xfrm>
          <a:prstGeom prst="rect">
            <a:avLst/>
          </a:prstGeom>
          <a:noFill/>
        </p:spPr>
        <p:txBody>
          <a:bodyPr wrap="square" rtlCol="0">
            <a:spAutoFit/>
          </a:bodyPr>
          <a:lstStyle/>
          <a:p>
            <a:r>
              <a:rPr lang="en-GB" sz="2000" noProof="0" dirty="0">
                <a:latin typeface="Arial" panose="020B0604020202020204" pitchFamily="34" charset="0"/>
                <a:cs typeface="Arial" panose="020B0604020202020204" pitchFamily="34" charset="0"/>
              </a:rPr>
              <a:t>These five steps can be a helpful way to guide us through the </a:t>
            </a:r>
            <a:r>
              <a:rPr lang="en-GB" sz="2000" b="1" noProof="0" dirty="0">
                <a:latin typeface="Arial" panose="020B0604020202020204" pitchFamily="34" charset="0"/>
                <a:cs typeface="Arial" panose="020B0604020202020204" pitchFamily="34" charset="0"/>
              </a:rPr>
              <a:t>process of responding well to safeguarding concerns</a:t>
            </a:r>
            <a:r>
              <a:rPr lang="en-GB" sz="2000" noProof="0" dirty="0">
                <a:latin typeface="Arial" panose="020B0604020202020204" pitchFamily="34" charset="0"/>
                <a:cs typeface="Arial" panose="020B0604020202020204" pitchFamily="34" charset="0"/>
              </a:rPr>
              <a:t>, allegations or disclosures.</a:t>
            </a:r>
          </a:p>
          <a:p>
            <a:endParaRPr lang="en-GB" sz="2000" noProof="0" dirty="0">
              <a:latin typeface="Arial" panose="020B0604020202020204" pitchFamily="34" charset="0"/>
              <a:cs typeface="Arial" panose="020B0604020202020204" pitchFamily="34" charset="0"/>
            </a:endParaRPr>
          </a:p>
          <a:p>
            <a:r>
              <a:rPr lang="en-GB" sz="2000" noProof="0" dirty="0">
                <a:latin typeface="Arial" panose="020B0604020202020204" pitchFamily="34" charset="0"/>
                <a:cs typeface="Arial" panose="020B0604020202020204" pitchFamily="34" charset="0"/>
              </a:rPr>
              <a:t>At The Hope Hub, </a:t>
            </a:r>
            <a:r>
              <a:rPr lang="en-GB" sz="2000" b="1" noProof="0" dirty="0">
                <a:solidFill>
                  <a:srgbClr val="0069B3"/>
                </a:solidFill>
                <a:latin typeface="Arial" panose="020B0604020202020204" pitchFamily="34" charset="0"/>
                <a:cs typeface="Arial" panose="020B0604020202020204" pitchFamily="34" charset="0"/>
              </a:rPr>
              <a:t>it is everyone’s responsibility to know how to recognise and respond to concerns</a:t>
            </a:r>
            <a:r>
              <a:rPr lang="en-GB" sz="2000" noProof="0" dirty="0">
                <a:latin typeface="Arial" panose="020B0604020202020204" pitchFamily="34" charset="0"/>
                <a:cs typeface="Arial" panose="020B0604020202020204" pitchFamily="34" charset="0"/>
              </a:rPr>
              <a:t>. Our trained Safeguarding Officers take more responsibility for guiding the process thereafter to meet the needs of every individual.</a:t>
            </a:r>
          </a:p>
        </p:txBody>
      </p:sp>
      <p:sp>
        <p:nvSpPr>
          <p:cNvPr id="3" name="Footer Placeholder 16">
            <a:extLst>
              <a:ext uri="{FF2B5EF4-FFF2-40B4-BE49-F238E27FC236}">
                <a16:creationId xmlns:a16="http://schemas.microsoft.com/office/drawing/2014/main" id="{92F86135-9469-6858-50D3-684AE39E30D4}"/>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2128036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D1D7F-3E98-D1B4-B6C1-8027CECFCB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AFDADC-42EE-2413-79AB-F7A4F9B38C69}"/>
              </a:ext>
            </a:extLst>
          </p:cNvPr>
          <p:cNvSpPr>
            <a:spLocks noGrp="1"/>
          </p:cNvSpPr>
          <p:nvPr>
            <p:ph type="title"/>
          </p:nvPr>
        </p:nvSpPr>
        <p:spPr>
          <a:xfrm>
            <a:off x="1097280" y="286603"/>
            <a:ext cx="10058400" cy="1450757"/>
          </a:xfrm>
        </p:spPr>
        <p:txBody>
          <a:bodyPr>
            <a:normAutofit/>
          </a:bodyPr>
          <a:lstStyle/>
          <a:p>
            <a:r>
              <a:rPr lang="en-US" sz="3600" b="1">
                <a:solidFill>
                  <a:srgbClr val="0069B3"/>
                </a:solidFill>
                <a:latin typeface="Arial" charset="0"/>
                <a:ea typeface="Arial" charset="0"/>
                <a:cs typeface="Arial" charset="0"/>
              </a:rPr>
              <a:t>Safeguarding: Recognising Concerns</a:t>
            </a:r>
            <a:endParaRPr lang="en-US" sz="3600"/>
          </a:p>
        </p:txBody>
      </p:sp>
      <p:graphicFrame>
        <p:nvGraphicFramePr>
          <p:cNvPr id="7" name="Content Placeholder 3" descr="Timeline placeholder ">
            <a:extLst>
              <a:ext uri="{FF2B5EF4-FFF2-40B4-BE49-F238E27FC236}">
                <a16:creationId xmlns:a16="http://schemas.microsoft.com/office/drawing/2014/main" id="{20E41306-5CED-414F-F4C3-75DBBF7A52FF}"/>
              </a:ext>
            </a:extLst>
          </p:cNvPr>
          <p:cNvGraphicFramePr>
            <a:graphicFrameLocks noGrp="1"/>
          </p:cNvGraphicFramePr>
          <p:nvPr>
            <p:ph idx="1"/>
            <p:extLst>
              <p:ext uri="{D42A27DB-BD31-4B8C-83A1-F6EECF244321}">
                <p14:modId xmlns:p14="http://schemas.microsoft.com/office/powerpoint/2010/main" val="1877125791"/>
              </p:ext>
            </p:extLst>
          </p:nvPr>
        </p:nvGraphicFramePr>
        <p:xfrm>
          <a:off x="1128078" y="1459971"/>
          <a:ext cx="9966642" cy="2858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5C5B9DFB-0A30-1977-D73E-A2CE3C786468}"/>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F69B45B2-40A0-86A7-3F72-4FC96770869B}"/>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6</a:t>
            </a:fld>
            <a:endParaRPr lang="en-US"/>
          </a:p>
        </p:txBody>
      </p:sp>
      <p:sp>
        <p:nvSpPr>
          <p:cNvPr id="134" name="Rectangle 133">
            <a:extLst>
              <a:ext uri="{FF2B5EF4-FFF2-40B4-BE49-F238E27FC236}">
                <a16:creationId xmlns:a16="http://schemas.microsoft.com/office/drawing/2014/main" id="{E0721754-CFBC-50A9-B0E0-CD4F0CE1AE0E}"/>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AE7648E8-F6A4-DA8A-99F5-0115269216BE}"/>
              </a:ext>
            </a:extLst>
          </p:cNvPr>
          <p:cNvPicPr>
            <a:picLocks noChangeAspect="1"/>
          </p:cNvPicPr>
          <p:nvPr/>
        </p:nvPicPr>
        <p:blipFill>
          <a:blip r:embed="rId8"/>
          <a:stretch>
            <a:fillRect/>
          </a:stretch>
        </p:blipFill>
        <p:spPr>
          <a:xfrm>
            <a:off x="10566690" y="354857"/>
            <a:ext cx="816897" cy="877372"/>
          </a:xfrm>
          <a:prstGeom prst="rect">
            <a:avLst/>
          </a:prstGeom>
        </p:spPr>
      </p:pic>
      <p:sp>
        <p:nvSpPr>
          <p:cNvPr id="3" name="TextBox 2">
            <a:extLst>
              <a:ext uri="{FF2B5EF4-FFF2-40B4-BE49-F238E27FC236}">
                <a16:creationId xmlns:a16="http://schemas.microsoft.com/office/drawing/2014/main" id="{0D0129A5-5A5D-33D7-3FE6-F5E2AE17194E}"/>
              </a:ext>
            </a:extLst>
          </p:cNvPr>
          <p:cNvSpPr txBox="1"/>
          <p:nvPr/>
        </p:nvSpPr>
        <p:spPr>
          <a:xfrm>
            <a:off x="1143159" y="4260017"/>
            <a:ext cx="10012521" cy="1323439"/>
          </a:xfrm>
          <a:prstGeom prst="rect">
            <a:avLst/>
          </a:prstGeom>
          <a:noFill/>
        </p:spPr>
        <p:txBody>
          <a:bodyPr wrap="square" rtlCol="0">
            <a:spAutoFit/>
          </a:bodyPr>
          <a:lstStyle/>
          <a:p>
            <a:pPr lvl="0" rtl="0"/>
            <a:r>
              <a:rPr lang="en-GB" sz="2000" noProof="0" dirty="0">
                <a:latin typeface="Arial" panose="020B0604020202020204" pitchFamily="34" charset="0"/>
                <a:cs typeface="Arial" panose="020B0604020202020204" pitchFamily="34" charset="0"/>
              </a:rPr>
              <a:t>The first step to responding well to concerns is to </a:t>
            </a:r>
            <a:r>
              <a:rPr lang="en-GB" sz="2000" b="1" noProof="0" dirty="0">
                <a:solidFill>
                  <a:srgbClr val="0069B3"/>
                </a:solidFill>
                <a:latin typeface="Arial" panose="020B0604020202020204" pitchFamily="34" charset="0"/>
                <a:cs typeface="Arial" panose="020B0604020202020204" pitchFamily="34" charset="0"/>
              </a:rPr>
              <a:t>recognise</a:t>
            </a:r>
            <a:r>
              <a:rPr lang="en-GB" sz="2000" noProof="0" dirty="0">
                <a:latin typeface="Arial" panose="020B0604020202020204" pitchFamily="34" charset="0"/>
                <a:cs typeface="Arial" panose="020B0604020202020204" pitchFamily="34" charset="0"/>
              </a:rPr>
              <a:t> that a person may be at risk of harm or abuse.</a:t>
            </a:r>
          </a:p>
          <a:p>
            <a:pPr lvl="0" rtl="0"/>
            <a:r>
              <a:rPr lang="en-GB" sz="2000" noProof="0" dirty="0">
                <a:latin typeface="Arial" panose="020B0604020202020204" pitchFamily="34" charset="0"/>
                <a:cs typeface="Arial" panose="020B0604020202020204" pitchFamily="34" charset="0"/>
              </a:rPr>
              <a:t> </a:t>
            </a:r>
          </a:p>
          <a:p>
            <a:r>
              <a:rPr lang="en-GB" sz="2000" noProof="0" dirty="0">
                <a:latin typeface="Arial" panose="020B0604020202020204" pitchFamily="34" charset="0"/>
                <a:cs typeface="Arial" panose="020B0604020202020204" pitchFamily="34" charset="0"/>
              </a:rPr>
              <a:t>This presentation is about </a:t>
            </a:r>
            <a:r>
              <a:rPr lang="en-GB" sz="2000" b="1" noProof="0" dirty="0">
                <a:solidFill>
                  <a:srgbClr val="0069B3"/>
                </a:solidFill>
                <a:latin typeface="Arial" panose="020B0604020202020204" pitchFamily="34" charset="0"/>
                <a:cs typeface="Arial" panose="020B0604020202020204" pitchFamily="34" charset="0"/>
              </a:rPr>
              <a:t>recognising</a:t>
            </a:r>
            <a:r>
              <a:rPr lang="en-GB" sz="2000" noProof="0" dirty="0">
                <a:latin typeface="Arial" panose="020B0604020202020204" pitchFamily="34" charset="0"/>
                <a:cs typeface="Arial" panose="020B0604020202020204" pitchFamily="34" charset="0"/>
              </a:rPr>
              <a:t> potential signs of abuse and neglect. </a:t>
            </a:r>
          </a:p>
        </p:txBody>
      </p:sp>
      <p:sp>
        <p:nvSpPr>
          <p:cNvPr id="4" name="Footer Placeholder 16">
            <a:extLst>
              <a:ext uri="{FF2B5EF4-FFF2-40B4-BE49-F238E27FC236}">
                <a16:creationId xmlns:a16="http://schemas.microsoft.com/office/drawing/2014/main" id="{0F432B1E-C3FA-4188-8B76-85920E877F68}"/>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1006860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2B078-8872-1EBF-6ABB-B39FFDD3C0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53F1BF-8F36-7FCD-F097-6C47BB4674C3}"/>
              </a:ext>
            </a:extLst>
          </p:cNvPr>
          <p:cNvSpPr>
            <a:spLocks noGrp="1"/>
          </p:cNvSpPr>
          <p:nvPr>
            <p:ph type="title"/>
          </p:nvPr>
        </p:nvSpPr>
        <p:spPr>
          <a:xfrm>
            <a:off x="1097280" y="286603"/>
            <a:ext cx="10058400" cy="1450757"/>
          </a:xfrm>
        </p:spPr>
        <p:txBody>
          <a:bodyPr>
            <a:normAutofit/>
          </a:bodyPr>
          <a:lstStyle/>
          <a:p>
            <a:r>
              <a:rPr lang="en-US" sz="3600" b="1">
                <a:solidFill>
                  <a:srgbClr val="0069B3"/>
                </a:solidFill>
                <a:latin typeface="Arial" charset="0"/>
                <a:ea typeface="Arial" charset="0"/>
                <a:cs typeface="Arial" charset="0"/>
              </a:rPr>
              <a:t>Safeguarding: Responding to Concerns</a:t>
            </a:r>
            <a:endParaRPr lang="en-US" sz="3600"/>
          </a:p>
        </p:txBody>
      </p:sp>
      <p:graphicFrame>
        <p:nvGraphicFramePr>
          <p:cNvPr id="7" name="Content Placeholder 3" descr="Timeline placeholder ">
            <a:extLst>
              <a:ext uri="{FF2B5EF4-FFF2-40B4-BE49-F238E27FC236}">
                <a16:creationId xmlns:a16="http://schemas.microsoft.com/office/drawing/2014/main" id="{6522102D-69E4-4FD3-F52C-55A438AF7A63}"/>
              </a:ext>
            </a:extLst>
          </p:cNvPr>
          <p:cNvGraphicFramePr>
            <a:graphicFrameLocks noGrp="1"/>
          </p:cNvGraphicFramePr>
          <p:nvPr>
            <p:ph idx="1"/>
          </p:nvPr>
        </p:nvGraphicFramePr>
        <p:xfrm>
          <a:off x="1143159" y="1999842"/>
          <a:ext cx="9966642" cy="2858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72762896-51EB-7AD5-82B4-0FCFD78B07E2}"/>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9F01CE70-938D-3EAD-F3B5-DA635138E639}"/>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7</a:t>
            </a:fld>
            <a:endParaRPr lang="en-US"/>
          </a:p>
        </p:txBody>
      </p:sp>
      <p:sp>
        <p:nvSpPr>
          <p:cNvPr id="134" name="Rectangle 133">
            <a:extLst>
              <a:ext uri="{FF2B5EF4-FFF2-40B4-BE49-F238E27FC236}">
                <a16:creationId xmlns:a16="http://schemas.microsoft.com/office/drawing/2014/main" id="{30A0B9FB-9F9E-646B-CF9D-283A6BA322E2}"/>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C2D85268-6AC2-2434-4C9A-B48BFE07160F}"/>
              </a:ext>
            </a:extLst>
          </p:cNvPr>
          <p:cNvPicPr>
            <a:picLocks noChangeAspect="1"/>
          </p:cNvPicPr>
          <p:nvPr/>
        </p:nvPicPr>
        <p:blipFill>
          <a:blip r:embed="rId8"/>
          <a:stretch>
            <a:fillRect/>
          </a:stretch>
        </p:blipFill>
        <p:spPr>
          <a:xfrm>
            <a:off x="10338783" y="325046"/>
            <a:ext cx="816897" cy="877372"/>
          </a:xfrm>
          <a:prstGeom prst="rect">
            <a:avLst/>
          </a:prstGeom>
        </p:spPr>
      </p:pic>
      <p:sp>
        <p:nvSpPr>
          <p:cNvPr id="4" name="TextBox 3">
            <a:extLst>
              <a:ext uri="{FF2B5EF4-FFF2-40B4-BE49-F238E27FC236}">
                <a16:creationId xmlns:a16="http://schemas.microsoft.com/office/drawing/2014/main" id="{7F3A0AED-9CA1-74C3-827F-655D8077D2D2}"/>
              </a:ext>
            </a:extLst>
          </p:cNvPr>
          <p:cNvSpPr txBox="1"/>
          <p:nvPr/>
        </p:nvSpPr>
        <p:spPr>
          <a:xfrm>
            <a:off x="1143158" y="4085200"/>
            <a:ext cx="10012521" cy="2062103"/>
          </a:xfrm>
          <a:prstGeom prst="rect">
            <a:avLst/>
          </a:prstGeom>
          <a:noFill/>
        </p:spPr>
        <p:txBody>
          <a:bodyPr wrap="square" rtlCol="0">
            <a:spAutoFit/>
          </a:bodyPr>
          <a:lstStyle/>
          <a:p>
            <a:pPr lvl="0" rtl="0"/>
            <a:endParaRPr lang="en-US" sz="1600">
              <a:latin typeface="Arial" panose="020B0604020202020204" pitchFamily="34" charset="0"/>
              <a:cs typeface="Arial" panose="020B0604020202020204" pitchFamily="34" charset="0"/>
            </a:endParaRPr>
          </a:p>
          <a:p>
            <a:pPr lvl="0" rtl="0"/>
            <a:r>
              <a:rPr lang="en-US" sz="1600">
                <a:latin typeface="Arial" panose="020B0604020202020204" pitchFamily="34" charset="0"/>
                <a:cs typeface="Arial" panose="020B0604020202020204" pitchFamily="34" charset="0"/>
              </a:rPr>
              <a:t>Please also familiarise yourself with </a:t>
            </a:r>
            <a:r>
              <a:rPr lang="en-US" sz="1600" i="0" u="none" baseline="0">
                <a:latin typeface="Arial" charset="0"/>
                <a:ea typeface="Arial" charset="0"/>
                <a:cs typeface="Arial" charset="0"/>
              </a:rPr>
              <a:t>The Hope Hub presentation for Staff and Volunteers:</a:t>
            </a:r>
            <a:r>
              <a:rPr lang="en-US" sz="1600" b="1" i="0" u="none" baseline="0">
                <a:latin typeface="Arial" charset="0"/>
                <a:ea typeface="Arial" charset="0"/>
                <a:cs typeface="Arial" charset="0"/>
              </a:rPr>
              <a:t> Safeguarding Vulnerable Adults – Responding to a Concern </a:t>
            </a:r>
            <a:r>
              <a:rPr lang="en-US" sz="1600" b="1">
                <a:solidFill>
                  <a:srgbClr val="0069B3"/>
                </a:solidFill>
                <a:latin typeface="Arial" charset="0"/>
                <a:ea typeface="Arial" charset="0"/>
                <a:cs typeface="Arial" charset="0"/>
              </a:rPr>
              <a:t> </a:t>
            </a:r>
            <a:r>
              <a:rPr lang="en-US" sz="1600">
                <a:latin typeface="Arial" charset="0"/>
                <a:ea typeface="Arial" charset="0"/>
                <a:cs typeface="Arial" charset="0"/>
              </a:rPr>
              <a:t>which includes guidance on how to </a:t>
            </a:r>
            <a:r>
              <a:rPr lang="en-US" sz="1600" b="1">
                <a:solidFill>
                  <a:srgbClr val="0069B3"/>
                </a:solidFill>
                <a:latin typeface="Arial" charset="0"/>
                <a:ea typeface="Arial" charset="0"/>
                <a:cs typeface="Arial" charset="0"/>
              </a:rPr>
              <a:t>respond, record and report</a:t>
            </a:r>
            <a:r>
              <a:rPr lang="en-US" sz="1600">
                <a:latin typeface="Arial" charset="0"/>
                <a:ea typeface="Arial" charset="0"/>
                <a:cs typeface="Arial" charset="0"/>
              </a:rPr>
              <a:t> a concern, allegation or disclosure. </a:t>
            </a:r>
            <a:r>
              <a:rPr lang="en-US" sz="1600">
                <a:latin typeface="Arial" panose="020B0604020202020204" pitchFamily="34" charset="0"/>
                <a:cs typeface="Arial" panose="020B0604020202020204" pitchFamily="34" charset="0"/>
              </a:rPr>
              <a:t>This can be found on the Volunteers Webpages at The Hope Hub. </a:t>
            </a:r>
          </a:p>
          <a:p>
            <a:endParaRPr lang="en-US" sz="16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The Hope Hub CEO, Senior Managers and Trustees routinely </a:t>
            </a:r>
            <a:r>
              <a:rPr lang="en-US" sz="1600" b="1">
                <a:solidFill>
                  <a:srgbClr val="0069B3"/>
                </a:solidFill>
                <a:latin typeface="Arial" panose="020B0604020202020204" pitchFamily="34" charset="0"/>
                <a:cs typeface="Arial" panose="020B0604020202020204" pitchFamily="34" charset="0"/>
              </a:rPr>
              <a:t>review </a:t>
            </a:r>
            <a:r>
              <a:rPr lang="en-US" sz="1600">
                <a:latin typeface="Arial" panose="020B0604020202020204" pitchFamily="34" charset="0"/>
                <a:cs typeface="Arial" panose="020B0604020202020204" pitchFamily="34" charset="0"/>
              </a:rPr>
              <a:t>and </a:t>
            </a:r>
            <a:r>
              <a:rPr lang="en-US" sz="1600" b="1">
                <a:solidFill>
                  <a:srgbClr val="0069B3"/>
                </a:solidFill>
                <a:latin typeface="Arial" panose="020B0604020202020204" pitchFamily="34" charset="0"/>
                <a:cs typeface="Arial" panose="020B0604020202020204" pitchFamily="34" charset="0"/>
              </a:rPr>
              <a:t>reflect</a:t>
            </a:r>
            <a:r>
              <a:rPr lang="en-US" sz="1600">
                <a:latin typeface="Arial" panose="020B0604020202020204" pitchFamily="34" charset="0"/>
                <a:cs typeface="Arial" panose="020B0604020202020204" pitchFamily="34" charset="0"/>
              </a:rPr>
              <a:t> upon how safeguarding concerns are handled as this </a:t>
            </a:r>
            <a:r>
              <a:rPr lang="en-US" sz="1600" b="1">
                <a:solidFill>
                  <a:srgbClr val="0069B3"/>
                </a:solidFill>
                <a:latin typeface="Arial" panose="020B0604020202020204" pitchFamily="34" charset="0"/>
                <a:cs typeface="Arial" panose="020B0604020202020204" pitchFamily="34" charset="0"/>
              </a:rPr>
              <a:t>informs improvements in policies and practice </a:t>
            </a:r>
            <a:r>
              <a:rPr lang="en-US" sz="1600">
                <a:latin typeface="Arial" panose="020B0604020202020204" pitchFamily="34" charset="0"/>
                <a:cs typeface="Arial" panose="020B0604020202020204" pitchFamily="34" charset="0"/>
              </a:rPr>
              <a:t>at THH.</a:t>
            </a:r>
          </a:p>
          <a:p>
            <a:endParaRPr lang="en-US" sz="1600">
              <a:latin typeface="Arial" panose="020B0604020202020204" pitchFamily="34" charset="0"/>
              <a:cs typeface="Arial" panose="020B0604020202020204" pitchFamily="34" charset="0"/>
            </a:endParaRPr>
          </a:p>
        </p:txBody>
      </p:sp>
      <p:sp>
        <p:nvSpPr>
          <p:cNvPr id="8" name="Footer Placeholder 16">
            <a:extLst>
              <a:ext uri="{FF2B5EF4-FFF2-40B4-BE49-F238E27FC236}">
                <a16:creationId xmlns:a16="http://schemas.microsoft.com/office/drawing/2014/main" id="{3F2A194C-7E6A-99CC-0255-5E27AE6CCEEC}"/>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3411029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DF153F50-8960-41C4-991C-DAA630B33A1F}"/>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12" name="Slide Number Placeholder 11">
            <a:extLst>
              <a:ext uri="{FF2B5EF4-FFF2-40B4-BE49-F238E27FC236}">
                <a16:creationId xmlns:a16="http://schemas.microsoft.com/office/drawing/2014/main" id="{2CFFA23B-C98F-4AB6-831E-B3945469F306}"/>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8</a:t>
            </a:fld>
            <a:endParaRPr lang="en-US"/>
          </a:p>
        </p:txBody>
      </p:sp>
      <p:sp>
        <p:nvSpPr>
          <p:cNvPr id="8" name="Rectangle 7">
            <a:extLst>
              <a:ext uri="{FF2B5EF4-FFF2-40B4-BE49-F238E27FC236}">
                <a16:creationId xmlns:a16="http://schemas.microsoft.com/office/drawing/2014/main" id="{2D90D552-3F25-6329-A0D8-6B9913878931}"/>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410D69D-066D-3595-4150-AEB69A79989B}"/>
              </a:ext>
            </a:extLst>
          </p:cNvPr>
          <p:cNvSpPr/>
          <p:nvPr/>
        </p:nvSpPr>
        <p:spPr>
          <a:xfrm>
            <a:off x="685800" y="1235438"/>
            <a:ext cx="3688282" cy="4351546"/>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44E42C-2B5D-4037-AD45-0C89E167EDE7}"/>
              </a:ext>
            </a:extLst>
          </p:cNvPr>
          <p:cNvSpPr>
            <a:spLocks noGrp="1"/>
          </p:cNvSpPr>
          <p:nvPr>
            <p:ph type="title"/>
          </p:nvPr>
        </p:nvSpPr>
        <p:spPr>
          <a:xfrm>
            <a:off x="979734" y="2120395"/>
            <a:ext cx="3094347" cy="798009"/>
          </a:xfrm>
        </p:spPr>
        <p:txBody>
          <a:bodyPr>
            <a:normAutofit/>
          </a:bodyPr>
          <a:lstStyle/>
          <a:p>
            <a:r>
              <a:rPr lang="en-US" sz="3200" b="1" dirty="0">
                <a:latin typeface="Arial" charset="0"/>
                <a:ea typeface="Arial" charset="0"/>
                <a:cs typeface="Arial" charset="0"/>
              </a:rPr>
              <a:t>Adult abuse</a:t>
            </a:r>
          </a:p>
        </p:txBody>
      </p:sp>
      <p:sp>
        <p:nvSpPr>
          <p:cNvPr id="3" name="Content Placeholder 2">
            <a:extLst>
              <a:ext uri="{FF2B5EF4-FFF2-40B4-BE49-F238E27FC236}">
                <a16:creationId xmlns:a16="http://schemas.microsoft.com/office/drawing/2014/main" id="{505C2B0B-3B6F-4F09-9F9E-364F5540524E}"/>
              </a:ext>
            </a:extLst>
          </p:cNvPr>
          <p:cNvSpPr>
            <a:spLocks noGrp="1"/>
          </p:cNvSpPr>
          <p:nvPr>
            <p:ph idx="1"/>
          </p:nvPr>
        </p:nvSpPr>
        <p:spPr>
          <a:xfrm>
            <a:off x="979735" y="2934018"/>
            <a:ext cx="3153580" cy="2444238"/>
          </a:xfrm>
        </p:spPr>
        <p:txBody>
          <a:bodyPr>
            <a:normAutofit/>
          </a:bodyPr>
          <a:lstStyle/>
          <a:p>
            <a:pPr marL="0" indent="0">
              <a:lnSpc>
                <a:spcPct val="110000"/>
              </a:lnSpc>
              <a:spcBef>
                <a:spcPts val="0"/>
              </a:spcBef>
              <a:buNone/>
            </a:pPr>
            <a:r>
              <a:rPr lang="en-US" sz="1600" b="1" dirty="0">
                <a:latin typeface="Arial" charset="0"/>
                <a:ea typeface="Arial" charset="0"/>
                <a:cs typeface="Arial" charset="0"/>
              </a:rPr>
              <a:t>can take many forms and be invisible to others, yet it can cause the abused to suffer pain, fear and distress extending far beyond the occasion of the actual incident or incidents.</a:t>
            </a:r>
          </a:p>
        </p:txBody>
      </p:sp>
      <p:pic>
        <p:nvPicPr>
          <p:cNvPr id="14" name="Picture 7" descr="Logo&#10;&#10;Description automatically generated">
            <a:extLst>
              <a:ext uri="{FF2B5EF4-FFF2-40B4-BE49-F238E27FC236}">
                <a16:creationId xmlns:a16="http://schemas.microsoft.com/office/drawing/2014/main" id="{867C7FA9-7E85-79DD-3842-7460E22618CB}"/>
              </a:ext>
            </a:extLst>
          </p:cNvPr>
          <p:cNvPicPr>
            <a:picLocks noChangeAspect="1"/>
          </p:cNvPicPr>
          <p:nvPr/>
        </p:nvPicPr>
        <p:blipFill>
          <a:blip r:embed="rId3"/>
          <a:stretch>
            <a:fillRect/>
          </a:stretch>
        </p:blipFill>
        <p:spPr>
          <a:xfrm>
            <a:off x="162838" y="147231"/>
            <a:ext cx="816897" cy="877372"/>
          </a:xfrm>
          <a:prstGeom prst="rect">
            <a:avLst/>
          </a:prstGeom>
        </p:spPr>
      </p:pic>
      <p:sp>
        <p:nvSpPr>
          <p:cNvPr id="15" name="Rectangle 14">
            <a:extLst>
              <a:ext uri="{FF2B5EF4-FFF2-40B4-BE49-F238E27FC236}">
                <a16:creationId xmlns:a16="http://schemas.microsoft.com/office/drawing/2014/main" id="{C410D69D-066D-3595-4150-AEB69A79989B}"/>
              </a:ext>
            </a:extLst>
          </p:cNvPr>
          <p:cNvSpPr/>
          <p:nvPr/>
        </p:nvSpPr>
        <p:spPr>
          <a:xfrm>
            <a:off x="8269925" y="1235438"/>
            <a:ext cx="3635114" cy="4351546"/>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6D44E42C-2B5D-4037-AD45-0C89E167EDE7}"/>
              </a:ext>
            </a:extLst>
          </p:cNvPr>
          <p:cNvSpPr txBox="1">
            <a:spLocks/>
          </p:cNvSpPr>
          <p:nvPr/>
        </p:nvSpPr>
        <p:spPr>
          <a:xfrm>
            <a:off x="8607031" y="2136009"/>
            <a:ext cx="3123963" cy="7980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a:lstStyle>
          <a:p>
            <a:r>
              <a:rPr lang="en-US" sz="3200" b="1" dirty="0">
                <a:latin typeface="Arial" charset="0"/>
                <a:ea typeface="Arial" charset="0"/>
                <a:cs typeface="Arial" charset="0"/>
              </a:rPr>
              <a:t>Abused adults</a:t>
            </a:r>
          </a:p>
        </p:txBody>
      </p:sp>
      <p:sp>
        <p:nvSpPr>
          <p:cNvPr id="17" name="Content Placeholder 2">
            <a:extLst>
              <a:ext uri="{FF2B5EF4-FFF2-40B4-BE49-F238E27FC236}">
                <a16:creationId xmlns:a16="http://schemas.microsoft.com/office/drawing/2014/main" id="{505C2B0B-3B6F-4F09-9F9E-364F5540524E}"/>
              </a:ext>
            </a:extLst>
          </p:cNvPr>
          <p:cNvSpPr txBox="1">
            <a:spLocks/>
          </p:cNvSpPr>
          <p:nvPr/>
        </p:nvSpPr>
        <p:spPr>
          <a:xfrm>
            <a:off x="8577414" y="2918404"/>
            <a:ext cx="3153580" cy="24442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 typeface="Arial"/>
              <a:buNone/>
            </a:pPr>
            <a:r>
              <a:rPr lang="en-US" sz="1600" b="1" dirty="0">
                <a:latin typeface="Arial" charset="0"/>
                <a:ea typeface="Arial" charset="0"/>
                <a:cs typeface="Arial" charset="0"/>
              </a:rPr>
              <a:t>may be too afraid or embarrassed to raise a concern or complaint. They may be reluctant to discuss their concerns with others or be unsure who to trust or approach with their worries.</a:t>
            </a:r>
          </a:p>
        </p:txBody>
      </p:sp>
      <p:pic>
        <p:nvPicPr>
          <p:cNvPr id="19" name="Picture 2"/>
          <p:cNvPicPr>
            <a:picLocks noChangeAspect="1"/>
          </p:cNvPicPr>
          <p:nvPr/>
        </p:nvPicPr>
        <p:blipFill>
          <a:blip r:embed="rId4"/>
          <a:srcRect/>
          <a:stretch>
            <a:fillRect/>
          </a:stretch>
        </p:blipFill>
        <p:spPr>
          <a:xfrm>
            <a:off x="4845918" y="1235438"/>
            <a:ext cx="2901937" cy="4351546"/>
          </a:xfrm>
          <a:prstGeom prst="rect">
            <a:avLst/>
          </a:prstGeom>
        </p:spPr>
      </p:pic>
      <p:sp>
        <p:nvSpPr>
          <p:cNvPr id="4" name="Footer Placeholder 16">
            <a:extLst>
              <a:ext uri="{FF2B5EF4-FFF2-40B4-BE49-F238E27FC236}">
                <a16:creationId xmlns:a16="http://schemas.microsoft.com/office/drawing/2014/main" id="{2380F576-6A2E-5FFA-E90A-66EECBC99742}"/>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1418690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4ABF9-F855-507E-3946-C31B2DBE43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B7B45B-61C6-832F-5FEC-370C1DA53C1E}"/>
              </a:ext>
            </a:extLst>
          </p:cNvPr>
          <p:cNvSpPr>
            <a:spLocks noGrp="1"/>
          </p:cNvSpPr>
          <p:nvPr>
            <p:ph type="title"/>
          </p:nvPr>
        </p:nvSpPr>
        <p:spPr>
          <a:xfrm>
            <a:off x="1097280" y="286603"/>
            <a:ext cx="10058400" cy="1450757"/>
          </a:xfrm>
        </p:spPr>
        <p:txBody>
          <a:bodyPr>
            <a:normAutofit/>
          </a:bodyPr>
          <a:lstStyle/>
          <a:p>
            <a:r>
              <a:rPr lang="en-US" sz="3600" b="1">
                <a:solidFill>
                  <a:srgbClr val="0069B3"/>
                </a:solidFill>
                <a:latin typeface="Arial" charset="0"/>
                <a:ea typeface="Arial" charset="0"/>
                <a:cs typeface="Arial" charset="0"/>
              </a:rPr>
              <a:t>Types of Abuse</a:t>
            </a:r>
          </a:p>
        </p:txBody>
      </p:sp>
      <p:sp>
        <p:nvSpPr>
          <p:cNvPr id="5" name="Footer Placeholder 4">
            <a:extLst>
              <a:ext uri="{FF2B5EF4-FFF2-40B4-BE49-F238E27FC236}">
                <a16:creationId xmlns:a16="http://schemas.microsoft.com/office/drawing/2014/main" id="{1707DC08-84A6-5E17-A718-5ACC0545DD56}"/>
              </a:ext>
            </a:extLst>
          </p:cNvPr>
          <p:cNvSpPr>
            <a:spLocks noGrp="1"/>
          </p:cNvSpPr>
          <p:nvPr>
            <p:ph type="ftr" sz="quarter" idx="11"/>
          </p:nvPr>
        </p:nvSpPr>
        <p:spPr>
          <a:xfrm>
            <a:off x="1097279" y="6446838"/>
            <a:ext cx="6818262" cy="365125"/>
          </a:xfrm>
        </p:spPr>
        <p:txBody>
          <a:bodyPr/>
          <a:lstStyle/>
          <a:p>
            <a:r>
              <a:rPr lang="en-US"/>
              <a:t>The Hope Hub - Registered charity in England and Wales number 1176452</a:t>
            </a:r>
          </a:p>
        </p:txBody>
      </p:sp>
      <p:sp>
        <p:nvSpPr>
          <p:cNvPr id="6" name="Slide Number Placeholder 5">
            <a:extLst>
              <a:ext uri="{FF2B5EF4-FFF2-40B4-BE49-F238E27FC236}">
                <a16:creationId xmlns:a16="http://schemas.microsoft.com/office/drawing/2014/main" id="{8F0F59D2-DE79-78D4-EC61-6761CC4DBF86}"/>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9</a:t>
            </a:fld>
            <a:endParaRPr lang="en-US"/>
          </a:p>
        </p:txBody>
      </p:sp>
      <p:sp>
        <p:nvSpPr>
          <p:cNvPr id="134" name="Rectangle 133">
            <a:extLst>
              <a:ext uri="{FF2B5EF4-FFF2-40B4-BE49-F238E27FC236}">
                <a16:creationId xmlns:a16="http://schemas.microsoft.com/office/drawing/2014/main" id="{55371FCA-4FAD-61E2-E84E-F881D020026D}"/>
              </a:ext>
            </a:extLst>
          </p:cNvPr>
          <p:cNvSpPr/>
          <p:nvPr/>
        </p:nvSpPr>
        <p:spPr>
          <a:xfrm>
            <a:off x="-3389" y="6393524"/>
            <a:ext cx="12191998" cy="459288"/>
          </a:xfrm>
          <a:prstGeom prst="rect">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7" descr="Logo&#10;&#10;Description automatically generated">
            <a:extLst>
              <a:ext uri="{FF2B5EF4-FFF2-40B4-BE49-F238E27FC236}">
                <a16:creationId xmlns:a16="http://schemas.microsoft.com/office/drawing/2014/main" id="{64406BA8-9C5A-8C54-1773-8E98F6FCA737}"/>
              </a:ext>
            </a:extLst>
          </p:cNvPr>
          <p:cNvPicPr>
            <a:picLocks noChangeAspect="1"/>
          </p:cNvPicPr>
          <p:nvPr/>
        </p:nvPicPr>
        <p:blipFill>
          <a:blip r:embed="rId3"/>
          <a:stretch>
            <a:fillRect/>
          </a:stretch>
        </p:blipFill>
        <p:spPr>
          <a:xfrm>
            <a:off x="10585133" y="441727"/>
            <a:ext cx="816897" cy="877372"/>
          </a:xfrm>
          <a:prstGeom prst="rect">
            <a:avLst/>
          </a:prstGeom>
        </p:spPr>
      </p:pic>
      <p:sp>
        <p:nvSpPr>
          <p:cNvPr id="23" name="Rounded Rectangle 22">
            <a:extLst>
              <a:ext uri="{FF2B5EF4-FFF2-40B4-BE49-F238E27FC236}">
                <a16:creationId xmlns:a16="http://schemas.microsoft.com/office/drawing/2014/main" id="{91DFBC28-5AE3-F2B8-5031-B163E3611BE6}"/>
              </a:ext>
            </a:extLst>
          </p:cNvPr>
          <p:cNvSpPr/>
          <p:nvPr/>
        </p:nvSpPr>
        <p:spPr>
          <a:xfrm>
            <a:off x="1097278" y="1786685"/>
            <a:ext cx="3194803" cy="956515"/>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latin typeface="Arial" panose="020B0604020202020204" pitchFamily="34" charset="0"/>
                <a:cs typeface="Arial" panose="020B0604020202020204" pitchFamily="34" charset="0"/>
              </a:rPr>
              <a:t>Physical</a:t>
            </a:r>
          </a:p>
        </p:txBody>
      </p:sp>
      <p:sp>
        <p:nvSpPr>
          <p:cNvPr id="29" name="Rounded Rectangle 28">
            <a:extLst>
              <a:ext uri="{FF2B5EF4-FFF2-40B4-BE49-F238E27FC236}">
                <a16:creationId xmlns:a16="http://schemas.microsoft.com/office/drawing/2014/main" id="{B93C59AA-D03C-8EDD-8B32-3A14EA6439A9}"/>
              </a:ext>
            </a:extLst>
          </p:cNvPr>
          <p:cNvSpPr/>
          <p:nvPr/>
        </p:nvSpPr>
        <p:spPr>
          <a:xfrm>
            <a:off x="8070355" y="1786684"/>
            <a:ext cx="3194803" cy="956515"/>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a:latin typeface="Arial" panose="020B0604020202020204" pitchFamily="34" charset="0"/>
                <a:cs typeface="Arial" panose="020B0604020202020204" pitchFamily="34" charset="0"/>
              </a:rPr>
              <a:t>Neglect</a:t>
            </a:r>
          </a:p>
        </p:txBody>
      </p:sp>
      <p:sp>
        <p:nvSpPr>
          <p:cNvPr id="30" name="Rounded Rectangle 29">
            <a:extLst>
              <a:ext uri="{FF2B5EF4-FFF2-40B4-BE49-F238E27FC236}">
                <a16:creationId xmlns:a16="http://schemas.microsoft.com/office/drawing/2014/main" id="{ADFB51AD-9B3E-28CE-C9D7-F224639B3C03}"/>
              </a:ext>
            </a:extLst>
          </p:cNvPr>
          <p:cNvSpPr/>
          <p:nvPr/>
        </p:nvSpPr>
        <p:spPr>
          <a:xfrm>
            <a:off x="4583817" y="1774698"/>
            <a:ext cx="3194803" cy="956515"/>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a:latin typeface="Arial" panose="020B0604020202020204" pitchFamily="34" charset="0"/>
                <a:cs typeface="Arial" panose="020B0604020202020204" pitchFamily="34" charset="0"/>
              </a:rPr>
              <a:t>Emotional/ Psychological</a:t>
            </a:r>
          </a:p>
        </p:txBody>
      </p:sp>
      <p:sp>
        <p:nvSpPr>
          <p:cNvPr id="31" name="Rounded Rectangle 30">
            <a:extLst>
              <a:ext uri="{FF2B5EF4-FFF2-40B4-BE49-F238E27FC236}">
                <a16:creationId xmlns:a16="http://schemas.microsoft.com/office/drawing/2014/main" id="{132502A0-992A-AA3E-0F22-CB3FE0FC3FB7}"/>
              </a:ext>
            </a:extLst>
          </p:cNvPr>
          <p:cNvSpPr/>
          <p:nvPr/>
        </p:nvSpPr>
        <p:spPr>
          <a:xfrm>
            <a:off x="1097277" y="2899085"/>
            <a:ext cx="3194803" cy="956515"/>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a:latin typeface="Arial" panose="020B0604020202020204" pitchFamily="34" charset="0"/>
                <a:cs typeface="Arial" panose="020B0604020202020204" pitchFamily="34" charset="0"/>
              </a:rPr>
              <a:t>Sexual</a:t>
            </a:r>
          </a:p>
        </p:txBody>
      </p:sp>
      <p:sp>
        <p:nvSpPr>
          <p:cNvPr id="32" name="Rounded Rectangle 31">
            <a:extLst>
              <a:ext uri="{FF2B5EF4-FFF2-40B4-BE49-F238E27FC236}">
                <a16:creationId xmlns:a16="http://schemas.microsoft.com/office/drawing/2014/main" id="{481CD118-2B38-C908-6264-614289D4C22E}"/>
              </a:ext>
            </a:extLst>
          </p:cNvPr>
          <p:cNvSpPr/>
          <p:nvPr/>
        </p:nvSpPr>
        <p:spPr>
          <a:xfrm>
            <a:off x="1097278" y="3987141"/>
            <a:ext cx="3194803" cy="956515"/>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a:latin typeface="Arial" panose="020B0604020202020204" pitchFamily="34" charset="0"/>
                <a:cs typeface="Arial" panose="020B0604020202020204" pitchFamily="34" charset="0"/>
              </a:rPr>
              <a:t>Self-Neglect</a:t>
            </a:r>
          </a:p>
        </p:txBody>
      </p:sp>
      <p:sp>
        <p:nvSpPr>
          <p:cNvPr id="34" name="Rounded Rectangle 33">
            <a:extLst>
              <a:ext uri="{FF2B5EF4-FFF2-40B4-BE49-F238E27FC236}">
                <a16:creationId xmlns:a16="http://schemas.microsoft.com/office/drawing/2014/main" id="{B2ED676B-1707-87FC-EE48-E2340AA3B421}"/>
              </a:ext>
            </a:extLst>
          </p:cNvPr>
          <p:cNvSpPr/>
          <p:nvPr/>
        </p:nvSpPr>
        <p:spPr>
          <a:xfrm>
            <a:off x="4596880" y="2897534"/>
            <a:ext cx="3194803" cy="956515"/>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a:latin typeface="Arial" panose="020B0604020202020204" pitchFamily="34" charset="0"/>
                <a:cs typeface="Arial" panose="020B0604020202020204" pitchFamily="34" charset="0"/>
              </a:rPr>
              <a:t>Domestic</a:t>
            </a:r>
          </a:p>
        </p:txBody>
      </p:sp>
      <p:sp>
        <p:nvSpPr>
          <p:cNvPr id="35" name="Rounded Rectangle 34">
            <a:extLst>
              <a:ext uri="{FF2B5EF4-FFF2-40B4-BE49-F238E27FC236}">
                <a16:creationId xmlns:a16="http://schemas.microsoft.com/office/drawing/2014/main" id="{BC29AD79-4C7C-5117-0CCC-FC16B02D882E}"/>
              </a:ext>
            </a:extLst>
          </p:cNvPr>
          <p:cNvSpPr/>
          <p:nvPr/>
        </p:nvSpPr>
        <p:spPr>
          <a:xfrm>
            <a:off x="4583816" y="3980951"/>
            <a:ext cx="3194803" cy="956515"/>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a:latin typeface="Arial" panose="020B0604020202020204" pitchFamily="34" charset="0"/>
                <a:cs typeface="Arial" panose="020B0604020202020204" pitchFamily="34" charset="0"/>
              </a:rPr>
              <a:t>Modern Slavery</a:t>
            </a:r>
          </a:p>
        </p:txBody>
      </p:sp>
      <p:sp>
        <p:nvSpPr>
          <p:cNvPr id="36" name="Rounded Rectangle 35">
            <a:extLst>
              <a:ext uri="{FF2B5EF4-FFF2-40B4-BE49-F238E27FC236}">
                <a16:creationId xmlns:a16="http://schemas.microsoft.com/office/drawing/2014/main" id="{D8952423-C44C-B05F-670A-80CA2D405971}"/>
              </a:ext>
            </a:extLst>
          </p:cNvPr>
          <p:cNvSpPr/>
          <p:nvPr/>
        </p:nvSpPr>
        <p:spPr>
          <a:xfrm>
            <a:off x="4596881" y="5079336"/>
            <a:ext cx="3194803" cy="956515"/>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latin typeface="Arial" panose="020B0604020202020204" pitchFamily="34" charset="0"/>
                <a:cs typeface="Arial" panose="020B0604020202020204" pitchFamily="34" charset="0"/>
              </a:rPr>
              <a:t>Organisational</a:t>
            </a:r>
          </a:p>
        </p:txBody>
      </p:sp>
      <p:sp>
        <p:nvSpPr>
          <p:cNvPr id="37" name="Rounded Rectangle 36">
            <a:extLst>
              <a:ext uri="{FF2B5EF4-FFF2-40B4-BE49-F238E27FC236}">
                <a16:creationId xmlns:a16="http://schemas.microsoft.com/office/drawing/2014/main" id="{FFA66663-73BB-290B-CF47-36344EA87E67}"/>
              </a:ext>
            </a:extLst>
          </p:cNvPr>
          <p:cNvSpPr/>
          <p:nvPr/>
        </p:nvSpPr>
        <p:spPr>
          <a:xfrm>
            <a:off x="8070356" y="2897533"/>
            <a:ext cx="3194803" cy="956515"/>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a:latin typeface="Arial" panose="020B0604020202020204" pitchFamily="34" charset="0"/>
                <a:cs typeface="Arial" panose="020B0604020202020204" pitchFamily="34" charset="0"/>
              </a:rPr>
              <a:t>Financial</a:t>
            </a:r>
          </a:p>
        </p:txBody>
      </p:sp>
      <p:sp>
        <p:nvSpPr>
          <p:cNvPr id="38" name="Rounded Rectangle 37">
            <a:extLst>
              <a:ext uri="{FF2B5EF4-FFF2-40B4-BE49-F238E27FC236}">
                <a16:creationId xmlns:a16="http://schemas.microsoft.com/office/drawing/2014/main" id="{46D2F5C2-6293-BC59-C5F9-E8F2CD9133FC}"/>
              </a:ext>
            </a:extLst>
          </p:cNvPr>
          <p:cNvSpPr/>
          <p:nvPr/>
        </p:nvSpPr>
        <p:spPr>
          <a:xfrm>
            <a:off x="8070356" y="3980951"/>
            <a:ext cx="3194803" cy="956515"/>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latin typeface="Arial" panose="020B0604020202020204" pitchFamily="34" charset="0"/>
                <a:cs typeface="Arial" panose="020B0604020202020204" pitchFamily="34" charset="0"/>
              </a:rPr>
              <a:t>Discriminatory</a:t>
            </a:r>
          </a:p>
        </p:txBody>
      </p:sp>
      <p:sp>
        <p:nvSpPr>
          <p:cNvPr id="3" name="Footer Placeholder 16">
            <a:extLst>
              <a:ext uri="{FF2B5EF4-FFF2-40B4-BE49-F238E27FC236}">
                <a16:creationId xmlns:a16="http://schemas.microsoft.com/office/drawing/2014/main" id="{B22A0664-A064-1CE4-6391-68EC11D3922D}"/>
              </a:ext>
            </a:extLst>
          </p:cNvPr>
          <p:cNvSpPr txBox="1">
            <a:spLocks/>
          </p:cNvSpPr>
          <p:nvPr/>
        </p:nvSpPr>
        <p:spPr>
          <a:xfrm>
            <a:off x="6625087" y="6409097"/>
            <a:ext cx="5365630" cy="44371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pPr>
            <a:r>
              <a:rPr lang="en-US" sz="1100" b="1" dirty="0">
                <a:solidFill>
                  <a:schemeClr val="bg1"/>
                </a:solidFill>
                <a:latin typeface="Arial" panose="020B0604020202020204" pitchFamily="34" charset="0"/>
                <a:cs typeface="Arial" panose="020B0604020202020204" pitchFamily="34" charset="0"/>
              </a:rPr>
              <a:t>The Hope Hub </a:t>
            </a:r>
            <a:r>
              <a:rPr lang="en-US" sz="1100" b="1" cap="all"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Registered charity in England and Wales number 1176452</a:t>
            </a:r>
          </a:p>
        </p:txBody>
      </p:sp>
    </p:spTree>
    <p:extLst>
      <p:ext uri="{BB962C8B-B14F-4D97-AF65-F5344CB8AC3E}">
        <p14:creationId xmlns:p14="http://schemas.microsoft.com/office/powerpoint/2010/main" val="1078042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A27C4F4E6693409D1AA78DE14B44B0" ma:contentTypeVersion="12" ma:contentTypeDescription="Create a new document." ma:contentTypeScope="" ma:versionID="c520a082c0d34044748c81ac6c19da54">
  <xsd:schema xmlns:xsd="http://www.w3.org/2001/XMLSchema" xmlns:xs="http://www.w3.org/2001/XMLSchema" xmlns:p="http://schemas.microsoft.com/office/2006/metadata/properties" xmlns:ns2="b5f4ad24-b00d-4e4f-ac7b-5be8a9cbfd6a" xmlns:ns3="edcb7089-a746-4c66-b0bd-bfb3b8bbd7b2" targetNamespace="http://schemas.microsoft.com/office/2006/metadata/properties" ma:root="true" ma:fieldsID="63af86bcbc23220d36353f304c603d8b" ns2:_="" ns3:_="">
    <xsd:import namespace="b5f4ad24-b00d-4e4f-ac7b-5be8a9cbfd6a"/>
    <xsd:import namespace="edcb7089-a746-4c66-b0bd-bfb3b8bbd7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f4ad24-b00d-4e4f-ac7b-5be8a9cbfd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3bc6d0-22a8-45e8-bf76-e53a2c85070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cb7089-a746-4c66-b0bd-bfb3b8bbd7b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059e338-7828-47f8-ab63-daf6551ae2e6}" ma:internalName="TaxCatchAll" ma:showField="CatchAllData" ma:web="edcb7089-a746-4c66-b0bd-bfb3b8bbd7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f4ad24-b00d-4e4f-ac7b-5be8a9cbfd6a">
      <Terms xmlns="http://schemas.microsoft.com/office/infopath/2007/PartnerControls"/>
    </lcf76f155ced4ddcb4097134ff3c332f>
    <TaxCatchAll xmlns="edcb7089-a746-4c66-b0bd-bfb3b8bbd7b2" xsi:nil="true"/>
  </documentManagement>
</p:properties>
</file>

<file path=customXml/itemProps1.xml><?xml version="1.0" encoding="utf-8"?>
<ds:datastoreItem xmlns:ds="http://schemas.openxmlformats.org/officeDocument/2006/customXml" ds:itemID="{383C6CA9-FB76-4F00-AEC1-3D8D9A94A557}"/>
</file>

<file path=customXml/itemProps2.xml><?xml version="1.0" encoding="utf-8"?>
<ds:datastoreItem xmlns:ds="http://schemas.openxmlformats.org/officeDocument/2006/customXml" ds:itemID="{D5B08800-C396-4248-981A-1A2DA2B10EAF}"/>
</file>

<file path=customXml/itemProps3.xml><?xml version="1.0" encoding="utf-8"?>
<ds:datastoreItem xmlns:ds="http://schemas.openxmlformats.org/officeDocument/2006/customXml" ds:itemID="{AC400CE4-3569-4966-93E7-5233312B0FB6}"/>
</file>

<file path=docProps/app.xml><?xml version="1.0" encoding="utf-8"?>
<Properties xmlns="http://schemas.openxmlformats.org/officeDocument/2006/extended-properties" xmlns:vt="http://schemas.openxmlformats.org/officeDocument/2006/docPropsVTypes">
  <TotalTime>7197</TotalTime>
  <Words>10410</Words>
  <Application>Microsoft Macintosh PowerPoint</Application>
  <PresentationFormat>Widescreen</PresentationFormat>
  <Paragraphs>747</Paragraphs>
  <Slides>39</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Aptos</vt:lpstr>
      <vt:lpstr>Arial</vt:lpstr>
      <vt:lpstr>Arial Rounded MT Bold</vt:lpstr>
      <vt:lpstr>Calibri</vt:lpstr>
      <vt:lpstr>Calibri Light</vt:lpstr>
      <vt:lpstr>Helvetica</vt:lpstr>
      <vt:lpstr>Segoe Script</vt:lpstr>
      <vt:lpstr>Verdana Pro</vt:lpstr>
      <vt:lpstr>Wingdings</vt:lpstr>
      <vt:lpstr>Office Theme</vt:lpstr>
      <vt:lpstr>Safeguarding</vt:lpstr>
      <vt:lpstr>Safeguarding Vulnerable Adults   Recognising Abuse</vt:lpstr>
      <vt:lpstr>Safeguarding at The Hope Hub Induction Training</vt:lpstr>
      <vt:lpstr>Recognising Abuse Aims and Objectives</vt:lpstr>
      <vt:lpstr>Safeguarding: Recognising Concerns</vt:lpstr>
      <vt:lpstr>Safeguarding: Recognising Concerns</vt:lpstr>
      <vt:lpstr>Safeguarding: Responding to Concerns</vt:lpstr>
      <vt:lpstr>Adult abuse</vt:lpstr>
      <vt:lpstr>Types of Abuse</vt:lpstr>
      <vt:lpstr>Other Contemporary Concerns</vt:lpstr>
      <vt:lpstr>Signs and Indicators of Abuse</vt:lpstr>
      <vt:lpstr>Recognising Physical Abuse The deliberate use of physical force by one  person against another to cause harm.</vt:lpstr>
      <vt:lpstr>Recognising Emotional Abuse Any persistent emotional ill-treatment that causes severe and  long-lasting adverse effects on a person’s emotional development. </vt:lpstr>
      <vt:lpstr>Recognising Neglect The failure to meet a person’s basic physical or emotional needs which  is likely to have a serious negative impact on their health or development.</vt:lpstr>
      <vt:lpstr>Recognising Neglect The failure to meet a person’s basic physical or emotional needs which  is likely to have a serious negative impact on their health or development.</vt:lpstr>
      <vt:lpstr>Recognising Sexual Abuse Any behaviour perceived to be of a sexual nature which is  unwanted or takes place without consent or understanding.</vt:lpstr>
      <vt:lpstr>Case Study  </vt:lpstr>
      <vt:lpstr>Recognising Domestic Abuse Any threatening behaviour, violence, or abuse by one adult against  another where they are or have been intimate partners or family members.</vt:lpstr>
      <vt:lpstr>Understanding Coercive Control Domestic, financial, sexual, online or otherwise</vt:lpstr>
      <vt:lpstr>Recognising Financial Abuse The attempted or actual misappropriation or misuse of a person's money, property, benefits, or other assets, by ways to which the person does not or can not consent. </vt:lpstr>
      <vt:lpstr>Recognising Organisational Abuse When a person is abused or mistreated within an institution  or by an organisation.</vt:lpstr>
      <vt:lpstr>Recognising Modern Slavery The recruitment, movement, and holding of a person by improper means,  such as force, threat or deception, for the purposes of exploitation or abuse.  </vt:lpstr>
      <vt:lpstr>Recognising Modern Slavery Case Study / Video</vt:lpstr>
      <vt:lpstr>Recognising Discriminatory Abuse When a person is treated unfairly, bullied, or abused  because of a particular characteristic.</vt:lpstr>
      <vt:lpstr>Recognising Discriminatory Abuse Understanding Hate Crime</vt:lpstr>
      <vt:lpstr>Recognising Self-Neglect When an adult lives in a way that puts their  own health, safety or well-being at risk.</vt:lpstr>
      <vt:lpstr>Time for a break</vt:lpstr>
      <vt:lpstr>Other Contemporary Concerns</vt:lpstr>
      <vt:lpstr>Safeguarding: Contemporary Concerns</vt:lpstr>
      <vt:lpstr>Safeguarding: Contemporary Concerns</vt:lpstr>
      <vt:lpstr>Safeguarding: Contemporary Concerns</vt:lpstr>
      <vt:lpstr>Safeguarding: Contemporary Concerns</vt:lpstr>
      <vt:lpstr>Safeguarding: Contemporary Concerns</vt:lpstr>
      <vt:lpstr>Recognising Abuse Well done. You’ve made it through this  long and heart searing module.</vt:lpstr>
      <vt:lpstr>Safeguarding: Recognising Concerns</vt:lpstr>
      <vt:lpstr>THH Safeguarding Officers  You’re not alone</vt:lpstr>
      <vt:lpstr> Confidentiality vs Risk of Harm</vt:lpstr>
      <vt:lpstr>A few questions on recognizing abuse are included in the quiz on completion of module 3:Responding to Abuse.</vt:lpstr>
      <vt:lpstr>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 Induction</dc:title>
  <dc:creator>Helen Robinshaw</dc:creator>
  <cp:lastModifiedBy>Helen Robinshaw</cp:lastModifiedBy>
  <cp:revision>93</cp:revision>
  <cp:lastPrinted>2025-09-08T14:10:20Z</cp:lastPrinted>
  <dcterms:created xsi:type="dcterms:W3CDTF">2022-10-25T14:43:32Z</dcterms:created>
  <dcterms:modified xsi:type="dcterms:W3CDTF">2025-09-08T16:23:49Z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0x0101003EA27C4F4E6693409D1AA78DE14B44B0</vt:lpwstr>
  </property>
</Properties>
</file>