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73" r:id="rId5"/>
    <p:sldId id="284" r:id="rId6"/>
    <p:sldId id="350" r:id="rId7"/>
    <p:sldId id="329" r:id="rId8"/>
    <p:sldId id="343" r:id="rId9"/>
    <p:sldId id="310" r:id="rId10"/>
    <p:sldId id="301" r:id="rId11"/>
    <p:sldId id="302" r:id="rId12"/>
    <p:sldId id="339" r:id="rId13"/>
    <p:sldId id="311" r:id="rId14"/>
    <p:sldId id="291" r:id="rId15"/>
    <p:sldId id="330" r:id="rId16"/>
    <p:sldId id="337" r:id="rId17"/>
    <p:sldId id="340" r:id="rId18"/>
    <p:sldId id="346" r:id="rId19"/>
    <p:sldId id="341" r:id="rId20"/>
    <p:sldId id="347" r:id="rId21"/>
    <p:sldId id="348" r:id="rId22"/>
    <p:sldId id="342" r:id="rId23"/>
    <p:sldId id="351" r:id="rId24"/>
    <p:sldId id="286" r:id="rId25"/>
    <p:sldId id="345" r:id="rId26"/>
    <p:sldId id="349" r:id="rId27"/>
    <p:sldId id="344" r:id="rId28"/>
    <p:sldId id="295"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F051A3-30F3-7838-9BC7-F2925B869980}" v="19" dt="2025-10-15T19:21:51.0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792"/>
    <p:restoredTop sz="62427"/>
  </p:normalViewPr>
  <p:slideViewPr>
    <p:cSldViewPr snapToGrid="0">
      <p:cViewPr>
        <p:scale>
          <a:sx n="114" d="100"/>
          <a:sy n="114" d="100"/>
        </p:scale>
        <p:origin x="-2032" y="-144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8" d="100"/>
          <a:sy n="88" d="100"/>
        </p:scale>
        <p:origin x="39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5BD959-F282-4B17-AA1A-B754F2A20070}"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2D58754B-BFD9-4682-A774-0F991A770964}">
      <dgm:prSet phldrT="[Text]" custT="1"/>
      <dgm:spPr>
        <a:solidFill>
          <a:srgbClr val="0069B3"/>
        </a:solidFill>
      </dgm:spPr>
      <dgm:t>
        <a:bodyPr/>
        <a:lstStyle/>
        <a:p>
          <a:pPr rtl="0"/>
          <a:r>
            <a:rPr lang="en-US" sz="2400" b="1">
              <a:latin typeface="Arial" charset="0"/>
              <a:ea typeface="Arial" charset="0"/>
              <a:cs typeface="Arial" charset="0"/>
            </a:rPr>
            <a:t>Service Users </a:t>
          </a:r>
        </a:p>
        <a:p>
          <a:r>
            <a:rPr lang="en-US" sz="2400" b="1">
              <a:latin typeface="Arial" charset="0"/>
              <a:ea typeface="Arial" charset="0"/>
              <a:cs typeface="Arial" charset="0"/>
            </a:rPr>
            <a:t>at The Hope Hub </a:t>
          </a: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06C0DD75-23E5-4F8C-B205-50FC047F6BB8}">
      <dgm:prSet phldrT="[Text]" custT="1"/>
      <dgm:spPr>
        <a:solidFill>
          <a:schemeClr val="bg1">
            <a:lumMod val="75000"/>
            <a:alpha val="90000"/>
          </a:schemeClr>
        </a:solidFill>
      </dgm:spPr>
      <dgm:t>
        <a:bodyPr/>
        <a:lstStyle/>
        <a:p>
          <a:pPr indent="0">
            <a:buNone/>
          </a:pPr>
          <a:r>
            <a:rPr lang="en-US" sz="1800">
              <a:latin typeface="Arial" charset="0"/>
              <a:ea typeface="Arial" charset="0"/>
              <a:cs typeface="Arial" charset="0"/>
            </a:rPr>
            <a:t>Over 18 yrs | Homeless |</a:t>
          </a:r>
          <a:r>
            <a:rPr lang="en-US" sz="1800" baseline="0">
              <a:latin typeface="Arial" charset="0"/>
              <a:ea typeface="Arial" charset="0"/>
              <a:cs typeface="Arial" charset="0"/>
            </a:rPr>
            <a:t> At risk of being Homeless | Mental Health Illness | Addiction | Domestic Violence | Learning Difficulties | Disabilities | Physically abused | Child-Sexual Exploitation | Ex-offenders | Ex-military | Post-traumatic stress | Refugees | Asylum Seekers | Spoken English is an Additional Language …..</a:t>
          </a:r>
          <a:endParaRPr lang="en-US" sz="1800">
            <a:latin typeface="Arial" charset="0"/>
            <a:ea typeface="Arial" charset="0"/>
            <a:cs typeface="Arial" charset="0"/>
          </a:endParaRPr>
        </a:p>
      </dgm:t>
    </dgm:pt>
    <dgm:pt modelId="{3DA22EDB-EAA3-44EC-B731-BFC579AAC773}" type="parTrans" cxnId="{DB899FEA-ECF8-4A1C-AD01-3E53C78889D4}">
      <dgm:prSet/>
      <dgm:spPr/>
      <dgm:t>
        <a:bodyPr/>
        <a:lstStyle/>
        <a:p>
          <a:endParaRPr lang="en-US"/>
        </a:p>
      </dgm:t>
    </dgm:pt>
    <dgm:pt modelId="{8F0AF489-4688-44DD-8F3E-F52E1F0C797D}" type="sibTrans" cxnId="{DB899FEA-ECF8-4A1C-AD01-3E53C78889D4}">
      <dgm:prSet/>
      <dgm:spPr/>
      <dgm:t>
        <a:bodyPr/>
        <a:lstStyle/>
        <a:p>
          <a:endParaRPr lang="en-US"/>
        </a:p>
      </dgm:t>
    </dgm:pt>
    <dgm:pt modelId="{55E1AA9F-A89E-463A-B26F-60325AECF50F}">
      <dgm:prSet phldrT="[Text]" phldr="0" custT="1"/>
      <dgm:spPr>
        <a:solidFill>
          <a:srgbClr val="0069B3"/>
        </a:solidFill>
      </dgm:spPr>
      <dgm:t>
        <a:bodyPr/>
        <a:lstStyle/>
        <a:p>
          <a:r>
            <a:rPr lang="en-US" sz="2400" b="1">
              <a:latin typeface="Arial" charset="0"/>
              <a:ea typeface="Arial" charset="0"/>
              <a:cs typeface="Arial" charset="0"/>
            </a:rPr>
            <a:t>Vulnerable Adult</a:t>
          </a: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E2A466AE-8D44-4BC8-99B9-DDB4548E4FF1}">
      <dgm:prSet phldrT="[Text]" custT="1"/>
      <dgm:spPr>
        <a:solidFill>
          <a:schemeClr val="bg1">
            <a:lumMod val="75000"/>
            <a:alpha val="90000"/>
          </a:schemeClr>
        </a:solidFill>
      </dgm:spPr>
      <dgm:t>
        <a:bodyPr/>
        <a:lstStyle/>
        <a:p>
          <a:pPr indent="0">
            <a:buNone/>
          </a:pPr>
          <a:r>
            <a:rPr lang="en-US" sz="1800" b="0" i="0" u="none">
              <a:latin typeface="Arial" charset="0"/>
              <a:ea typeface="Arial" charset="0"/>
              <a:cs typeface="Arial" charset="0"/>
            </a:rPr>
            <a:t>Has care and support needs</a:t>
          </a:r>
          <a:endParaRPr lang="en-US" sz="1800">
            <a:latin typeface="Arial" charset="0"/>
            <a:ea typeface="Arial" charset="0"/>
            <a:cs typeface="Arial" charset="0"/>
          </a:endParaRPr>
        </a:p>
      </dgm:t>
    </dgm:pt>
    <dgm:pt modelId="{FAA06558-3772-4EE2-AF2F-9EC0DAA3B4CD}" type="parTrans" cxnId="{7A485FFA-22FC-464F-ABBD-8772315114A7}">
      <dgm:prSet/>
      <dgm:spPr/>
      <dgm:t>
        <a:bodyPr/>
        <a:lstStyle/>
        <a:p>
          <a:endParaRPr lang="en-US"/>
        </a:p>
      </dgm:t>
    </dgm:pt>
    <dgm:pt modelId="{45E61CD4-9E8D-4B5F-9F8B-70FB4F7B67CC}" type="sibTrans" cxnId="{7A485FFA-22FC-464F-ABBD-8772315114A7}">
      <dgm:prSet/>
      <dgm:spPr/>
      <dgm:t>
        <a:bodyPr/>
        <a:lstStyle/>
        <a:p>
          <a:endParaRPr lang="en-US"/>
        </a:p>
      </dgm:t>
    </dgm:pt>
    <dgm:pt modelId="{70417EF2-C496-194C-8710-A0C741BBE7C1}">
      <dgm:prSet phldrT="[Text]" custT="1"/>
      <dgm:spPr>
        <a:solidFill>
          <a:schemeClr val="bg1">
            <a:lumMod val="75000"/>
            <a:alpha val="90000"/>
          </a:schemeClr>
        </a:solidFill>
      </dgm:spPr>
      <dgm:t>
        <a:bodyPr/>
        <a:lstStyle/>
        <a:p>
          <a:pPr indent="0">
            <a:buNone/>
          </a:pPr>
          <a:r>
            <a:rPr lang="en-US" sz="1800">
              <a:latin typeface="Arial" charset="0"/>
              <a:ea typeface="Arial" charset="0"/>
              <a:cs typeface="Arial" charset="0"/>
            </a:rPr>
            <a:t>Is experiencing, or is at risk of, abuse or neglect</a:t>
          </a:r>
        </a:p>
      </dgm:t>
    </dgm:pt>
    <dgm:pt modelId="{5A476466-47CD-C94C-9331-0A517190DFCE}" type="parTrans" cxnId="{2A766BC0-F139-DE4A-B06D-F6E84EB72BF5}">
      <dgm:prSet/>
      <dgm:spPr/>
    </dgm:pt>
    <dgm:pt modelId="{3168F18F-6757-0649-BE73-2C2BF9EEDA1B}" type="sibTrans" cxnId="{2A766BC0-F139-DE4A-B06D-F6E84EB72BF5}">
      <dgm:prSet/>
      <dgm:spPr/>
    </dgm:pt>
    <dgm:pt modelId="{6AF310C6-CF11-7145-B638-9A55688C541B}">
      <dgm:prSet phldrT="[Text]" custT="1"/>
      <dgm:spPr>
        <a:solidFill>
          <a:schemeClr val="bg1">
            <a:lumMod val="75000"/>
            <a:alpha val="90000"/>
          </a:schemeClr>
        </a:solidFill>
      </dgm:spPr>
      <dgm:t>
        <a:bodyPr/>
        <a:lstStyle/>
        <a:p>
          <a:pPr indent="0">
            <a:buNone/>
          </a:pPr>
          <a:r>
            <a:rPr lang="en-US" sz="1800">
              <a:latin typeface="Arial" charset="0"/>
              <a:ea typeface="Arial" charset="0"/>
              <a:cs typeface="Arial" charset="0"/>
            </a:rPr>
            <a:t>Is unable to protect themselves from abuse or neglect</a:t>
          </a:r>
        </a:p>
      </dgm:t>
    </dgm:pt>
    <dgm:pt modelId="{ABA51483-49A7-5B42-A6D9-7876139F3564}" type="parTrans" cxnId="{9898F11C-FAF7-3649-821E-755BA8DCB7CA}">
      <dgm:prSet/>
      <dgm:spPr/>
    </dgm:pt>
    <dgm:pt modelId="{279F95C2-257E-B341-B17D-8853D2B7DEF4}" type="sibTrans" cxnId="{9898F11C-FAF7-3649-821E-755BA8DCB7CA}">
      <dgm:prSet/>
      <dgm:spPr/>
    </dgm:pt>
    <dgm:pt modelId="{18897FC1-F1AD-AD4A-94E9-BB4668B49E35}">
      <dgm:prSet phldrT="[Text]" custT="1"/>
      <dgm:spPr>
        <a:solidFill>
          <a:schemeClr val="bg1">
            <a:lumMod val="75000"/>
            <a:alpha val="90000"/>
          </a:schemeClr>
        </a:solidFill>
      </dgm:spPr>
      <dgm:t>
        <a:bodyPr/>
        <a:lstStyle/>
        <a:p>
          <a:pPr indent="0">
            <a:buNone/>
          </a:pPr>
          <a:endParaRPr lang="en-US" sz="1800">
            <a:latin typeface="Arial" charset="0"/>
            <a:ea typeface="Arial" charset="0"/>
            <a:cs typeface="Arial" charset="0"/>
          </a:endParaRPr>
        </a:p>
      </dgm:t>
    </dgm:pt>
    <dgm:pt modelId="{A5D96AFB-DAD0-DB49-97E6-2452220D34B9}" type="parTrans" cxnId="{63B7813B-4280-964C-81E0-69A0A231C1A6}">
      <dgm:prSet/>
      <dgm:spPr/>
    </dgm:pt>
    <dgm:pt modelId="{7ECA1C0B-72F8-4F4E-B1AE-1EC5C0917E72}" type="sibTrans" cxnId="{63B7813B-4280-964C-81E0-69A0A231C1A6}">
      <dgm:prSet/>
      <dgm:spPr/>
    </dgm:pt>
    <dgm:pt modelId="{AEB560DC-94EC-A148-8D3C-60663F9BAC02}">
      <dgm:prSet phldrT="[Text]" custT="1"/>
      <dgm:spPr>
        <a:solidFill>
          <a:schemeClr val="bg1">
            <a:lumMod val="75000"/>
            <a:alpha val="90000"/>
          </a:schemeClr>
        </a:solidFill>
      </dgm:spPr>
      <dgm:t>
        <a:bodyPr/>
        <a:lstStyle/>
        <a:p>
          <a:pPr indent="0">
            <a:buNone/>
          </a:pPr>
          <a:r>
            <a:rPr lang="en-US" sz="1800" baseline="0">
              <a:latin typeface="Arial" charset="0"/>
              <a:ea typeface="Arial" charset="0"/>
              <a:cs typeface="Arial" charset="0"/>
            </a:rPr>
            <a:t>.</a:t>
          </a:r>
          <a:endParaRPr lang="en-US" sz="1800">
            <a:latin typeface="Arial" charset="0"/>
            <a:ea typeface="Arial" charset="0"/>
            <a:cs typeface="Arial" charset="0"/>
          </a:endParaRPr>
        </a:p>
      </dgm:t>
    </dgm:pt>
    <dgm:pt modelId="{60E0D993-8E22-B54F-B2BB-CCAE88B910CF}" type="parTrans" cxnId="{41BDD5E9-BC51-4E41-BD25-8CDD394D4C23}">
      <dgm:prSet/>
      <dgm:spPr/>
    </dgm:pt>
    <dgm:pt modelId="{2401F56F-BEC1-5D4A-8418-D6294997EF5B}" type="sibTrans" cxnId="{41BDD5E9-BC51-4E41-BD25-8CDD394D4C23}">
      <dgm:prSet/>
      <dgm:spPr/>
    </dgm:pt>
    <dgm:pt modelId="{4C1303EC-C04F-4A8E-B6FE-760B20BD22A5}" type="pres">
      <dgm:prSet presAssocID="{9C5BD959-F282-4B17-AA1A-B754F2A20070}" presName="Name0" presStyleCnt="0">
        <dgm:presLayoutVars>
          <dgm:dir/>
          <dgm:animLvl val="lvl"/>
          <dgm:resizeHandles val="exact"/>
        </dgm:presLayoutVars>
      </dgm:prSet>
      <dgm:spPr/>
    </dgm:pt>
    <dgm:pt modelId="{475898F4-B7D1-4280-AB7E-2B75B38F5889}" type="pres">
      <dgm:prSet presAssocID="{2D58754B-BFD9-4682-A774-0F991A770964}" presName="linNode" presStyleCnt="0"/>
      <dgm:spPr/>
    </dgm:pt>
    <dgm:pt modelId="{B5F7789B-230C-4E9C-B78E-DC9E7DBC327F}" type="pres">
      <dgm:prSet presAssocID="{2D58754B-BFD9-4682-A774-0F991A770964}" presName="parentText" presStyleLbl="node1" presStyleIdx="0" presStyleCnt="2">
        <dgm:presLayoutVars>
          <dgm:chMax val="1"/>
          <dgm:bulletEnabled val="1"/>
        </dgm:presLayoutVars>
      </dgm:prSet>
      <dgm:spPr/>
    </dgm:pt>
    <dgm:pt modelId="{2C8B6FA3-4294-4271-B14B-AC0DEBA13602}" type="pres">
      <dgm:prSet presAssocID="{2D58754B-BFD9-4682-A774-0F991A770964}" presName="descendantText" presStyleLbl="alignAccFollowNode1" presStyleIdx="0" presStyleCnt="2" custScaleY="122641">
        <dgm:presLayoutVars>
          <dgm:bulletEnabled val="1"/>
        </dgm:presLayoutVars>
      </dgm:prSet>
      <dgm:spPr/>
    </dgm:pt>
    <dgm:pt modelId="{CFC68E73-8224-47D2-8912-8A6B322A7D3D}" type="pres">
      <dgm:prSet presAssocID="{C104FFE1-3440-4A64-9D7F-9C425E465746}" presName="sp" presStyleCnt="0"/>
      <dgm:spPr/>
    </dgm:pt>
    <dgm:pt modelId="{15302699-2668-4B8E-A386-84334B38A99C}" type="pres">
      <dgm:prSet presAssocID="{55E1AA9F-A89E-463A-B26F-60325AECF50F}" presName="linNode" presStyleCnt="0"/>
      <dgm:spPr/>
    </dgm:pt>
    <dgm:pt modelId="{FF0E9928-8175-4C55-A592-4C365C40BA2C}" type="pres">
      <dgm:prSet presAssocID="{55E1AA9F-A89E-463A-B26F-60325AECF50F}" presName="parentText" presStyleLbl="node1" presStyleIdx="1" presStyleCnt="2">
        <dgm:presLayoutVars>
          <dgm:chMax val="1"/>
          <dgm:bulletEnabled val="1"/>
        </dgm:presLayoutVars>
      </dgm:prSet>
      <dgm:spPr/>
    </dgm:pt>
    <dgm:pt modelId="{03378B0B-9B72-4D66-85EC-21C78858FEBF}" type="pres">
      <dgm:prSet presAssocID="{55E1AA9F-A89E-463A-B26F-60325AECF50F}" presName="descendantText" presStyleLbl="alignAccFollowNode1" presStyleIdx="1" presStyleCnt="2" custScaleY="118638">
        <dgm:presLayoutVars>
          <dgm:bulletEnabled val="1"/>
        </dgm:presLayoutVars>
      </dgm:prSet>
      <dgm:spPr/>
    </dgm:pt>
  </dgm:ptLst>
  <dgm:cxnLst>
    <dgm:cxn modelId="{77975A01-D9C6-49D2-B5F5-79AF365F0600}" srcId="{9C5BD959-F282-4B17-AA1A-B754F2A20070}" destId="{55E1AA9F-A89E-463A-B26F-60325AECF50F}" srcOrd="1" destOrd="0" parTransId="{913F8117-8EB7-4283-A947-9FC99A898B4E}" sibTransId="{56235C5F-85CF-4318-A6B1-70B2C8267E8A}"/>
    <dgm:cxn modelId="{9898F11C-FAF7-3649-821E-755BA8DCB7CA}" srcId="{55E1AA9F-A89E-463A-B26F-60325AECF50F}" destId="{6AF310C6-CF11-7145-B638-9A55688C541B}" srcOrd="2" destOrd="0" parTransId="{ABA51483-49A7-5B42-A6D9-7876139F3564}" sibTransId="{279F95C2-257E-B341-B17D-8853D2B7DEF4}"/>
    <dgm:cxn modelId="{BA41A72C-FA76-CB49-9198-F51A3359056D}" type="presOf" srcId="{2D58754B-BFD9-4682-A774-0F991A770964}" destId="{B5F7789B-230C-4E9C-B78E-DC9E7DBC327F}" srcOrd="0" destOrd="0" presId="urn:microsoft.com/office/officeart/2005/8/layout/vList5"/>
    <dgm:cxn modelId="{D0CFDA33-D09D-4E4E-BBDA-F557A0476597}" srcId="{9C5BD959-F282-4B17-AA1A-B754F2A20070}" destId="{2D58754B-BFD9-4682-A774-0F991A770964}" srcOrd="0" destOrd="0" parTransId="{E060E061-29FD-424A-9F68-F12ACDF34158}" sibTransId="{C104FFE1-3440-4A64-9D7F-9C425E465746}"/>
    <dgm:cxn modelId="{63B7813B-4280-964C-81E0-69A0A231C1A6}" srcId="{2D58754B-BFD9-4682-A774-0F991A770964}" destId="{18897FC1-F1AD-AD4A-94E9-BB4668B49E35}" srcOrd="0" destOrd="0" parTransId="{A5D96AFB-DAD0-DB49-97E6-2452220D34B9}" sibTransId="{7ECA1C0B-72F8-4F4E-B1AE-1EC5C0917E72}"/>
    <dgm:cxn modelId="{421DD772-CECB-2148-A879-D6E0F153DD1A}" type="presOf" srcId="{6AF310C6-CF11-7145-B638-9A55688C541B}" destId="{03378B0B-9B72-4D66-85EC-21C78858FEBF}" srcOrd="0" destOrd="2" presId="urn:microsoft.com/office/officeart/2005/8/layout/vList5"/>
    <dgm:cxn modelId="{48F99AA4-5E50-0242-AA59-991845BF458D}" type="presOf" srcId="{18897FC1-F1AD-AD4A-94E9-BB4668B49E35}" destId="{2C8B6FA3-4294-4271-B14B-AC0DEBA13602}" srcOrd="0" destOrd="0" presId="urn:microsoft.com/office/officeart/2005/8/layout/vList5"/>
    <dgm:cxn modelId="{2A766BC0-F139-DE4A-B06D-F6E84EB72BF5}" srcId="{55E1AA9F-A89E-463A-B26F-60325AECF50F}" destId="{70417EF2-C496-194C-8710-A0C741BBE7C1}" srcOrd="1" destOrd="0" parTransId="{5A476466-47CD-C94C-9331-0A517190DFCE}" sibTransId="{3168F18F-6757-0649-BE73-2C2BF9EEDA1B}"/>
    <dgm:cxn modelId="{355FDDC1-4368-3F45-AB85-7AAFD7BC1E47}" type="presOf" srcId="{E2A466AE-8D44-4BC8-99B9-DDB4548E4FF1}" destId="{03378B0B-9B72-4D66-85EC-21C78858FEBF}" srcOrd="0" destOrd="0" presId="urn:microsoft.com/office/officeart/2005/8/layout/vList5"/>
    <dgm:cxn modelId="{21ED24C6-BB32-6D48-A8CF-941E3CAA956C}" type="presOf" srcId="{55E1AA9F-A89E-463A-B26F-60325AECF50F}" destId="{FF0E9928-8175-4C55-A592-4C365C40BA2C}" srcOrd="0" destOrd="0" presId="urn:microsoft.com/office/officeart/2005/8/layout/vList5"/>
    <dgm:cxn modelId="{24A684E6-D107-5542-BD8A-3A4CCDFB5DB0}" type="presOf" srcId="{06C0DD75-23E5-4F8C-B205-50FC047F6BB8}" destId="{2C8B6FA3-4294-4271-B14B-AC0DEBA13602}" srcOrd="0" destOrd="1" presId="urn:microsoft.com/office/officeart/2005/8/layout/vList5"/>
    <dgm:cxn modelId="{6046E1E8-9DB4-C140-B7D6-A6A15B14C7D9}" type="presOf" srcId="{70417EF2-C496-194C-8710-A0C741BBE7C1}" destId="{03378B0B-9B72-4D66-85EC-21C78858FEBF}" srcOrd="0" destOrd="1" presId="urn:microsoft.com/office/officeart/2005/8/layout/vList5"/>
    <dgm:cxn modelId="{41BDD5E9-BC51-4E41-BD25-8CDD394D4C23}" srcId="{2D58754B-BFD9-4682-A774-0F991A770964}" destId="{AEB560DC-94EC-A148-8D3C-60663F9BAC02}" srcOrd="2" destOrd="0" parTransId="{60E0D993-8E22-B54F-B2BB-CCAE88B910CF}" sibTransId="{2401F56F-BEC1-5D4A-8418-D6294997EF5B}"/>
    <dgm:cxn modelId="{DB899FEA-ECF8-4A1C-AD01-3E53C78889D4}" srcId="{2D58754B-BFD9-4682-A774-0F991A770964}" destId="{06C0DD75-23E5-4F8C-B205-50FC047F6BB8}" srcOrd="1" destOrd="0" parTransId="{3DA22EDB-EAA3-44EC-B731-BFC579AAC773}" sibTransId="{8F0AF489-4688-44DD-8F3E-F52E1F0C797D}"/>
    <dgm:cxn modelId="{E66551F2-F8F4-1548-9499-F8CB9CEA34EE}" type="presOf" srcId="{AEB560DC-94EC-A148-8D3C-60663F9BAC02}" destId="{2C8B6FA3-4294-4271-B14B-AC0DEBA13602}" srcOrd="0" destOrd="2" presId="urn:microsoft.com/office/officeart/2005/8/layout/vList5"/>
    <dgm:cxn modelId="{7A485FFA-22FC-464F-ABBD-8772315114A7}" srcId="{55E1AA9F-A89E-463A-B26F-60325AECF50F}" destId="{E2A466AE-8D44-4BC8-99B9-DDB4548E4FF1}" srcOrd="0" destOrd="0" parTransId="{FAA06558-3772-4EE2-AF2F-9EC0DAA3B4CD}" sibTransId="{45E61CD4-9E8D-4B5F-9F8B-70FB4F7B67CC}"/>
    <dgm:cxn modelId="{C830D1FD-D67A-B84C-B3EC-96F9E4D0F487}" type="presOf" srcId="{9C5BD959-F282-4B17-AA1A-B754F2A20070}" destId="{4C1303EC-C04F-4A8E-B6FE-760B20BD22A5}" srcOrd="0" destOrd="0" presId="urn:microsoft.com/office/officeart/2005/8/layout/vList5"/>
    <dgm:cxn modelId="{06B61536-ECB7-0F48-ADEF-A33D43631940}" type="presParOf" srcId="{4C1303EC-C04F-4A8E-B6FE-760B20BD22A5}" destId="{475898F4-B7D1-4280-AB7E-2B75B38F5889}" srcOrd="0" destOrd="0" presId="urn:microsoft.com/office/officeart/2005/8/layout/vList5"/>
    <dgm:cxn modelId="{20BD20A8-7D20-364D-973E-4E398C2D24B6}" type="presParOf" srcId="{475898F4-B7D1-4280-AB7E-2B75B38F5889}" destId="{B5F7789B-230C-4E9C-B78E-DC9E7DBC327F}" srcOrd="0" destOrd="0" presId="urn:microsoft.com/office/officeart/2005/8/layout/vList5"/>
    <dgm:cxn modelId="{5816D4A7-5238-5E4A-A875-F970F603A284}" type="presParOf" srcId="{475898F4-B7D1-4280-AB7E-2B75B38F5889}" destId="{2C8B6FA3-4294-4271-B14B-AC0DEBA13602}" srcOrd="1" destOrd="0" presId="urn:microsoft.com/office/officeart/2005/8/layout/vList5"/>
    <dgm:cxn modelId="{26180206-9D9A-1248-9331-2F214D6C20E1}" type="presParOf" srcId="{4C1303EC-C04F-4A8E-B6FE-760B20BD22A5}" destId="{CFC68E73-8224-47D2-8912-8A6B322A7D3D}" srcOrd="1" destOrd="0" presId="urn:microsoft.com/office/officeart/2005/8/layout/vList5"/>
    <dgm:cxn modelId="{3FFE0766-3DE1-9F46-9897-A54C2DB9657B}" type="presParOf" srcId="{4C1303EC-C04F-4A8E-B6FE-760B20BD22A5}" destId="{15302699-2668-4B8E-A386-84334B38A99C}" srcOrd="2" destOrd="0" presId="urn:microsoft.com/office/officeart/2005/8/layout/vList5"/>
    <dgm:cxn modelId="{DE7BFCEE-C897-0745-AB9D-84DCF34DD6C6}" type="presParOf" srcId="{15302699-2668-4B8E-A386-84334B38A99C}" destId="{FF0E9928-8175-4C55-A592-4C365C40BA2C}" srcOrd="0" destOrd="0" presId="urn:microsoft.com/office/officeart/2005/8/layout/vList5"/>
    <dgm:cxn modelId="{5B7CAD12-3E35-4844-9345-313547B7AB5A}" type="presParOf" srcId="{15302699-2668-4B8E-A386-84334B38A99C}" destId="{03378B0B-9B72-4D66-85EC-21C78858FEB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5BD959-F282-4B17-AA1A-B754F2A20070}"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rgbClr val="0069B3"/>
        </a:solidFill>
      </dgm:spPr>
      <dgm:t>
        <a:bodyPr/>
        <a:lstStyle/>
        <a:p>
          <a:pPr rtl="0"/>
          <a:r>
            <a:rPr lang="en-US" sz="1600" b="1">
              <a:latin typeface="Arial" charset="0"/>
              <a:ea typeface="Arial" charset="0"/>
              <a:cs typeface="Arial" charset="0"/>
            </a:rPr>
            <a:t>Know the Safeguarding Team</a:t>
          </a: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968DAD5A-29AB-4A26-BB08-DFA871BCD16D}">
      <dgm:prSet phldrT="[Text]" phldr="0" custT="1"/>
      <dgm:spPr>
        <a:solidFill>
          <a:schemeClr val="bg1">
            <a:lumMod val="75000"/>
            <a:alpha val="90000"/>
          </a:schemeClr>
        </a:solidFill>
      </dgm:spPr>
      <dgm:t>
        <a:bodyPr/>
        <a:lstStyle/>
        <a:p>
          <a:pPr rtl="0"/>
          <a:r>
            <a:rPr lang="en-US" sz="1300" b="1" i="0" u="none">
              <a:latin typeface="Arial" charset="0"/>
              <a:ea typeface="Arial" charset="0"/>
              <a:cs typeface="Arial" charset="0"/>
            </a:rPr>
            <a:t>Know who to share and who not to share concerns with at The Hope Hub.</a:t>
          </a:r>
          <a:endParaRPr lang="en-US" sz="1300" b="1" baseline="0">
            <a:latin typeface="Arial" charset="0"/>
            <a:ea typeface="Arial" charset="0"/>
            <a:cs typeface="Arial" charset="0"/>
          </a:endParaRPr>
        </a:p>
      </dgm:t>
    </dgm:pt>
    <dgm:pt modelId="{122F937E-0551-4FAF-8E5D-46A65BE2D772}" type="parTrans" cxnId="{48B8D7DA-9BCC-4849-A188-7CB427F117BB}">
      <dgm:prSet/>
      <dgm:spPr/>
      <dgm:t>
        <a:bodyPr/>
        <a:lstStyle/>
        <a:p>
          <a:endParaRPr lang="en-US"/>
        </a:p>
      </dgm:t>
    </dgm:pt>
    <dgm:pt modelId="{718E239A-8FFA-4D2B-88BE-4B1DE3514440}" type="sibTrans" cxnId="{48B8D7DA-9BCC-4849-A188-7CB427F117BB}">
      <dgm:prSet/>
      <dgm:spPr/>
      <dgm:t>
        <a:bodyPr/>
        <a:lstStyle/>
        <a:p>
          <a:endParaRPr lang="en-US"/>
        </a:p>
      </dgm:t>
    </dgm:pt>
    <dgm:pt modelId="{2D58754B-BFD9-4682-A774-0F991A770964}">
      <dgm:prSet phldrT="[Text]" custT="1"/>
      <dgm:spPr>
        <a:solidFill>
          <a:srgbClr val="0069B3"/>
        </a:solidFill>
      </dgm:spPr>
      <dgm:t>
        <a:bodyPr/>
        <a:lstStyle/>
        <a:p>
          <a:pPr rtl="0"/>
          <a:r>
            <a:rPr lang="en-US" sz="1600" b="1">
              <a:latin typeface="Arial" charset="0"/>
              <a:ea typeface="Arial" charset="0"/>
              <a:cs typeface="Arial" charset="0"/>
            </a:rPr>
            <a:t>Support, Training</a:t>
          </a:r>
          <a:r>
            <a:rPr lang="en-US" sz="1600" b="1" baseline="0">
              <a:latin typeface="Arial" charset="0"/>
              <a:ea typeface="Arial" charset="0"/>
              <a:cs typeface="Arial" charset="0"/>
            </a:rPr>
            <a:t>, Protection</a:t>
          </a:r>
          <a:endParaRPr lang="en-US" sz="1600" b="1">
            <a:latin typeface="Arial" charset="0"/>
            <a:ea typeface="Arial" charset="0"/>
            <a:cs typeface="Arial" charset="0"/>
          </a:endParaRP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06C0DD75-23E5-4F8C-B205-50FC047F6BB8}">
      <dgm:prSet phldrT="[Text]" custT="1"/>
      <dgm:spPr>
        <a:solidFill>
          <a:schemeClr val="bg1">
            <a:lumMod val="75000"/>
            <a:alpha val="90000"/>
          </a:schemeClr>
        </a:solidFill>
      </dgm:spPr>
      <dgm:t>
        <a:bodyPr/>
        <a:lstStyle/>
        <a:p>
          <a:r>
            <a:rPr lang="en-US" sz="1300" b="1" i="0" u="none" dirty="0">
              <a:latin typeface="Arial" charset="0"/>
              <a:ea typeface="Arial" charset="0"/>
              <a:cs typeface="Arial" charset="0"/>
            </a:rPr>
            <a:t>Read</a:t>
          </a:r>
          <a:r>
            <a:rPr lang="en-US" sz="1300" b="1" i="0" u="none" baseline="0" dirty="0">
              <a:latin typeface="Arial" charset="0"/>
              <a:ea typeface="Arial" charset="0"/>
              <a:cs typeface="Arial" charset="0"/>
            </a:rPr>
            <a:t> the safeguarding policies | </a:t>
          </a:r>
          <a:r>
            <a:rPr lang="en-US" sz="1300" b="1" i="0" u="none" dirty="0">
              <a:latin typeface="Arial" charset="0"/>
              <a:ea typeface="Arial" charset="0"/>
              <a:cs typeface="Arial" charset="0"/>
            </a:rPr>
            <a:t>Complete induction training for your role | </a:t>
          </a:r>
          <a:r>
            <a:rPr lang="en-US" sz="1300" b="1" i="0" u="none" baseline="0" dirty="0">
              <a:latin typeface="Arial" charset="0"/>
              <a:ea typeface="Arial" charset="0"/>
              <a:cs typeface="Arial" charset="0"/>
            </a:rPr>
            <a:t>Attend volunteer forums | Know how to protect yourself and others </a:t>
          </a:r>
          <a:endParaRPr lang="en-US" sz="1300" b="1" dirty="0">
            <a:latin typeface="Arial" charset="0"/>
            <a:ea typeface="Arial" charset="0"/>
            <a:cs typeface="Arial" charset="0"/>
          </a:endParaRPr>
        </a:p>
      </dgm:t>
    </dgm:pt>
    <dgm:pt modelId="{3DA22EDB-EAA3-44EC-B731-BFC579AAC773}" type="parTrans" cxnId="{DB899FEA-ECF8-4A1C-AD01-3E53C78889D4}">
      <dgm:prSet/>
      <dgm:spPr/>
      <dgm:t>
        <a:bodyPr/>
        <a:lstStyle/>
        <a:p>
          <a:endParaRPr lang="en-US"/>
        </a:p>
      </dgm:t>
    </dgm:pt>
    <dgm:pt modelId="{8F0AF489-4688-44DD-8F3E-F52E1F0C797D}" type="sibTrans" cxnId="{DB899FEA-ECF8-4A1C-AD01-3E53C78889D4}">
      <dgm:prSet/>
      <dgm:spPr/>
      <dgm:t>
        <a:bodyPr/>
        <a:lstStyle/>
        <a:p>
          <a:endParaRPr lang="en-US"/>
        </a:p>
      </dgm:t>
    </dgm:pt>
    <dgm:pt modelId="{55E1AA9F-A89E-463A-B26F-60325AECF50F}">
      <dgm:prSet phldrT="[Text]" phldr="0" custT="1"/>
      <dgm:spPr>
        <a:solidFill>
          <a:srgbClr val="0069B3"/>
        </a:solidFill>
      </dgm:spPr>
      <dgm:t>
        <a:bodyPr/>
        <a:lstStyle/>
        <a:p>
          <a:r>
            <a:rPr lang="en-US" sz="1600" b="1">
              <a:latin typeface="Arial" charset="0"/>
              <a:ea typeface="Arial" charset="0"/>
              <a:cs typeface="Arial" charset="0"/>
            </a:rPr>
            <a:t>Voice</a:t>
          </a:r>
          <a:r>
            <a:rPr lang="en-US" sz="1600" b="1" baseline="0">
              <a:latin typeface="Arial" charset="0"/>
              <a:ea typeface="Arial" charset="0"/>
              <a:cs typeface="Arial" charset="0"/>
            </a:rPr>
            <a:t> Concerns</a:t>
          </a:r>
          <a:endParaRPr lang="en-US" sz="1600" b="1">
            <a:latin typeface="Arial" charset="0"/>
            <a:ea typeface="Arial" charset="0"/>
            <a:cs typeface="Arial" charset="0"/>
          </a:endParaRP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E2A466AE-8D44-4BC8-99B9-DDB4548E4FF1}">
      <dgm:prSet phldrT="[Text]" custT="1"/>
      <dgm:spPr>
        <a:solidFill>
          <a:schemeClr val="bg1">
            <a:lumMod val="75000"/>
            <a:alpha val="90000"/>
          </a:schemeClr>
        </a:solidFill>
      </dgm:spPr>
      <dgm:t>
        <a:bodyPr/>
        <a:lstStyle/>
        <a:p>
          <a:r>
            <a:rPr lang="en-US" sz="1300" b="1" i="0" u="none">
              <a:latin typeface="Arial" charset="0"/>
              <a:ea typeface="Arial" charset="0"/>
              <a:cs typeface="Arial" charset="0"/>
            </a:rPr>
            <a:t>Know how to </a:t>
          </a:r>
          <a:r>
            <a:rPr lang="en-US" sz="1300" b="1" i="0" u="none" err="1">
              <a:latin typeface="Arial" charset="0"/>
              <a:ea typeface="Arial" charset="0"/>
              <a:cs typeface="Arial" charset="0"/>
            </a:rPr>
            <a:t>recognise</a:t>
          </a:r>
          <a:r>
            <a:rPr lang="en-US" sz="1300" b="1" i="0" u="none">
              <a:latin typeface="Arial" charset="0"/>
              <a:ea typeface="Arial" charset="0"/>
              <a:cs typeface="Arial" charset="0"/>
            </a:rPr>
            <a:t>, respond</a:t>
          </a:r>
          <a:r>
            <a:rPr lang="en-US" sz="1300" b="1" i="0" u="none" baseline="0">
              <a:latin typeface="Arial" charset="0"/>
              <a:ea typeface="Arial" charset="0"/>
              <a:cs typeface="Arial" charset="0"/>
            </a:rPr>
            <a:t>, r</a:t>
          </a:r>
          <a:r>
            <a:rPr lang="en-US" sz="1300" b="1" i="0" u="none">
              <a:latin typeface="Arial" charset="0"/>
              <a:ea typeface="Arial" charset="0"/>
              <a:cs typeface="Arial" charset="0"/>
            </a:rPr>
            <a:t>ecord and report concerns quickly to the right person</a:t>
          </a:r>
          <a:r>
            <a:rPr lang="en-US" sz="1300" b="1" i="0" u="none"/>
            <a:t>.</a:t>
          </a:r>
          <a:endParaRPr lang="en-US" sz="1300" b="1">
            <a:latin typeface="Arial" charset="0"/>
            <a:ea typeface="Arial" charset="0"/>
            <a:cs typeface="Arial" charset="0"/>
          </a:endParaRPr>
        </a:p>
      </dgm:t>
    </dgm:pt>
    <dgm:pt modelId="{FAA06558-3772-4EE2-AF2F-9EC0DAA3B4CD}" type="parTrans" cxnId="{7A485FFA-22FC-464F-ABBD-8772315114A7}">
      <dgm:prSet/>
      <dgm:spPr/>
      <dgm:t>
        <a:bodyPr/>
        <a:lstStyle/>
        <a:p>
          <a:endParaRPr lang="en-US"/>
        </a:p>
      </dgm:t>
    </dgm:pt>
    <dgm:pt modelId="{45E61CD4-9E8D-4B5F-9F8B-70FB4F7B67CC}" type="sibTrans" cxnId="{7A485FFA-22FC-464F-ABBD-8772315114A7}">
      <dgm:prSet/>
      <dgm:spPr/>
      <dgm:t>
        <a:bodyPr/>
        <a:lstStyle/>
        <a:p>
          <a:endParaRPr lang="en-US"/>
        </a:p>
      </dgm:t>
    </dgm:pt>
    <dgm:pt modelId="{CBE8B0BA-D33C-4670-B61B-C0F792F394F3}">
      <dgm:prSet phldrT="[Text]" custT="1"/>
      <dgm:spPr>
        <a:solidFill>
          <a:srgbClr val="0069B3"/>
        </a:solidFill>
      </dgm:spPr>
      <dgm:t>
        <a:bodyPr/>
        <a:lstStyle/>
        <a:p>
          <a:r>
            <a:rPr lang="en-US" sz="1600" b="1">
              <a:latin typeface="Arial" charset="0"/>
              <a:ea typeface="Arial" charset="0"/>
              <a:cs typeface="Arial" charset="0"/>
            </a:rPr>
            <a:t>Safe and Caring Environment</a:t>
          </a:r>
        </a:p>
      </dgm:t>
    </dgm:pt>
    <dgm:pt modelId="{8088DBE7-3790-46B4-ADA6-5DF261A440D5}" type="parTrans" cxnId="{16A16E06-358F-43B7-BC40-C39CC2FC391D}">
      <dgm:prSet/>
      <dgm:spPr/>
      <dgm:t>
        <a:bodyPr/>
        <a:lstStyle/>
        <a:p>
          <a:endParaRPr lang="en-US"/>
        </a:p>
      </dgm:t>
    </dgm:pt>
    <dgm:pt modelId="{E5B19AEC-9C2F-40BD-AA32-8EB8495AE1EF}" type="sibTrans" cxnId="{16A16E06-358F-43B7-BC40-C39CC2FC391D}">
      <dgm:prSet/>
      <dgm:spPr/>
      <dgm:t>
        <a:bodyPr/>
        <a:lstStyle/>
        <a:p>
          <a:endParaRPr lang="en-US"/>
        </a:p>
      </dgm:t>
    </dgm:pt>
    <dgm:pt modelId="{BB224A7A-42D2-4CFD-B880-2ADD7482918E}">
      <dgm:prSet phldrT="[Text]" custT="1"/>
      <dgm:spPr>
        <a:solidFill>
          <a:schemeClr val="bg1">
            <a:lumMod val="75000"/>
            <a:alpha val="90000"/>
          </a:schemeClr>
        </a:solidFill>
      </dgm:spPr>
      <dgm:t>
        <a:bodyPr/>
        <a:lstStyle/>
        <a:p>
          <a:r>
            <a:rPr lang="en-US" sz="1300" b="1" i="0" u="none">
              <a:latin typeface="Arial" charset="0"/>
              <a:ea typeface="Arial" charset="0"/>
              <a:cs typeface="Arial" charset="0"/>
            </a:rPr>
            <a:t>Help to provide a safe and caring environment for Service Users | Be Trauma Aware | </a:t>
          </a:r>
          <a:r>
            <a:rPr lang="en-US" sz="1300" b="1" i="0" u="none" baseline="0">
              <a:latin typeface="Arial" charset="0"/>
              <a:ea typeface="Arial" charset="0"/>
              <a:cs typeface="Arial" charset="0"/>
            </a:rPr>
            <a:t>Use the posters, leaflets and Case workers to signpost SUs to further community initiatives.</a:t>
          </a:r>
          <a:endParaRPr lang="en-US" sz="1300" b="1"/>
        </a:p>
      </dgm:t>
    </dgm:pt>
    <dgm:pt modelId="{3111A7F0-3D96-4932-B52E-ED03DB11CD95}" type="parTrans" cxnId="{96BD9581-0DD5-48AB-A7DC-09374D5592A8}">
      <dgm:prSet/>
      <dgm:spPr/>
      <dgm:t>
        <a:bodyPr/>
        <a:lstStyle/>
        <a:p>
          <a:endParaRPr lang="en-US"/>
        </a:p>
      </dgm:t>
    </dgm:pt>
    <dgm:pt modelId="{D1AE582D-A7ED-4AA7-8B94-27BE6FEB1DE4}" type="sibTrans" cxnId="{96BD9581-0DD5-48AB-A7DC-09374D5592A8}">
      <dgm:prSet/>
      <dgm:spPr/>
      <dgm:t>
        <a:bodyPr/>
        <a:lstStyle/>
        <a:p>
          <a:endParaRPr lang="en-US"/>
        </a:p>
      </dgm:t>
    </dgm:pt>
    <dgm:pt modelId="{2520C070-1827-4C86-B99B-C78D0E08110F}">
      <dgm:prSet phldrT="[Text]" custT="1"/>
      <dgm:spPr>
        <a:solidFill>
          <a:srgbClr val="0069B3"/>
        </a:solidFill>
      </dgm:spPr>
      <dgm:t>
        <a:bodyPr/>
        <a:lstStyle/>
        <a:p>
          <a:r>
            <a:rPr lang="en-US" sz="1600" b="1">
              <a:latin typeface="Arial" charset="0"/>
              <a:ea typeface="Arial" charset="0"/>
              <a:cs typeface="Arial" charset="0"/>
            </a:rPr>
            <a:t>Uphold Human Rights</a:t>
          </a:r>
        </a:p>
      </dgm:t>
    </dgm:pt>
    <dgm:pt modelId="{90265E71-E1E7-4371-9214-5BD7BD68747D}" type="parTrans" cxnId="{F4188F00-56FE-4F36-928A-2DD941A422C1}">
      <dgm:prSet/>
      <dgm:spPr/>
      <dgm:t>
        <a:bodyPr/>
        <a:lstStyle/>
        <a:p>
          <a:endParaRPr lang="en-US"/>
        </a:p>
      </dgm:t>
    </dgm:pt>
    <dgm:pt modelId="{989F15F3-D53E-4B40-A699-A16693369DEA}" type="sibTrans" cxnId="{F4188F00-56FE-4F36-928A-2DD941A422C1}">
      <dgm:prSet/>
      <dgm:spPr/>
      <dgm:t>
        <a:bodyPr/>
        <a:lstStyle/>
        <a:p>
          <a:endParaRPr lang="en-US"/>
        </a:p>
      </dgm:t>
    </dgm:pt>
    <dgm:pt modelId="{AEB0F5B5-F6CE-4BA2-B3BF-64C902C34C38}">
      <dgm:prSet phldrT="[Text]" custT="1"/>
      <dgm:spPr>
        <a:solidFill>
          <a:schemeClr val="bg1">
            <a:lumMod val="75000"/>
            <a:alpha val="90000"/>
          </a:schemeClr>
        </a:solidFill>
      </dgm:spPr>
      <dgm:t>
        <a:bodyPr/>
        <a:lstStyle/>
        <a:p>
          <a:r>
            <a:rPr lang="en-US" sz="1300" b="1" i="0" u="none" dirty="0">
              <a:latin typeface="Arial" charset="0"/>
              <a:ea typeface="Arial" charset="0"/>
              <a:cs typeface="Arial" charset="0"/>
            </a:rPr>
            <a:t>There is no place for</a:t>
          </a:r>
          <a:r>
            <a:rPr lang="en-US" sz="1300" b="1" i="0" u="none" baseline="0" dirty="0">
              <a:latin typeface="Arial" charset="0"/>
              <a:ea typeface="Arial" charset="0"/>
              <a:cs typeface="Arial" charset="0"/>
            </a:rPr>
            <a:t> abuse, discrimination, bullying, exploitation, lies, or disrespect at The Hope Hub.</a:t>
          </a:r>
          <a:endParaRPr lang="en-US" sz="1300" b="1" dirty="0">
            <a:latin typeface="Arial" charset="0"/>
            <a:ea typeface="Arial" charset="0"/>
            <a:cs typeface="Arial" charset="0"/>
          </a:endParaRPr>
        </a:p>
      </dgm:t>
    </dgm:pt>
    <dgm:pt modelId="{F7009F87-1F74-4D8A-8D57-5F2E01A2C4D8}" type="parTrans" cxnId="{BD03FA5B-2B25-49B7-A441-020242D97FEC}">
      <dgm:prSet/>
      <dgm:spPr/>
      <dgm:t>
        <a:bodyPr/>
        <a:lstStyle/>
        <a:p>
          <a:endParaRPr lang="en-US"/>
        </a:p>
      </dgm:t>
    </dgm:pt>
    <dgm:pt modelId="{A15CF1E4-1865-49A4-A974-BFFE8228C8DC}" type="sibTrans" cxnId="{BD03FA5B-2B25-49B7-A441-020242D97FEC}">
      <dgm:prSet/>
      <dgm:spPr/>
      <dgm:t>
        <a:bodyPr/>
        <a:lstStyle/>
        <a:p>
          <a:endParaRPr lang="en-US"/>
        </a:p>
      </dgm:t>
    </dgm:pt>
    <dgm:pt modelId="{4C1303EC-C04F-4A8E-B6FE-760B20BD22A5}" type="pres">
      <dgm:prSet presAssocID="{9C5BD959-F282-4B17-AA1A-B754F2A20070}" presName="Name0" presStyleCnt="0">
        <dgm:presLayoutVars>
          <dgm:dir/>
          <dgm:animLvl val="lvl"/>
          <dgm:resizeHandles val="exact"/>
        </dgm:presLayoutVars>
      </dgm:prSet>
      <dgm:spPr/>
    </dgm:pt>
    <dgm:pt modelId="{8E2EE2AB-C1C8-4D18-A1B6-D8988EEF8CDC}" type="pres">
      <dgm:prSet presAssocID="{03B6D883-E2E6-42BE-BE8D-D5016F4A5642}" presName="linNode" presStyleCnt="0"/>
      <dgm:spPr/>
    </dgm:pt>
    <dgm:pt modelId="{DBCA7DE5-72A8-4FEF-B63F-BEF74ABFA6CE}" type="pres">
      <dgm:prSet presAssocID="{03B6D883-E2E6-42BE-BE8D-D5016F4A5642}" presName="parentText" presStyleLbl="node1" presStyleIdx="0" presStyleCnt="5" custScaleY="124669">
        <dgm:presLayoutVars>
          <dgm:chMax val="1"/>
          <dgm:bulletEnabled val="1"/>
        </dgm:presLayoutVars>
      </dgm:prSet>
      <dgm:spPr/>
    </dgm:pt>
    <dgm:pt modelId="{9C62682A-4470-4229-9786-5F96F3239FC5}" type="pres">
      <dgm:prSet presAssocID="{03B6D883-E2E6-42BE-BE8D-D5016F4A5642}" presName="descendantText" presStyleLbl="alignAccFollowNode1" presStyleIdx="0" presStyleCnt="5" custScaleY="152447">
        <dgm:presLayoutVars>
          <dgm:bulletEnabled val="1"/>
        </dgm:presLayoutVars>
      </dgm:prSet>
      <dgm:spPr/>
    </dgm:pt>
    <dgm:pt modelId="{4C6624A5-0927-4BA4-94B9-06C5F20EE195}" type="pres">
      <dgm:prSet presAssocID="{AF9E9A91-CFAA-4D06-8377-0B33E1C37BE6}" presName="sp" presStyleCnt="0"/>
      <dgm:spPr/>
    </dgm:pt>
    <dgm:pt modelId="{475898F4-B7D1-4280-AB7E-2B75B38F5889}" type="pres">
      <dgm:prSet presAssocID="{2D58754B-BFD9-4682-A774-0F991A770964}" presName="linNode" presStyleCnt="0"/>
      <dgm:spPr/>
    </dgm:pt>
    <dgm:pt modelId="{B5F7789B-230C-4E9C-B78E-DC9E7DBC327F}" type="pres">
      <dgm:prSet presAssocID="{2D58754B-BFD9-4682-A774-0F991A770964}" presName="parentText" presStyleLbl="node1" presStyleIdx="1" presStyleCnt="5" custScaleY="126225">
        <dgm:presLayoutVars>
          <dgm:chMax val="1"/>
          <dgm:bulletEnabled val="1"/>
        </dgm:presLayoutVars>
      </dgm:prSet>
      <dgm:spPr/>
    </dgm:pt>
    <dgm:pt modelId="{2C8B6FA3-4294-4271-B14B-AC0DEBA13602}" type="pres">
      <dgm:prSet presAssocID="{2D58754B-BFD9-4682-A774-0F991A770964}" presName="descendantText" presStyleLbl="alignAccFollowNode1" presStyleIdx="1" presStyleCnt="5" custScaleY="153068">
        <dgm:presLayoutVars>
          <dgm:bulletEnabled val="1"/>
        </dgm:presLayoutVars>
      </dgm:prSet>
      <dgm:spPr/>
    </dgm:pt>
    <dgm:pt modelId="{CFC68E73-8224-47D2-8912-8A6B322A7D3D}" type="pres">
      <dgm:prSet presAssocID="{C104FFE1-3440-4A64-9D7F-9C425E465746}" presName="sp" presStyleCnt="0"/>
      <dgm:spPr/>
    </dgm:pt>
    <dgm:pt modelId="{15302699-2668-4B8E-A386-84334B38A99C}" type="pres">
      <dgm:prSet presAssocID="{55E1AA9F-A89E-463A-B26F-60325AECF50F}" presName="linNode" presStyleCnt="0"/>
      <dgm:spPr/>
    </dgm:pt>
    <dgm:pt modelId="{FF0E9928-8175-4C55-A592-4C365C40BA2C}" type="pres">
      <dgm:prSet presAssocID="{55E1AA9F-A89E-463A-B26F-60325AECF50F}" presName="parentText" presStyleLbl="node1" presStyleIdx="2" presStyleCnt="5" custScaleY="114138">
        <dgm:presLayoutVars>
          <dgm:chMax val="1"/>
          <dgm:bulletEnabled val="1"/>
        </dgm:presLayoutVars>
      </dgm:prSet>
      <dgm:spPr/>
    </dgm:pt>
    <dgm:pt modelId="{03378B0B-9B72-4D66-85EC-21C78858FEBF}" type="pres">
      <dgm:prSet presAssocID="{55E1AA9F-A89E-463A-B26F-60325AECF50F}" presName="descendantText" presStyleLbl="alignAccFollowNode1" presStyleIdx="2" presStyleCnt="5" custScaleY="141941">
        <dgm:presLayoutVars>
          <dgm:bulletEnabled val="1"/>
        </dgm:presLayoutVars>
      </dgm:prSet>
      <dgm:spPr/>
    </dgm:pt>
    <dgm:pt modelId="{31C7A89B-A94A-46C7-AB7B-CC3041F9C06A}" type="pres">
      <dgm:prSet presAssocID="{56235C5F-85CF-4318-A6B1-70B2C8267E8A}" presName="sp" presStyleCnt="0"/>
      <dgm:spPr/>
    </dgm:pt>
    <dgm:pt modelId="{CD43DEEE-D42A-41EA-A34B-E1FABEF1C31A}" type="pres">
      <dgm:prSet presAssocID="{CBE8B0BA-D33C-4670-B61B-C0F792F394F3}" presName="linNode" presStyleCnt="0"/>
      <dgm:spPr/>
    </dgm:pt>
    <dgm:pt modelId="{47685559-FA6B-4A14-AEB2-511915C16FCA}" type="pres">
      <dgm:prSet presAssocID="{CBE8B0BA-D33C-4670-B61B-C0F792F394F3}" presName="parentText" presStyleLbl="node1" presStyleIdx="3" presStyleCnt="5">
        <dgm:presLayoutVars>
          <dgm:chMax val="1"/>
          <dgm:bulletEnabled val="1"/>
        </dgm:presLayoutVars>
      </dgm:prSet>
      <dgm:spPr/>
    </dgm:pt>
    <dgm:pt modelId="{8F311F35-34D5-4C81-B9B5-E505F3B8DC36}" type="pres">
      <dgm:prSet presAssocID="{CBE8B0BA-D33C-4670-B61B-C0F792F394F3}" presName="descendantText" presStyleLbl="alignAccFollowNode1" presStyleIdx="3" presStyleCnt="5" custScaleY="127588">
        <dgm:presLayoutVars>
          <dgm:bulletEnabled val="1"/>
        </dgm:presLayoutVars>
      </dgm:prSet>
      <dgm:spPr/>
    </dgm:pt>
    <dgm:pt modelId="{1EC5D77E-BA53-4106-9B95-04E82745480D}" type="pres">
      <dgm:prSet presAssocID="{E5B19AEC-9C2F-40BD-AA32-8EB8495AE1EF}" presName="sp" presStyleCnt="0"/>
      <dgm:spPr/>
    </dgm:pt>
    <dgm:pt modelId="{A1F8C385-822C-4E78-B20E-74755DACA6F3}" type="pres">
      <dgm:prSet presAssocID="{2520C070-1827-4C86-B99B-C78D0E08110F}" presName="linNode" presStyleCnt="0"/>
      <dgm:spPr/>
    </dgm:pt>
    <dgm:pt modelId="{885C13B6-4F30-4AFA-AF96-7D788F23DA17}" type="pres">
      <dgm:prSet presAssocID="{2520C070-1827-4C86-B99B-C78D0E08110F}" presName="parentText" presStyleLbl="node1" presStyleIdx="4" presStyleCnt="5">
        <dgm:presLayoutVars>
          <dgm:chMax val="1"/>
          <dgm:bulletEnabled val="1"/>
        </dgm:presLayoutVars>
      </dgm:prSet>
      <dgm:spPr/>
    </dgm:pt>
    <dgm:pt modelId="{710A6681-5E4D-4369-BB32-464AD9A20CE1}" type="pres">
      <dgm:prSet presAssocID="{2520C070-1827-4C86-B99B-C78D0E08110F}" presName="descendantText" presStyleLbl="alignAccFollowNode1" presStyleIdx="4" presStyleCnt="5" custScaleY="128271" custLinFactNeighborX="9" custLinFactNeighborY="-6101">
        <dgm:presLayoutVars>
          <dgm:bulletEnabled val="1"/>
        </dgm:presLayoutVars>
      </dgm:prSet>
      <dgm:spPr/>
    </dgm:pt>
  </dgm:ptLst>
  <dgm:cxnLst>
    <dgm:cxn modelId="{F4188F00-56FE-4F36-928A-2DD941A422C1}" srcId="{9C5BD959-F282-4B17-AA1A-B754F2A20070}" destId="{2520C070-1827-4C86-B99B-C78D0E08110F}" srcOrd="4" destOrd="0" parTransId="{90265E71-E1E7-4371-9214-5BD7BD68747D}" sibTransId="{989F15F3-D53E-4B40-A699-A16693369DEA}"/>
    <dgm:cxn modelId="{77975A01-D9C6-49D2-B5F5-79AF365F0600}" srcId="{9C5BD959-F282-4B17-AA1A-B754F2A20070}" destId="{55E1AA9F-A89E-463A-B26F-60325AECF50F}" srcOrd="2" destOrd="0" parTransId="{913F8117-8EB7-4283-A947-9FC99A898B4E}" sibTransId="{56235C5F-85CF-4318-A6B1-70B2C8267E8A}"/>
    <dgm:cxn modelId="{16A16E06-358F-43B7-BC40-C39CC2FC391D}" srcId="{9C5BD959-F282-4B17-AA1A-B754F2A20070}" destId="{CBE8B0BA-D33C-4670-B61B-C0F792F394F3}" srcOrd="3" destOrd="0" parTransId="{8088DBE7-3790-46B4-ADA6-5DF261A440D5}" sibTransId="{E5B19AEC-9C2F-40BD-AA32-8EB8495AE1EF}"/>
    <dgm:cxn modelId="{823E6207-3C59-C34D-A49D-A183FF15CA8C}" type="presOf" srcId="{968DAD5A-29AB-4A26-BB08-DFA871BCD16D}" destId="{9C62682A-4470-4229-9786-5F96F3239FC5}" srcOrd="0" destOrd="0" presId="urn:microsoft.com/office/officeart/2005/8/layout/vList5"/>
    <dgm:cxn modelId="{6198AF0C-B4FE-654F-A0AD-7C49B24C7029}" type="presOf" srcId="{BB224A7A-42D2-4CFD-B880-2ADD7482918E}" destId="{8F311F35-34D5-4C81-B9B5-E505F3B8DC36}" srcOrd="0" destOrd="0" presId="urn:microsoft.com/office/officeart/2005/8/layout/vList5"/>
    <dgm:cxn modelId="{0A20C817-56A4-B14C-A267-01319F162283}" type="presOf" srcId="{CBE8B0BA-D33C-4670-B61B-C0F792F394F3}" destId="{47685559-FA6B-4A14-AEB2-511915C16FCA}" srcOrd="0" destOrd="0" presId="urn:microsoft.com/office/officeart/2005/8/layout/vList5"/>
    <dgm:cxn modelId="{BA41A72C-FA76-CB49-9198-F51A3359056D}" type="presOf" srcId="{2D58754B-BFD9-4682-A774-0F991A770964}" destId="{B5F7789B-230C-4E9C-B78E-DC9E7DBC327F}" srcOrd="0" destOrd="0" presId="urn:microsoft.com/office/officeart/2005/8/layout/vList5"/>
    <dgm:cxn modelId="{D0CFDA33-D09D-4E4E-BBDA-F557A0476597}" srcId="{9C5BD959-F282-4B17-AA1A-B754F2A20070}" destId="{2D58754B-BFD9-4682-A774-0F991A770964}" srcOrd="1" destOrd="0" parTransId="{E060E061-29FD-424A-9F68-F12ACDF34158}" sibTransId="{C104FFE1-3440-4A64-9D7F-9C425E465746}"/>
    <dgm:cxn modelId="{BD03FA5B-2B25-49B7-A441-020242D97FEC}" srcId="{2520C070-1827-4C86-B99B-C78D0E08110F}" destId="{AEB0F5B5-F6CE-4BA2-B3BF-64C902C34C38}" srcOrd="0" destOrd="0" parTransId="{F7009F87-1F74-4D8A-8D57-5F2E01A2C4D8}" sibTransId="{A15CF1E4-1865-49A4-A974-BFFE8228C8DC}"/>
    <dgm:cxn modelId="{5B5DE06D-9268-4628-81CB-A1BA096614CC}" srcId="{9C5BD959-F282-4B17-AA1A-B754F2A20070}" destId="{03B6D883-E2E6-42BE-BE8D-D5016F4A5642}" srcOrd="0" destOrd="0" parTransId="{D108F484-63D9-4555-8178-76120F598338}" sibTransId="{AF9E9A91-CFAA-4D06-8377-0B33E1C37BE6}"/>
    <dgm:cxn modelId="{8CF1BE6F-266C-9341-A001-D789C8F1A79C}" type="presOf" srcId="{AEB0F5B5-F6CE-4BA2-B3BF-64C902C34C38}" destId="{710A6681-5E4D-4369-BB32-464AD9A20CE1}" srcOrd="0" destOrd="0" presId="urn:microsoft.com/office/officeart/2005/8/layout/vList5"/>
    <dgm:cxn modelId="{6891FC78-E4CC-0740-8100-E4709E01804E}" type="presOf" srcId="{2520C070-1827-4C86-B99B-C78D0E08110F}" destId="{885C13B6-4F30-4AFA-AF96-7D788F23DA17}" srcOrd="0" destOrd="0" presId="urn:microsoft.com/office/officeart/2005/8/layout/vList5"/>
    <dgm:cxn modelId="{96BD9581-0DD5-48AB-A7DC-09374D5592A8}" srcId="{CBE8B0BA-D33C-4670-B61B-C0F792F394F3}" destId="{BB224A7A-42D2-4CFD-B880-2ADD7482918E}" srcOrd="0" destOrd="0" parTransId="{3111A7F0-3D96-4932-B52E-ED03DB11CD95}" sibTransId="{D1AE582D-A7ED-4AA7-8B94-27BE6FEB1DE4}"/>
    <dgm:cxn modelId="{355FDDC1-4368-3F45-AB85-7AAFD7BC1E47}" type="presOf" srcId="{E2A466AE-8D44-4BC8-99B9-DDB4548E4FF1}" destId="{03378B0B-9B72-4D66-85EC-21C78858FEBF}" srcOrd="0" destOrd="0" presId="urn:microsoft.com/office/officeart/2005/8/layout/vList5"/>
    <dgm:cxn modelId="{21ED24C6-BB32-6D48-A8CF-941E3CAA956C}" type="presOf" srcId="{55E1AA9F-A89E-463A-B26F-60325AECF50F}" destId="{FF0E9928-8175-4C55-A592-4C365C40BA2C}" srcOrd="0" destOrd="0" presId="urn:microsoft.com/office/officeart/2005/8/layout/vList5"/>
    <dgm:cxn modelId="{48B8D7DA-9BCC-4849-A188-7CB427F117BB}" srcId="{03B6D883-E2E6-42BE-BE8D-D5016F4A5642}" destId="{968DAD5A-29AB-4A26-BB08-DFA871BCD16D}" srcOrd="0" destOrd="0" parTransId="{122F937E-0551-4FAF-8E5D-46A65BE2D772}" sibTransId="{718E239A-8FFA-4D2B-88BE-4B1DE3514440}"/>
    <dgm:cxn modelId="{206163DC-C3AB-454C-8A53-A70779DD86DB}" type="presOf" srcId="{03B6D883-E2E6-42BE-BE8D-D5016F4A5642}" destId="{DBCA7DE5-72A8-4FEF-B63F-BEF74ABFA6CE}" srcOrd="0" destOrd="0" presId="urn:microsoft.com/office/officeart/2005/8/layout/vList5"/>
    <dgm:cxn modelId="{24A684E6-D107-5542-BD8A-3A4CCDFB5DB0}" type="presOf" srcId="{06C0DD75-23E5-4F8C-B205-50FC047F6BB8}" destId="{2C8B6FA3-4294-4271-B14B-AC0DEBA13602}" srcOrd="0" destOrd="0" presId="urn:microsoft.com/office/officeart/2005/8/layout/vList5"/>
    <dgm:cxn modelId="{DB899FEA-ECF8-4A1C-AD01-3E53C78889D4}" srcId="{2D58754B-BFD9-4682-A774-0F991A770964}" destId="{06C0DD75-23E5-4F8C-B205-50FC047F6BB8}" srcOrd="0" destOrd="0" parTransId="{3DA22EDB-EAA3-44EC-B731-BFC579AAC773}" sibTransId="{8F0AF489-4688-44DD-8F3E-F52E1F0C797D}"/>
    <dgm:cxn modelId="{7A485FFA-22FC-464F-ABBD-8772315114A7}" srcId="{55E1AA9F-A89E-463A-B26F-60325AECF50F}" destId="{E2A466AE-8D44-4BC8-99B9-DDB4548E4FF1}" srcOrd="0" destOrd="0" parTransId="{FAA06558-3772-4EE2-AF2F-9EC0DAA3B4CD}" sibTransId="{45E61CD4-9E8D-4B5F-9F8B-70FB4F7B67CC}"/>
    <dgm:cxn modelId="{C830D1FD-D67A-B84C-B3EC-96F9E4D0F487}" type="presOf" srcId="{9C5BD959-F282-4B17-AA1A-B754F2A20070}" destId="{4C1303EC-C04F-4A8E-B6FE-760B20BD22A5}" srcOrd="0" destOrd="0" presId="urn:microsoft.com/office/officeart/2005/8/layout/vList5"/>
    <dgm:cxn modelId="{BDF85677-FA72-5D4B-8BB0-90F8B926BCD2}" type="presParOf" srcId="{4C1303EC-C04F-4A8E-B6FE-760B20BD22A5}" destId="{8E2EE2AB-C1C8-4D18-A1B6-D8988EEF8CDC}" srcOrd="0" destOrd="0" presId="urn:microsoft.com/office/officeart/2005/8/layout/vList5"/>
    <dgm:cxn modelId="{A4D9C606-29CB-7A47-B856-5A7244F33B67}" type="presParOf" srcId="{8E2EE2AB-C1C8-4D18-A1B6-D8988EEF8CDC}" destId="{DBCA7DE5-72A8-4FEF-B63F-BEF74ABFA6CE}" srcOrd="0" destOrd="0" presId="urn:microsoft.com/office/officeart/2005/8/layout/vList5"/>
    <dgm:cxn modelId="{67A9DDC3-FD57-5B40-9E7B-0764A475C578}" type="presParOf" srcId="{8E2EE2AB-C1C8-4D18-A1B6-D8988EEF8CDC}" destId="{9C62682A-4470-4229-9786-5F96F3239FC5}" srcOrd="1" destOrd="0" presId="urn:microsoft.com/office/officeart/2005/8/layout/vList5"/>
    <dgm:cxn modelId="{32F65903-1A4C-3948-96A6-0A2322ED9C60}" type="presParOf" srcId="{4C1303EC-C04F-4A8E-B6FE-760B20BD22A5}" destId="{4C6624A5-0927-4BA4-94B9-06C5F20EE195}" srcOrd="1" destOrd="0" presId="urn:microsoft.com/office/officeart/2005/8/layout/vList5"/>
    <dgm:cxn modelId="{06B61536-ECB7-0F48-ADEF-A33D43631940}" type="presParOf" srcId="{4C1303EC-C04F-4A8E-B6FE-760B20BD22A5}" destId="{475898F4-B7D1-4280-AB7E-2B75B38F5889}" srcOrd="2" destOrd="0" presId="urn:microsoft.com/office/officeart/2005/8/layout/vList5"/>
    <dgm:cxn modelId="{20BD20A8-7D20-364D-973E-4E398C2D24B6}" type="presParOf" srcId="{475898F4-B7D1-4280-AB7E-2B75B38F5889}" destId="{B5F7789B-230C-4E9C-B78E-DC9E7DBC327F}" srcOrd="0" destOrd="0" presId="urn:microsoft.com/office/officeart/2005/8/layout/vList5"/>
    <dgm:cxn modelId="{5816D4A7-5238-5E4A-A875-F970F603A284}" type="presParOf" srcId="{475898F4-B7D1-4280-AB7E-2B75B38F5889}" destId="{2C8B6FA3-4294-4271-B14B-AC0DEBA13602}" srcOrd="1" destOrd="0" presId="urn:microsoft.com/office/officeart/2005/8/layout/vList5"/>
    <dgm:cxn modelId="{26180206-9D9A-1248-9331-2F214D6C20E1}" type="presParOf" srcId="{4C1303EC-C04F-4A8E-B6FE-760B20BD22A5}" destId="{CFC68E73-8224-47D2-8912-8A6B322A7D3D}" srcOrd="3" destOrd="0" presId="urn:microsoft.com/office/officeart/2005/8/layout/vList5"/>
    <dgm:cxn modelId="{3FFE0766-3DE1-9F46-9897-A54C2DB9657B}" type="presParOf" srcId="{4C1303EC-C04F-4A8E-B6FE-760B20BD22A5}" destId="{15302699-2668-4B8E-A386-84334B38A99C}" srcOrd="4" destOrd="0" presId="urn:microsoft.com/office/officeart/2005/8/layout/vList5"/>
    <dgm:cxn modelId="{DE7BFCEE-C897-0745-AB9D-84DCF34DD6C6}" type="presParOf" srcId="{15302699-2668-4B8E-A386-84334B38A99C}" destId="{FF0E9928-8175-4C55-A592-4C365C40BA2C}" srcOrd="0" destOrd="0" presId="urn:microsoft.com/office/officeart/2005/8/layout/vList5"/>
    <dgm:cxn modelId="{5B7CAD12-3E35-4844-9345-313547B7AB5A}" type="presParOf" srcId="{15302699-2668-4B8E-A386-84334B38A99C}" destId="{03378B0B-9B72-4D66-85EC-21C78858FEBF}" srcOrd="1" destOrd="0" presId="urn:microsoft.com/office/officeart/2005/8/layout/vList5"/>
    <dgm:cxn modelId="{9B11BAD1-0A3A-1E46-916A-0EEB4D16C90C}" type="presParOf" srcId="{4C1303EC-C04F-4A8E-B6FE-760B20BD22A5}" destId="{31C7A89B-A94A-46C7-AB7B-CC3041F9C06A}" srcOrd="5" destOrd="0" presId="urn:microsoft.com/office/officeart/2005/8/layout/vList5"/>
    <dgm:cxn modelId="{BD0ADF56-779C-C248-BD97-7AD91C7CC8D1}" type="presParOf" srcId="{4C1303EC-C04F-4A8E-B6FE-760B20BD22A5}" destId="{CD43DEEE-D42A-41EA-A34B-E1FABEF1C31A}" srcOrd="6" destOrd="0" presId="urn:microsoft.com/office/officeart/2005/8/layout/vList5"/>
    <dgm:cxn modelId="{816B16DA-A673-644E-9217-8AB4CFBDA296}" type="presParOf" srcId="{CD43DEEE-D42A-41EA-A34B-E1FABEF1C31A}" destId="{47685559-FA6B-4A14-AEB2-511915C16FCA}" srcOrd="0" destOrd="0" presId="urn:microsoft.com/office/officeart/2005/8/layout/vList5"/>
    <dgm:cxn modelId="{652C1551-19F8-BD43-B4BD-161C56765C35}" type="presParOf" srcId="{CD43DEEE-D42A-41EA-A34B-E1FABEF1C31A}" destId="{8F311F35-34D5-4C81-B9B5-E505F3B8DC36}" srcOrd="1" destOrd="0" presId="urn:microsoft.com/office/officeart/2005/8/layout/vList5"/>
    <dgm:cxn modelId="{6477D038-CF5A-9340-B0BA-DA7B48EDCBF0}" type="presParOf" srcId="{4C1303EC-C04F-4A8E-B6FE-760B20BD22A5}" destId="{1EC5D77E-BA53-4106-9B95-04E82745480D}" srcOrd="7" destOrd="0" presId="urn:microsoft.com/office/officeart/2005/8/layout/vList5"/>
    <dgm:cxn modelId="{E6557B70-2C70-F94F-8FE7-EF5A649194EC}" type="presParOf" srcId="{4C1303EC-C04F-4A8E-B6FE-760B20BD22A5}" destId="{A1F8C385-822C-4E78-B20E-74755DACA6F3}" srcOrd="8" destOrd="0" presId="urn:microsoft.com/office/officeart/2005/8/layout/vList5"/>
    <dgm:cxn modelId="{6AFCC41B-2FE9-2E4C-B53B-2C300BF57F25}" type="presParOf" srcId="{A1F8C385-822C-4E78-B20E-74755DACA6F3}" destId="{885C13B6-4F30-4AFA-AF96-7D788F23DA17}" srcOrd="0" destOrd="0" presId="urn:microsoft.com/office/officeart/2005/8/layout/vList5"/>
    <dgm:cxn modelId="{06B3E8C9-1384-024F-B36B-77C716EFBD74}" type="presParOf" srcId="{A1F8C385-822C-4E78-B20E-74755DACA6F3}" destId="{710A6681-5E4D-4369-BB32-464AD9A20CE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5BD959-F282-4B17-AA1A-B754F2A20070}"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rgbClr val="0069B3"/>
        </a:solidFill>
      </dgm:spPr>
      <dgm:t>
        <a:bodyPr/>
        <a:lstStyle/>
        <a:p>
          <a:pPr rtl="0"/>
          <a:r>
            <a:rPr lang="en-US" sz="1600" b="1" dirty="0">
              <a:latin typeface="Arial" charset="0"/>
              <a:ea typeface="Arial" charset="0"/>
              <a:cs typeface="Arial" charset="0"/>
            </a:rPr>
            <a:t>Child Protection</a:t>
          </a: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968DAD5A-29AB-4A26-BB08-DFA871BCD16D}">
      <dgm:prSet phldrT="[Text]" phldr="0" custT="1"/>
      <dgm:spPr>
        <a:solidFill>
          <a:schemeClr val="bg1">
            <a:lumMod val="75000"/>
            <a:alpha val="90000"/>
          </a:schemeClr>
        </a:solidFill>
      </dgm:spPr>
      <dgm:t>
        <a:bodyPr/>
        <a:lstStyle/>
        <a:p>
          <a:pPr rtl="0"/>
          <a:r>
            <a:rPr lang="en-US" sz="1300" b="1" dirty="0">
              <a:latin typeface="Arial" charset="0"/>
              <a:ea typeface="Arial" charset="0"/>
              <a:cs typeface="Arial" charset="0"/>
            </a:rPr>
            <a:t>THH services are for 18yrs+</a:t>
          </a:r>
          <a:r>
            <a:rPr lang="en-US" sz="1300" b="1" baseline="0" dirty="0">
              <a:latin typeface="Arial" charset="0"/>
              <a:ea typeface="Arial" charset="0"/>
              <a:cs typeface="Arial" charset="0"/>
            </a:rPr>
            <a:t>  No children on site</a:t>
          </a:r>
          <a:r>
            <a:rPr lang="en-US" sz="1200" b="1" baseline="0" dirty="0">
              <a:latin typeface="Calibri Light" panose="020F0302020204030204"/>
            </a:rPr>
            <a:t>.</a:t>
          </a:r>
        </a:p>
      </dgm:t>
    </dgm:pt>
    <dgm:pt modelId="{122F937E-0551-4FAF-8E5D-46A65BE2D772}" type="parTrans" cxnId="{48B8D7DA-9BCC-4849-A188-7CB427F117BB}">
      <dgm:prSet/>
      <dgm:spPr/>
      <dgm:t>
        <a:bodyPr/>
        <a:lstStyle/>
        <a:p>
          <a:endParaRPr lang="en-US"/>
        </a:p>
      </dgm:t>
    </dgm:pt>
    <dgm:pt modelId="{718E239A-8FFA-4D2B-88BE-4B1DE3514440}" type="sibTrans" cxnId="{48B8D7DA-9BCC-4849-A188-7CB427F117BB}">
      <dgm:prSet/>
      <dgm:spPr/>
      <dgm:t>
        <a:bodyPr/>
        <a:lstStyle/>
        <a:p>
          <a:endParaRPr lang="en-US"/>
        </a:p>
      </dgm:t>
    </dgm:pt>
    <dgm:pt modelId="{2D58754B-BFD9-4682-A774-0F991A770964}">
      <dgm:prSet phldrT="[Text]" custT="1"/>
      <dgm:spPr>
        <a:solidFill>
          <a:srgbClr val="0069B3"/>
        </a:solidFill>
      </dgm:spPr>
      <dgm:t>
        <a:bodyPr/>
        <a:lstStyle/>
        <a:p>
          <a:pPr rtl="0"/>
          <a:r>
            <a:rPr lang="en-US" sz="1600" b="1" dirty="0">
              <a:latin typeface="Arial" charset="0"/>
              <a:ea typeface="Arial" charset="0"/>
              <a:cs typeface="Arial" charset="0"/>
            </a:rPr>
            <a:t>Drug, Alcohol &amp; Substance Misuse Workplace</a:t>
          </a: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06C0DD75-23E5-4F8C-B205-50FC047F6BB8}">
      <dgm:prSet phldrT="[Text]" custT="1"/>
      <dgm:spPr>
        <a:solidFill>
          <a:schemeClr val="bg1">
            <a:lumMod val="75000"/>
            <a:alpha val="90000"/>
          </a:schemeClr>
        </a:solidFill>
      </dgm:spPr>
      <dgm:t>
        <a:bodyPr/>
        <a:lstStyle/>
        <a:p>
          <a:r>
            <a:rPr lang="en-US" sz="1300" b="1" i="0" u="none" dirty="0">
              <a:latin typeface="Arial" charset="0"/>
              <a:ea typeface="Arial" charset="0"/>
              <a:cs typeface="Arial" charset="0"/>
            </a:rPr>
            <a:t>None allowed on site. Some</a:t>
          </a:r>
          <a:r>
            <a:rPr lang="en-US" sz="1300" b="1" i="0" u="none" baseline="0" dirty="0">
              <a:latin typeface="Arial" charset="0"/>
              <a:ea typeface="Arial" charset="0"/>
              <a:cs typeface="Arial" charset="0"/>
            </a:rPr>
            <a:t> SUs supported on withdrawal.</a:t>
          </a:r>
          <a:endParaRPr lang="en-US" sz="1300" b="1" dirty="0">
            <a:latin typeface="Arial" charset="0"/>
            <a:ea typeface="Arial" charset="0"/>
            <a:cs typeface="Arial" charset="0"/>
          </a:endParaRPr>
        </a:p>
      </dgm:t>
    </dgm:pt>
    <dgm:pt modelId="{3DA22EDB-EAA3-44EC-B731-BFC579AAC773}" type="parTrans" cxnId="{DB899FEA-ECF8-4A1C-AD01-3E53C78889D4}">
      <dgm:prSet/>
      <dgm:spPr/>
      <dgm:t>
        <a:bodyPr/>
        <a:lstStyle/>
        <a:p>
          <a:endParaRPr lang="en-US"/>
        </a:p>
      </dgm:t>
    </dgm:pt>
    <dgm:pt modelId="{8F0AF489-4688-44DD-8F3E-F52E1F0C797D}" type="sibTrans" cxnId="{DB899FEA-ECF8-4A1C-AD01-3E53C78889D4}">
      <dgm:prSet/>
      <dgm:spPr/>
      <dgm:t>
        <a:bodyPr/>
        <a:lstStyle/>
        <a:p>
          <a:endParaRPr lang="en-US"/>
        </a:p>
      </dgm:t>
    </dgm:pt>
    <dgm:pt modelId="{55E1AA9F-A89E-463A-B26F-60325AECF50F}">
      <dgm:prSet phldrT="[Text]" phldr="0" custT="1"/>
      <dgm:spPr>
        <a:solidFill>
          <a:srgbClr val="0069B3"/>
        </a:solidFill>
      </dgm:spPr>
      <dgm:t>
        <a:bodyPr/>
        <a:lstStyle/>
        <a:p>
          <a:r>
            <a:rPr lang="en-GB" sz="1600" b="1" dirty="0">
              <a:latin typeface="Arial" charset="0"/>
              <a:ea typeface="Arial" charset="0"/>
              <a:cs typeface="Arial" charset="0"/>
            </a:rPr>
            <a:t>Acceptable</a:t>
          </a:r>
          <a:r>
            <a:rPr lang="en-GB" sz="1600" b="1" baseline="0" dirty="0">
              <a:latin typeface="Arial" charset="0"/>
              <a:ea typeface="Arial" charset="0"/>
              <a:cs typeface="Arial" charset="0"/>
            </a:rPr>
            <a:t> Service User Behaviour</a:t>
          </a:r>
          <a:endParaRPr lang="en-US" sz="1600" b="1" dirty="0">
            <a:latin typeface="Arial" charset="0"/>
            <a:ea typeface="Arial" charset="0"/>
            <a:cs typeface="Arial" charset="0"/>
          </a:endParaRP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E2A466AE-8D44-4BC8-99B9-DDB4548E4FF1}">
      <dgm:prSet phldrT="[Text]" custT="1"/>
      <dgm:spPr>
        <a:solidFill>
          <a:schemeClr val="bg1">
            <a:lumMod val="75000"/>
            <a:alpha val="90000"/>
          </a:schemeClr>
        </a:solidFill>
      </dgm:spPr>
      <dgm:t>
        <a:bodyPr/>
        <a:lstStyle/>
        <a:p>
          <a:r>
            <a:rPr lang="en-US" sz="1300" b="1" i="0" u="none" dirty="0">
              <a:latin typeface="Arial" charset="0"/>
              <a:ea typeface="Arial" charset="0"/>
              <a:cs typeface="Arial" charset="0"/>
            </a:rPr>
            <a:t>House Rules are up on the wall.</a:t>
          </a:r>
          <a:r>
            <a:rPr lang="en-US" sz="1300" b="1" i="0" u="none" baseline="0" dirty="0">
              <a:latin typeface="Arial" charset="0"/>
              <a:ea typeface="Arial" charset="0"/>
              <a:cs typeface="Arial" charset="0"/>
            </a:rPr>
            <a:t> Call staff to reinforce.</a:t>
          </a:r>
          <a:endParaRPr lang="en-US" sz="1300" b="1" dirty="0">
            <a:latin typeface="Arial" charset="0"/>
            <a:ea typeface="Arial" charset="0"/>
            <a:cs typeface="Arial" charset="0"/>
          </a:endParaRPr>
        </a:p>
      </dgm:t>
    </dgm:pt>
    <dgm:pt modelId="{FAA06558-3772-4EE2-AF2F-9EC0DAA3B4CD}" type="parTrans" cxnId="{7A485FFA-22FC-464F-ABBD-8772315114A7}">
      <dgm:prSet/>
      <dgm:spPr/>
      <dgm:t>
        <a:bodyPr/>
        <a:lstStyle/>
        <a:p>
          <a:endParaRPr lang="en-US"/>
        </a:p>
      </dgm:t>
    </dgm:pt>
    <dgm:pt modelId="{45E61CD4-9E8D-4B5F-9F8B-70FB4F7B67CC}" type="sibTrans" cxnId="{7A485FFA-22FC-464F-ABBD-8772315114A7}">
      <dgm:prSet/>
      <dgm:spPr/>
      <dgm:t>
        <a:bodyPr/>
        <a:lstStyle/>
        <a:p>
          <a:endParaRPr lang="en-US"/>
        </a:p>
      </dgm:t>
    </dgm:pt>
    <dgm:pt modelId="{CBE8B0BA-D33C-4670-B61B-C0F792F394F3}">
      <dgm:prSet phldrT="[Text]" custT="1"/>
      <dgm:spPr>
        <a:solidFill>
          <a:srgbClr val="0069B3"/>
        </a:solidFill>
      </dgm:spPr>
      <dgm:t>
        <a:bodyPr/>
        <a:lstStyle/>
        <a:p>
          <a:r>
            <a:rPr lang="en-US" sz="1600" b="1" dirty="0">
              <a:latin typeface="Arial" charset="0"/>
              <a:ea typeface="Arial" charset="0"/>
              <a:cs typeface="Arial" charset="0"/>
            </a:rPr>
            <a:t>Bullying / Whistle blowing</a:t>
          </a:r>
        </a:p>
      </dgm:t>
    </dgm:pt>
    <dgm:pt modelId="{8088DBE7-3790-46B4-ADA6-5DF261A440D5}" type="parTrans" cxnId="{16A16E06-358F-43B7-BC40-C39CC2FC391D}">
      <dgm:prSet/>
      <dgm:spPr/>
      <dgm:t>
        <a:bodyPr/>
        <a:lstStyle/>
        <a:p>
          <a:endParaRPr lang="en-US"/>
        </a:p>
      </dgm:t>
    </dgm:pt>
    <dgm:pt modelId="{E5B19AEC-9C2F-40BD-AA32-8EB8495AE1EF}" type="sibTrans" cxnId="{16A16E06-358F-43B7-BC40-C39CC2FC391D}">
      <dgm:prSet/>
      <dgm:spPr/>
      <dgm:t>
        <a:bodyPr/>
        <a:lstStyle/>
        <a:p>
          <a:endParaRPr lang="en-US"/>
        </a:p>
      </dgm:t>
    </dgm:pt>
    <dgm:pt modelId="{BB224A7A-42D2-4CFD-B880-2ADD7482918E}">
      <dgm:prSet phldrT="[Text]" custT="1"/>
      <dgm:spPr>
        <a:solidFill>
          <a:schemeClr val="bg1">
            <a:lumMod val="75000"/>
            <a:alpha val="90000"/>
          </a:schemeClr>
        </a:solidFill>
      </dgm:spPr>
      <dgm:t>
        <a:bodyPr/>
        <a:lstStyle/>
        <a:p>
          <a:r>
            <a:rPr lang="en-US" sz="1300" b="1" i="0" u="none" dirty="0">
              <a:latin typeface="Arial" charset="0"/>
              <a:ea typeface="Arial" charset="0"/>
              <a:cs typeface="Arial" charset="0"/>
            </a:rPr>
            <a:t>Concerns about</a:t>
          </a:r>
          <a:r>
            <a:rPr lang="en-US" sz="1300" b="1" i="0" u="none" baseline="0" dirty="0">
              <a:latin typeface="Arial" charset="0"/>
              <a:ea typeface="Arial" charset="0"/>
              <a:cs typeface="Arial" charset="0"/>
            </a:rPr>
            <a:t> malpractice </a:t>
          </a:r>
          <a:r>
            <a:rPr lang="mr-IN" sz="1300" b="1" i="0" u="none" baseline="0" dirty="0">
              <a:latin typeface="Arial" charset="0"/>
              <a:ea typeface="Arial" charset="0"/>
              <a:cs typeface="Arial" charset="0"/>
            </a:rPr>
            <a:t>–</a:t>
          </a:r>
          <a:r>
            <a:rPr lang="en-US" sz="1300" b="1" i="0" u="none" baseline="0" dirty="0">
              <a:latin typeface="Arial" charset="0"/>
              <a:ea typeface="Arial" charset="0"/>
              <a:cs typeface="Arial" charset="0"/>
            </a:rPr>
            <a:t> impact on innocent individuals</a:t>
          </a:r>
          <a:r>
            <a:rPr lang="en-US" sz="1300" b="0" i="0" u="none" baseline="0" dirty="0">
              <a:latin typeface="Arial" charset="0"/>
              <a:ea typeface="Arial" charset="0"/>
              <a:cs typeface="Arial" charset="0"/>
            </a:rPr>
            <a:t>.</a:t>
          </a:r>
          <a:endParaRPr lang="en-US" sz="1300" dirty="0">
            <a:latin typeface="Arial" charset="0"/>
            <a:ea typeface="Arial" charset="0"/>
            <a:cs typeface="Arial" charset="0"/>
          </a:endParaRPr>
        </a:p>
      </dgm:t>
    </dgm:pt>
    <dgm:pt modelId="{3111A7F0-3D96-4932-B52E-ED03DB11CD95}" type="parTrans" cxnId="{96BD9581-0DD5-48AB-A7DC-09374D5592A8}">
      <dgm:prSet/>
      <dgm:spPr/>
      <dgm:t>
        <a:bodyPr/>
        <a:lstStyle/>
        <a:p>
          <a:endParaRPr lang="en-US"/>
        </a:p>
      </dgm:t>
    </dgm:pt>
    <dgm:pt modelId="{D1AE582D-A7ED-4AA7-8B94-27BE6FEB1DE4}" type="sibTrans" cxnId="{96BD9581-0DD5-48AB-A7DC-09374D5592A8}">
      <dgm:prSet/>
      <dgm:spPr/>
      <dgm:t>
        <a:bodyPr/>
        <a:lstStyle/>
        <a:p>
          <a:endParaRPr lang="en-US"/>
        </a:p>
      </dgm:t>
    </dgm:pt>
    <dgm:pt modelId="{2520C070-1827-4C86-B99B-C78D0E08110F}">
      <dgm:prSet phldrT="[Text]" custT="1"/>
      <dgm:spPr>
        <a:solidFill>
          <a:srgbClr val="0069B3"/>
        </a:solidFill>
      </dgm:spPr>
      <dgm:t>
        <a:bodyPr/>
        <a:lstStyle/>
        <a:p>
          <a:r>
            <a:rPr lang="en-US" sz="1600" b="1" dirty="0">
              <a:latin typeface="Arial" charset="0"/>
              <a:ea typeface="Arial" charset="0"/>
              <a:cs typeface="Arial" charset="0"/>
            </a:rPr>
            <a:t>Serious / Untoward Incident</a:t>
          </a:r>
        </a:p>
      </dgm:t>
    </dgm:pt>
    <dgm:pt modelId="{90265E71-E1E7-4371-9214-5BD7BD68747D}" type="parTrans" cxnId="{F4188F00-56FE-4F36-928A-2DD941A422C1}">
      <dgm:prSet/>
      <dgm:spPr/>
      <dgm:t>
        <a:bodyPr/>
        <a:lstStyle/>
        <a:p>
          <a:endParaRPr lang="en-US"/>
        </a:p>
      </dgm:t>
    </dgm:pt>
    <dgm:pt modelId="{989F15F3-D53E-4B40-A699-A16693369DEA}" type="sibTrans" cxnId="{F4188F00-56FE-4F36-928A-2DD941A422C1}">
      <dgm:prSet/>
      <dgm:spPr/>
      <dgm:t>
        <a:bodyPr/>
        <a:lstStyle/>
        <a:p>
          <a:endParaRPr lang="en-US"/>
        </a:p>
      </dgm:t>
    </dgm:pt>
    <dgm:pt modelId="{AEB0F5B5-F6CE-4BA2-B3BF-64C902C34C38}">
      <dgm:prSet phldrT="[Text]" custT="1"/>
      <dgm:spPr>
        <a:solidFill>
          <a:schemeClr val="bg1">
            <a:lumMod val="75000"/>
            <a:alpha val="90000"/>
          </a:schemeClr>
        </a:solidFill>
      </dgm:spPr>
      <dgm:t>
        <a:bodyPr/>
        <a:lstStyle/>
        <a:p>
          <a:r>
            <a:rPr lang="en-US" sz="1300" b="1" i="0" u="none" dirty="0">
              <a:latin typeface="Arial" charset="0"/>
              <a:ea typeface="Arial" charset="0"/>
              <a:cs typeface="Arial" charset="0"/>
            </a:rPr>
            <a:t>Unexpected</a:t>
          </a:r>
          <a:r>
            <a:rPr lang="en-US" sz="1300" b="1" i="0" u="none" baseline="0" dirty="0">
              <a:latin typeface="Arial" charset="0"/>
              <a:ea typeface="Arial" charset="0"/>
              <a:cs typeface="Arial" charset="0"/>
            </a:rPr>
            <a:t> event, putting you or others at risk.</a:t>
          </a:r>
          <a:endParaRPr lang="en-US" sz="1300" b="1" dirty="0">
            <a:latin typeface="Arial" charset="0"/>
            <a:ea typeface="Arial" charset="0"/>
            <a:cs typeface="Arial" charset="0"/>
          </a:endParaRPr>
        </a:p>
      </dgm:t>
    </dgm:pt>
    <dgm:pt modelId="{F7009F87-1F74-4D8A-8D57-5F2E01A2C4D8}" type="parTrans" cxnId="{BD03FA5B-2B25-49B7-A441-020242D97FEC}">
      <dgm:prSet/>
      <dgm:spPr/>
      <dgm:t>
        <a:bodyPr/>
        <a:lstStyle/>
        <a:p>
          <a:endParaRPr lang="en-US"/>
        </a:p>
      </dgm:t>
    </dgm:pt>
    <dgm:pt modelId="{A15CF1E4-1865-49A4-A974-BFFE8228C8DC}" type="sibTrans" cxnId="{BD03FA5B-2B25-49B7-A441-020242D97FEC}">
      <dgm:prSet/>
      <dgm:spPr/>
      <dgm:t>
        <a:bodyPr/>
        <a:lstStyle/>
        <a:p>
          <a:endParaRPr lang="en-US"/>
        </a:p>
      </dgm:t>
    </dgm:pt>
    <dgm:pt modelId="{4C1303EC-C04F-4A8E-B6FE-760B20BD22A5}" type="pres">
      <dgm:prSet presAssocID="{9C5BD959-F282-4B17-AA1A-B754F2A20070}" presName="Name0" presStyleCnt="0">
        <dgm:presLayoutVars>
          <dgm:dir/>
          <dgm:animLvl val="lvl"/>
          <dgm:resizeHandles val="exact"/>
        </dgm:presLayoutVars>
      </dgm:prSet>
      <dgm:spPr/>
    </dgm:pt>
    <dgm:pt modelId="{8E2EE2AB-C1C8-4D18-A1B6-D8988EEF8CDC}" type="pres">
      <dgm:prSet presAssocID="{03B6D883-E2E6-42BE-BE8D-D5016F4A5642}" presName="linNode" presStyleCnt="0"/>
      <dgm:spPr/>
    </dgm:pt>
    <dgm:pt modelId="{DBCA7DE5-72A8-4FEF-B63F-BEF74ABFA6CE}" type="pres">
      <dgm:prSet presAssocID="{03B6D883-E2E6-42BE-BE8D-D5016F4A5642}" presName="parentText" presStyleLbl="node1" presStyleIdx="0" presStyleCnt="5">
        <dgm:presLayoutVars>
          <dgm:chMax val="1"/>
          <dgm:bulletEnabled val="1"/>
        </dgm:presLayoutVars>
      </dgm:prSet>
      <dgm:spPr/>
    </dgm:pt>
    <dgm:pt modelId="{9C62682A-4470-4229-9786-5F96F3239FC5}" type="pres">
      <dgm:prSet presAssocID="{03B6D883-E2E6-42BE-BE8D-D5016F4A5642}" presName="descendantText" presStyleLbl="alignAccFollowNode1" presStyleIdx="0" presStyleCnt="5">
        <dgm:presLayoutVars>
          <dgm:bulletEnabled val="1"/>
        </dgm:presLayoutVars>
      </dgm:prSet>
      <dgm:spPr/>
    </dgm:pt>
    <dgm:pt modelId="{4C6624A5-0927-4BA4-94B9-06C5F20EE195}" type="pres">
      <dgm:prSet presAssocID="{AF9E9A91-CFAA-4D06-8377-0B33E1C37BE6}" presName="sp" presStyleCnt="0"/>
      <dgm:spPr/>
    </dgm:pt>
    <dgm:pt modelId="{475898F4-B7D1-4280-AB7E-2B75B38F5889}" type="pres">
      <dgm:prSet presAssocID="{2D58754B-BFD9-4682-A774-0F991A770964}" presName="linNode" presStyleCnt="0"/>
      <dgm:spPr/>
    </dgm:pt>
    <dgm:pt modelId="{B5F7789B-230C-4E9C-B78E-DC9E7DBC327F}" type="pres">
      <dgm:prSet presAssocID="{2D58754B-BFD9-4682-A774-0F991A770964}" presName="parentText" presStyleLbl="node1" presStyleIdx="1" presStyleCnt="5">
        <dgm:presLayoutVars>
          <dgm:chMax val="1"/>
          <dgm:bulletEnabled val="1"/>
        </dgm:presLayoutVars>
      </dgm:prSet>
      <dgm:spPr/>
    </dgm:pt>
    <dgm:pt modelId="{2C8B6FA3-4294-4271-B14B-AC0DEBA13602}" type="pres">
      <dgm:prSet presAssocID="{2D58754B-BFD9-4682-A774-0F991A770964}" presName="descendantText" presStyleLbl="alignAccFollowNode1" presStyleIdx="1" presStyleCnt="5">
        <dgm:presLayoutVars>
          <dgm:bulletEnabled val="1"/>
        </dgm:presLayoutVars>
      </dgm:prSet>
      <dgm:spPr/>
    </dgm:pt>
    <dgm:pt modelId="{CFC68E73-8224-47D2-8912-8A6B322A7D3D}" type="pres">
      <dgm:prSet presAssocID="{C104FFE1-3440-4A64-9D7F-9C425E465746}" presName="sp" presStyleCnt="0"/>
      <dgm:spPr/>
    </dgm:pt>
    <dgm:pt modelId="{15302699-2668-4B8E-A386-84334B38A99C}" type="pres">
      <dgm:prSet presAssocID="{55E1AA9F-A89E-463A-B26F-60325AECF50F}" presName="linNode" presStyleCnt="0"/>
      <dgm:spPr/>
    </dgm:pt>
    <dgm:pt modelId="{FF0E9928-8175-4C55-A592-4C365C40BA2C}" type="pres">
      <dgm:prSet presAssocID="{55E1AA9F-A89E-463A-B26F-60325AECF50F}" presName="parentText" presStyleLbl="node1" presStyleIdx="2" presStyleCnt="5">
        <dgm:presLayoutVars>
          <dgm:chMax val="1"/>
          <dgm:bulletEnabled val="1"/>
        </dgm:presLayoutVars>
      </dgm:prSet>
      <dgm:spPr/>
    </dgm:pt>
    <dgm:pt modelId="{03378B0B-9B72-4D66-85EC-21C78858FEBF}" type="pres">
      <dgm:prSet presAssocID="{55E1AA9F-A89E-463A-B26F-60325AECF50F}" presName="descendantText" presStyleLbl="alignAccFollowNode1" presStyleIdx="2" presStyleCnt="5">
        <dgm:presLayoutVars>
          <dgm:bulletEnabled val="1"/>
        </dgm:presLayoutVars>
      </dgm:prSet>
      <dgm:spPr/>
    </dgm:pt>
    <dgm:pt modelId="{31C7A89B-A94A-46C7-AB7B-CC3041F9C06A}" type="pres">
      <dgm:prSet presAssocID="{56235C5F-85CF-4318-A6B1-70B2C8267E8A}" presName="sp" presStyleCnt="0"/>
      <dgm:spPr/>
    </dgm:pt>
    <dgm:pt modelId="{CD43DEEE-D42A-41EA-A34B-E1FABEF1C31A}" type="pres">
      <dgm:prSet presAssocID="{CBE8B0BA-D33C-4670-B61B-C0F792F394F3}" presName="linNode" presStyleCnt="0"/>
      <dgm:spPr/>
    </dgm:pt>
    <dgm:pt modelId="{47685559-FA6B-4A14-AEB2-511915C16FCA}" type="pres">
      <dgm:prSet presAssocID="{CBE8B0BA-D33C-4670-B61B-C0F792F394F3}" presName="parentText" presStyleLbl="node1" presStyleIdx="3" presStyleCnt="5">
        <dgm:presLayoutVars>
          <dgm:chMax val="1"/>
          <dgm:bulletEnabled val="1"/>
        </dgm:presLayoutVars>
      </dgm:prSet>
      <dgm:spPr/>
    </dgm:pt>
    <dgm:pt modelId="{8F311F35-34D5-4C81-B9B5-E505F3B8DC36}" type="pres">
      <dgm:prSet presAssocID="{CBE8B0BA-D33C-4670-B61B-C0F792F394F3}" presName="descendantText" presStyleLbl="alignAccFollowNode1" presStyleIdx="3" presStyleCnt="5">
        <dgm:presLayoutVars>
          <dgm:bulletEnabled val="1"/>
        </dgm:presLayoutVars>
      </dgm:prSet>
      <dgm:spPr/>
    </dgm:pt>
    <dgm:pt modelId="{1EC5D77E-BA53-4106-9B95-04E82745480D}" type="pres">
      <dgm:prSet presAssocID="{E5B19AEC-9C2F-40BD-AA32-8EB8495AE1EF}" presName="sp" presStyleCnt="0"/>
      <dgm:spPr/>
    </dgm:pt>
    <dgm:pt modelId="{A1F8C385-822C-4E78-B20E-74755DACA6F3}" type="pres">
      <dgm:prSet presAssocID="{2520C070-1827-4C86-B99B-C78D0E08110F}" presName="linNode" presStyleCnt="0"/>
      <dgm:spPr/>
    </dgm:pt>
    <dgm:pt modelId="{885C13B6-4F30-4AFA-AF96-7D788F23DA17}" type="pres">
      <dgm:prSet presAssocID="{2520C070-1827-4C86-B99B-C78D0E08110F}" presName="parentText" presStyleLbl="node1" presStyleIdx="4" presStyleCnt="5">
        <dgm:presLayoutVars>
          <dgm:chMax val="1"/>
          <dgm:bulletEnabled val="1"/>
        </dgm:presLayoutVars>
      </dgm:prSet>
      <dgm:spPr/>
    </dgm:pt>
    <dgm:pt modelId="{710A6681-5E4D-4369-BB32-464AD9A20CE1}" type="pres">
      <dgm:prSet presAssocID="{2520C070-1827-4C86-B99B-C78D0E08110F}" presName="descendantText" presStyleLbl="alignAccFollowNode1" presStyleIdx="4" presStyleCnt="5">
        <dgm:presLayoutVars>
          <dgm:bulletEnabled val="1"/>
        </dgm:presLayoutVars>
      </dgm:prSet>
      <dgm:spPr/>
    </dgm:pt>
  </dgm:ptLst>
  <dgm:cxnLst>
    <dgm:cxn modelId="{F4188F00-56FE-4F36-928A-2DD941A422C1}" srcId="{9C5BD959-F282-4B17-AA1A-B754F2A20070}" destId="{2520C070-1827-4C86-B99B-C78D0E08110F}" srcOrd="4" destOrd="0" parTransId="{90265E71-E1E7-4371-9214-5BD7BD68747D}" sibTransId="{989F15F3-D53E-4B40-A699-A16693369DEA}"/>
    <dgm:cxn modelId="{77975A01-D9C6-49D2-B5F5-79AF365F0600}" srcId="{9C5BD959-F282-4B17-AA1A-B754F2A20070}" destId="{55E1AA9F-A89E-463A-B26F-60325AECF50F}" srcOrd="2" destOrd="0" parTransId="{913F8117-8EB7-4283-A947-9FC99A898B4E}" sibTransId="{56235C5F-85CF-4318-A6B1-70B2C8267E8A}"/>
    <dgm:cxn modelId="{16A16E06-358F-43B7-BC40-C39CC2FC391D}" srcId="{9C5BD959-F282-4B17-AA1A-B754F2A20070}" destId="{CBE8B0BA-D33C-4670-B61B-C0F792F394F3}" srcOrd="3" destOrd="0" parTransId="{8088DBE7-3790-46B4-ADA6-5DF261A440D5}" sibTransId="{E5B19AEC-9C2F-40BD-AA32-8EB8495AE1EF}"/>
    <dgm:cxn modelId="{9F56F326-155A-0F41-84DF-6113350F9429}" type="presOf" srcId="{968DAD5A-29AB-4A26-BB08-DFA871BCD16D}" destId="{9C62682A-4470-4229-9786-5F96F3239FC5}" srcOrd="0" destOrd="0" presId="urn:microsoft.com/office/officeart/2005/8/layout/vList5"/>
    <dgm:cxn modelId="{D0CFDA33-D09D-4E4E-BBDA-F557A0476597}" srcId="{9C5BD959-F282-4B17-AA1A-B754F2A20070}" destId="{2D58754B-BFD9-4682-A774-0F991A770964}" srcOrd="1" destOrd="0" parTransId="{E060E061-29FD-424A-9F68-F12ACDF34158}" sibTransId="{C104FFE1-3440-4A64-9D7F-9C425E465746}"/>
    <dgm:cxn modelId="{BD03FA5B-2B25-49B7-A441-020242D97FEC}" srcId="{2520C070-1827-4C86-B99B-C78D0E08110F}" destId="{AEB0F5B5-F6CE-4BA2-B3BF-64C902C34C38}" srcOrd="0" destOrd="0" parTransId="{F7009F87-1F74-4D8A-8D57-5F2E01A2C4D8}" sibTransId="{A15CF1E4-1865-49A4-A974-BFFE8228C8DC}"/>
    <dgm:cxn modelId="{65B31968-A036-BF4D-A9FD-E5F9FEDDE7F9}" type="presOf" srcId="{55E1AA9F-A89E-463A-B26F-60325AECF50F}" destId="{FF0E9928-8175-4C55-A592-4C365C40BA2C}" srcOrd="0" destOrd="0" presId="urn:microsoft.com/office/officeart/2005/8/layout/vList5"/>
    <dgm:cxn modelId="{5B5DE06D-9268-4628-81CB-A1BA096614CC}" srcId="{9C5BD959-F282-4B17-AA1A-B754F2A20070}" destId="{03B6D883-E2E6-42BE-BE8D-D5016F4A5642}" srcOrd="0" destOrd="0" parTransId="{D108F484-63D9-4555-8178-76120F598338}" sibTransId="{AF9E9A91-CFAA-4D06-8377-0B33E1C37BE6}"/>
    <dgm:cxn modelId="{6A32D073-F476-F24E-BD75-31163691E886}" type="presOf" srcId="{06C0DD75-23E5-4F8C-B205-50FC047F6BB8}" destId="{2C8B6FA3-4294-4271-B14B-AC0DEBA13602}" srcOrd="0" destOrd="0" presId="urn:microsoft.com/office/officeart/2005/8/layout/vList5"/>
    <dgm:cxn modelId="{96BD9581-0DD5-48AB-A7DC-09374D5592A8}" srcId="{CBE8B0BA-D33C-4670-B61B-C0F792F394F3}" destId="{BB224A7A-42D2-4CFD-B880-2ADD7482918E}" srcOrd="0" destOrd="0" parTransId="{3111A7F0-3D96-4932-B52E-ED03DB11CD95}" sibTransId="{D1AE582D-A7ED-4AA7-8B94-27BE6FEB1DE4}"/>
    <dgm:cxn modelId="{F588A19F-DD92-0940-B527-7CB7E2F88A07}" type="presOf" srcId="{9C5BD959-F282-4B17-AA1A-B754F2A20070}" destId="{4C1303EC-C04F-4A8E-B6FE-760B20BD22A5}" srcOrd="0" destOrd="0" presId="urn:microsoft.com/office/officeart/2005/8/layout/vList5"/>
    <dgm:cxn modelId="{07C668A0-BC5F-584A-9203-9E17FEC5DA93}" type="presOf" srcId="{BB224A7A-42D2-4CFD-B880-2ADD7482918E}" destId="{8F311F35-34D5-4C81-B9B5-E505F3B8DC36}" srcOrd="0" destOrd="0" presId="urn:microsoft.com/office/officeart/2005/8/layout/vList5"/>
    <dgm:cxn modelId="{7C7088A8-D802-3542-9EBE-D6628F72EC19}" type="presOf" srcId="{2D58754B-BFD9-4682-A774-0F991A770964}" destId="{B5F7789B-230C-4E9C-B78E-DC9E7DBC327F}" srcOrd="0" destOrd="0" presId="urn:microsoft.com/office/officeart/2005/8/layout/vList5"/>
    <dgm:cxn modelId="{5848C0B1-A8F6-B649-B1CF-6729A01DC531}" type="presOf" srcId="{E2A466AE-8D44-4BC8-99B9-DDB4548E4FF1}" destId="{03378B0B-9B72-4D66-85EC-21C78858FEBF}" srcOrd="0" destOrd="0" presId="urn:microsoft.com/office/officeart/2005/8/layout/vList5"/>
    <dgm:cxn modelId="{D232F6BE-ABA8-F448-AF94-B6D0E2C84732}" type="presOf" srcId="{CBE8B0BA-D33C-4670-B61B-C0F792F394F3}" destId="{47685559-FA6B-4A14-AEB2-511915C16FCA}" srcOrd="0" destOrd="0" presId="urn:microsoft.com/office/officeart/2005/8/layout/vList5"/>
    <dgm:cxn modelId="{0E2518CE-E1B5-C14B-8774-0009D7FD6B46}" type="presOf" srcId="{03B6D883-E2E6-42BE-BE8D-D5016F4A5642}" destId="{DBCA7DE5-72A8-4FEF-B63F-BEF74ABFA6CE}" srcOrd="0" destOrd="0" presId="urn:microsoft.com/office/officeart/2005/8/layout/vList5"/>
    <dgm:cxn modelId="{365EBFCF-256C-A542-97DE-FA323BE60471}" type="presOf" srcId="{AEB0F5B5-F6CE-4BA2-B3BF-64C902C34C38}" destId="{710A6681-5E4D-4369-BB32-464AD9A20CE1}" srcOrd="0" destOrd="0" presId="urn:microsoft.com/office/officeart/2005/8/layout/vList5"/>
    <dgm:cxn modelId="{48B8D7DA-9BCC-4849-A188-7CB427F117BB}" srcId="{03B6D883-E2E6-42BE-BE8D-D5016F4A5642}" destId="{968DAD5A-29AB-4A26-BB08-DFA871BCD16D}" srcOrd="0" destOrd="0" parTransId="{122F937E-0551-4FAF-8E5D-46A65BE2D772}" sibTransId="{718E239A-8FFA-4D2B-88BE-4B1DE3514440}"/>
    <dgm:cxn modelId="{DB899FEA-ECF8-4A1C-AD01-3E53C78889D4}" srcId="{2D58754B-BFD9-4682-A774-0F991A770964}" destId="{06C0DD75-23E5-4F8C-B205-50FC047F6BB8}" srcOrd="0" destOrd="0" parTransId="{3DA22EDB-EAA3-44EC-B731-BFC579AAC773}" sibTransId="{8F0AF489-4688-44DD-8F3E-F52E1F0C797D}"/>
    <dgm:cxn modelId="{FE423BF4-B98C-B04E-9AED-DAC8CCFFE5D9}" type="presOf" srcId="{2520C070-1827-4C86-B99B-C78D0E08110F}" destId="{885C13B6-4F30-4AFA-AF96-7D788F23DA17}" srcOrd="0" destOrd="0" presId="urn:microsoft.com/office/officeart/2005/8/layout/vList5"/>
    <dgm:cxn modelId="{7A485FFA-22FC-464F-ABBD-8772315114A7}" srcId="{55E1AA9F-A89E-463A-B26F-60325AECF50F}" destId="{E2A466AE-8D44-4BC8-99B9-DDB4548E4FF1}" srcOrd="0" destOrd="0" parTransId="{FAA06558-3772-4EE2-AF2F-9EC0DAA3B4CD}" sibTransId="{45E61CD4-9E8D-4B5F-9F8B-70FB4F7B67CC}"/>
    <dgm:cxn modelId="{DB9E78FB-F602-5148-A3CE-A4EFBE4512E7}" type="presParOf" srcId="{4C1303EC-C04F-4A8E-B6FE-760B20BD22A5}" destId="{8E2EE2AB-C1C8-4D18-A1B6-D8988EEF8CDC}" srcOrd="0" destOrd="0" presId="urn:microsoft.com/office/officeart/2005/8/layout/vList5"/>
    <dgm:cxn modelId="{A50A5267-B4E4-E149-B8AA-DAF83F299ED4}" type="presParOf" srcId="{8E2EE2AB-C1C8-4D18-A1B6-D8988EEF8CDC}" destId="{DBCA7DE5-72A8-4FEF-B63F-BEF74ABFA6CE}" srcOrd="0" destOrd="0" presId="urn:microsoft.com/office/officeart/2005/8/layout/vList5"/>
    <dgm:cxn modelId="{84B8E651-5E24-5A48-B2C0-4CAA8EFD3B0E}" type="presParOf" srcId="{8E2EE2AB-C1C8-4D18-A1B6-D8988EEF8CDC}" destId="{9C62682A-4470-4229-9786-5F96F3239FC5}" srcOrd="1" destOrd="0" presId="urn:microsoft.com/office/officeart/2005/8/layout/vList5"/>
    <dgm:cxn modelId="{BBA66BEE-0DC7-8747-B320-CAF18B187E9E}" type="presParOf" srcId="{4C1303EC-C04F-4A8E-B6FE-760B20BD22A5}" destId="{4C6624A5-0927-4BA4-94B9-06C5F20EE195}" srcOrd="1" destOrd="0" presId="urn:microsoft.com/office/officeart/2005/8/layout/vList5"/>
    <dgm:cxn modelId="{173D72F8-184C-ED47-A44E-F7BEEDCCC0E1}" type="presParOf" srcId="{4C1303EC-C04F-4A8E-B6FE-760B20BD22A5}" destId="{475898F4-B7D1-4280-AB7E-2B75B38F5889}" srcOrd="2" destOrd="0" presId="urn:microsoft.com/office/officeart/2005/8/layout/vList5"/>
    <dgm:cxn modelId="{EC5F3FF0-C790-7448-AA44-008BA1F39A22}" type="presParOf" srcId="{475898F4-B7D1-4280-AB7E-2B75B38F5889}" destId="{B5F7789B-230C-4E9C-B78E-DC9E7DBC327F}" srcOrd="0" destOrd="0" presId="urn:microsoft.com/office/officeart/2005/8/layout/vList5"/>
    <dgm:cxn modelId="{5A8A097D-9851-5642-B719-6B2E5ACC4654}" type="presParOf" srcId="{475898F4-B7D1-4280-AB7E-2B75B38F5889}" destId="{2C8B6FA3-4294-4271-B14B-AC0DEBA13602}" srcOrd="1" destOrd="0" presId="urn:microsoft.com/office/officeart/2005/8/layout/vList5"/>
    <dgm:cxn modelId="{460CD139-38FE-A443-A4E5-763AA6FBEC5A}" type="presParOf" srcId="{4C1303EC-C04F-4A8E-B6FE-760B20BD22A5}" destId="{CFC68E73-8224-47D2-8912-8A6B322A7D3D}" srcOrd="3" destOrd="0" presId="urn:microsoft.com/office/officeart/2005/8/layout/vList5"/>
    <dgm:cxn modelId="{B334BEBC-68E0-9340-BD9D-3470CF40E6C5}" type="presParOf" srcId="{4C1303EC-C04F-4A8E-B6FE-760B20BD22A5}" destId="{15302699-2668-4B8E-A386-84334B38A99C}" srcOrd="4" destOrd="0" presId="urn:microsoft.com/office/officeart/2005/8/layout/vList5"/>
    <dgm:cxn modelId="{B4C6A1EF-B6B7-074D-AE40-7B035CA0BB1C}" type="presParOf" srcId="{15302699-2668-4B8E-A386-84334B38A99C}" destId="{FF0E9928-8175-4C55-A592-4C365C40BA2C}" srcOrd="0" destOrd="0" presId="urn:microsoft.com/office/officeart/2005/8/layout/vList5"/>
    <dgm:cxn modelId="{969EF6FD-7671-7044-AB58-F5D624E5C83B}" type="presParOf" srcId="{15302699-2668-4B8E-A386-84334B38A99C}" destId="{03378B0B-9B72-4D66-85EC-21C78858FEBF}" srcOrd="1" destOrd="0" presId="urn:microsoft.com/office/officeart/2005/8/layout/vList5"/>
    <dgm:cxn modelId="{18782BB1-3E56-834F-876A-AA556289EE17}" type="presParOf" srcId="{4C1303EC-C04F-4A8E-B6FE-760B20BD22A5}" destId="{31C7A89B-A94A-46C7-AB7B-CC3041F9C06A}" srcOrd="5" destOrd="0" presId="urn:microsoft.com/office/officeart/2005/8/layout/vList5"/>
    <dgm:cxn modelId="{DC12399E-FFB7-0149-BF9E-1AB4114D0169}" type="presParOf" srcId="{4C1303EC-C04F-4A8E-B6FE-760B20BD22A5}" destId="{CD43DEEE-D42A-41EA-A34B-E1FABEF1C31A}" srcOrd="6" destOrd="0" presId="urn:microsoft.com/office/officeart/2005/8/layout/vList5"/>
    <dgm:cxn modelId="{BCDBDA8C-A4EC-EF4B-9432-C529212E39C6}" type="presParOf" srcId="{CD43DEEE-D42A-41EA-A34B-E1FABEF1C31A}" destId="{47685559-FA6B-4A14-AEB2-511915C16FCA}" srcOrd="0" destOrd="0" presId="urn:microsoft.com/office/officeart/2005/8/layout/vList5"/>
    <dgm:cxn modelId="{5703FDDD-FDFF-9A43-921E-714CF6462777}" type="presParOf" srcId="{CD43DEEE-D42A-41EA-A34B-E1FABEF1C31A}" destId="{8F311F35-34D5-4C81-B9B5-E505F3B8DC36}" srcOrd="1" destOrd="0" presId="urn:microsoft.com/office/officeart/2005/8/layout/vList5"/>
    <dgm:cxn modelId="{6EB2FE81-9995-9344-A794-2DE99618E60D}" type="presParOf" srcId="{4C1303EC-C04F-4A8E-B6FE-760B20BD22A5}" destId="{1EC5D77E-BA53-4106-9B95-04E82745480D}" srcOrd="7" destOrd="0" presId="urn:microsoft.com/office/officeart/2005/8/layout/vList5"/>
    <dgm:cxn modelId="{87EF4004-EB47-0942-B015-C45B908030F4}" type="presParOf" srcId="{4C1303EC-C04F-4A8E-B6FE-760B20BD22A5}" destId="{A1F8C385-822C-4E78-B20E-74755DACA6F3}" srcOrd="8" destOrd="0" presId="urn:microsoft.com/office/officeart/2005/8/layout/vList5"/>
    <dgm:cxn modelId="{A9F55FBA-CFBF-6841-BF13-E19816AE993C}" type="presParOf" srcId="{A1F8C385-822C-4E78-B20E-74755DACA6F3}" destId="{885C13B6-4F30-4AFA-AF96-7D788F23DA17}" srcOrd="0" destOrd="0" presId="urn:microsoft.com/office/officeart/2005/8/layout/vList5"/>
    <dgm:cxn modelId="{012E30C7-CC0D-5148-B42B-1B96846490E1}" type="presParOf" srcId="{A1F8C385-822C-4E78-B20E-74755DACA6F3}" destId="{710A6681-5E4D-4369-BB32-464AD9A20CE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5BD959-F282-4B17-AA1A-B754F2A20070}"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rgbClr val="0070C0"/>
        </a:solidFill>
      </dgm:spPr>
      <dgm:t>
        <a:bodyPr/>
        <a:lstStyle/>
        <a:p>
          <a:pPr rtl="0"/>
          <a:r>
            <a:rPr lang="en-US" sz="1600" b="1">
              <a:latin typeface="Arial" panose="020B0604020202020204" pitchFamily="34" charset="0"/>
              <a:ea typeface="Arial" charset="0"/>
              <a:cs typeface="Arial" panose="020B0604020202020204" pitchFamily="34" charset="0"/>
            </a:rPr>
            <a:t>Recognise</a:t>
          </a:r>
          <a:r>
            <a:rPr lang="en-US" sz="1500">
              <a:latin typeface="Arial" panose="020B0604020202020204" pitchFamily="34" charset="0"/>
              <a:cs typeface="Arial" panose="020B0604020202020204" pitchFamily="34" charset="0"/>
            </a:rPr>
            <a:t> </a:t>
          </a: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2D58754B-BFD9-4682-A774-0F991A770964}">
      <dgm:prSet phldrT="[Text]" custT="1"/>
      <dgm:spPr>
        <a:solidFill>
          <a:srgbClr val="0070C0"/>
        </a:solidFill>
      </dgm:spPr>
      <dgm:t>
        <a:bodyPr/>
        <a:lstStyle/>
        <a:p>
          <a:pPr rtl="0"/>
          <a:r>
            <a:rPr lang="en-US" sz="1600" b="1">
              <a:latin typeface="Arial" charset="0"/>
              <a:ea typeface="Arial" charset="0"/>
              <a:cs typeface="Arial" charset="0"/>
            </a:rPr>
            <a:t>Respond</a:t>
          </a: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55E1AA9F-A89E-463A-B26F-60325AECF50F}">
      <dgm:prSet phldrT="[Text]" phldr="0" custT="1"/>
      <dgm:spPr>
        <a:solidFill>
          <a:srgbClr val="0070C0"/>
        </a:solidFill>
      </dgm:spPr>
      <dgm:t>
        <a:bodyPr/>
        <a:lstStyle/>
        <a:p>
          <a:r>
            <a:rPr lang="en-US" sz="1600" b="1">
              <a:latin typeface="Arial" charset="0"/>
              <a:ea typeface="Arial" charset="0"/>
              <a:cs typeface="Arial" charset="0"/>
            </a:rPr>
            <a:t>Record</a:t>
          </a: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CBE8B0BA-D33C-4670-B61B-C0F792F394F3}">
      <dgm:prSet phldrT="[Text]" custT="1"/>
      <dgm:spPr>
        <a:solidFill>
          <a:srgbClr val="0070C0"/>
        </a:solidFill>
      </dgm:spPr>
      <dgm:t>
        <a:bodyPr/>
        <a:lstStyle/>
        <a:p>
          <a:r>
            <a:rPr lang="en-US" sz="1600" b="1">
              <a:latin typeface="Arial" charset="0"/>
              <a:ea typeface="Arial" charset="0"/>
              <a:cs typeface="Arial" charset="0"/>
            </a:rPr>
            <a:t>Report</a:t>
          </a:r>
        </a:p>
      </dgm:t>
    </dgm:pt>
    <dgm:pt modelId="{8088DBE7-3790-46B4-ADA6-5DF261A440D5}" type="parTrans" cxnId="{16A16E06-358F-43B7-BC40-C39CC2FC391D}">
      <dgm:prSet/>
      <dgm:spPr/>
      <dgm:t>
        <a:bodyPr/>
        <a:lstStyle/>
        <a:p>
          <a:endParaRPr lang="en-US"/>
        </a:p>
      </dgm:t>
    </dgm:pt>
    <dgm:pt modelId="{E5B19AEC-9C2F-40BD-AA32-8EB8495AE1EF}" type="sibTrans" cxnId="{16A16E06-358F-43B7-BC40-C39CC2FC391D}">
      <dgm:prSet/>
      <dgm:spPr/>
      <dgm:t>
        <a:bodyPr/>
        <a:lstStyle/>
        <a:p>
          <a:endParaRPr lang="en-US"/>
        </a:p>
      </dgm:t>
    </dgm:pt>
    <dgm:pt modelId="{8C84E18D-CF9D-A748-8B5D-8901D4C6EEAD}">
      <dgm:prSet phldrT="[Text]" custT="1"/>
      <dgm:spPr>
        <a:solidFill>
          <a:srgbClr val="0070C0"/>
        </a:solidFill>
      </dgm:spPr>
      <dgm:t>
        <a:bodyPr/>
        <a:lstStyle/>
        <a:p>
          <a:r>
            <a:rPr lang="en-US" sz="1600" b="1">
              <a:latin typeface="Arial" charset="0"/>
              <a:ea typeface="Arial" charset="0"/>
              <a:cs typeface="Arial" charset="0"/>
            </a:rPr>
            <a:t>Reflect</a:t>
          </a:r>
        </a:p>
      </dgm:t>
    </dgm:pt>
    <dgm:pt modelId="{8ADF0874-F1E2-3248-BFE5-108321DCF63C}" type="parTrans" cxnId="{0F1E8D91-BD71-AF41-88FB-AB1148F0485B}">
      <dgm:prSet/>
      <dgm:spPr/>
      <dgm:t>
        <a:bodyPr/>
        <a:lstStyle/>
        <a:p>
          <a:endParaRPr lang="en-GB"/>
        </a:p>
      </dgm:t>
    </dgm:pt>
    <dgm:pt modelId="{DA3716C3-3A2F-FD45-A6D8-FB3C050C4FDC}" type="sibTrans" cxnId="{0F1E8D91-BD71-AF41-88FB-AB1148F0485B}">
      <dgm:prSet/>
      <dgm:spPr/>
      <dgm:t>
        <a:bodyPr/>
        <a:lstStyle/>
        <a:p>
          <a:endParaRPr lang="en-GB"/>
        </a:p>
      </dgm:t>
    </dgm:pt>
    <dgm:pt modelId="{223C7864-69C5-4A7D-8AE1-E115AB596DE0}" type="pres">
      <dgm:prSet presAssocID="{9C5BD959-F282-4B17-AA1A-B754F2A20070}" presName="Name0" presStyleCnt="0">
        <dgm:presLayoutVars>
          <dgm:dir/>
          <dgm:animLvl val="lvl"/>
          <dgm:resizeHandles val="exact"/>
        </dgm:presLayoutVars>
      </dgm:prSet>
      <dgm:spPr/>
    </dgm:pt>
    <dgm:pt modelId="{80495417-02BE-344F-895A-01663B3F94CC}" type="pres">
      <dgm:prSet presAssocID="{03B6D883-E2E6-42BE-BE8D-D5016F4A5642}" presName="parTxOnly" presStyleLbl="node1" presStyleIdx="0" presStyleCnt="5" custScaleX="78985">
        <dgm:presLayoutVars>
          <dgm:chMax val="0"/>
          <dgm:chPref val="0"/>
          <dgm:bulletEnabled val="1"/>
        </dgm:presLayoutVars>
      </dgm:prSet>
      <dgm:spPr/>
    </dgm:pt>
    <dgm:pt modelId="{DEC392F3-9B12-A443-8D0F-4A9EE1BC617C}" type="pres">
      <dgm:prSet presAssocID="{AF9E9A91-CFAA-4D06-8377-0B33E1C37BE6}" presName="parTxOnlySpace" presStyleCnt="0"/>
      <dgm:spPr/>
    </dgm:pt>
    <dgm:pt modelId="{A32DCFB5-94C5-244E-806F-7763985D1082}" type="pres">
      <dgm:prSet presAssocID="{2D58754B-BFD9-4682-A774-0F991A770964}" presName="parTxOnly" presStyleLbl="node1" presStyleIdx="1" presStyleCnt="5" custScaleX="73254">
        <dgm:presLayoutVars>
          <dgm:chMax val="0"/>
          <dgm:chPref val="0"/>
          <dgm:bulletEnabled val="1"/>
        </dgm:presLayoutVars>
      </dgm:prSet>
      <dgm:spPr/>
    </dgm:pt>
    <dgm:pt modelId="{AF8A1652-CF02-2949-AA0D-9EAD5E20EA01}" type="pres">
      <dgm:prSet presAssocID="{C104FFE1-3440-4A64-9D7F-9C425E465746}" presName="parTxOnlySpace" presStyleCnt="0"/>
      <dgm:spPr/>
    </dgm:pt>
    <dgm:pt modelId="{9E462359-7569-C54C-A70A-9F1D410A8012}" type="pres">
      <dgm:prSet presAssocID="{55E1AA9F-A89E-463A-B26F-60325AECF50F}" presName="parTxOnly" presStyleLbl="node1" presStyleIdx="2" presStyleCnt="5" custScaleX="68565">
        <dgm:presLayoutVars>
          <dgm:chMax val="0"/>
          <dgm:chPref val="0"/>
          <dgm:bulletEnabled val="1"/>
        </dgm:presLayoutVars>
      </dgm:prSet>
      <dgm:spPr/>
    </dgm:pt>
    <dgm:pt modelId="{C74BBF38-A59A-524A-AB5B-3F8ED3ADFC9F}" type="pres">
      <dgm:prSet presAssocID="{56235C5F-85CF-4318-A6B1-70B2C8267E8A}" presName="parTxOnlySpace" presStyleCnt="0"/>
      <dgm:spPr/>
    </dgm:pt>
    <dgm:pt modelId="{24D6961B-BD11-6B4E-9BA4-73AAA1D31156}" type="pres">
      <dgm:prSet presAssocID="{CBE8B0BA-D33C-4670-B61B-C0F792F394F3}" presName="parTxOnly" presStyleLbl="node1" presStyleIdx="3" presStyleCnt="5" custScaleX="69452">
        <dgm:presLayoutVars>
          <dgm:chMax val="0"/>
          <dgm:chPref val="0"/>
          <dgm:bulletEnabled val="1"/>
        </dgm:presLayoutVars>
      </dgm:prSet>
      <dgm:spPr/>
    </dgm:pt>
    <dgm:pt modelId="{2288C563-9E1D-A949-A43C-F8946BF53481}" type="pres">
      <dgm:prSet presAssocID="{E5B19AEC-9C2F-40BD-AA32-8EB8495AE1EF}" presName="parTxOnlySpace" presStyleCnt="0"/>
      <dgm:spPr/>
    </dgm:pt>
    <dgm:pt modelId="{966A7368-BD8C-484F-A0F3-1C2810A6981B}" type="pres">
      <dgm:prSet presAssocID="{8C84E18D-CF9D-A748-8B5D-8901D4C6EEAD}" presName="parTxOnly" presStyleLbl="node1" presStyleIdx="4" presStyleCnt="5" custScaleX="70186">
        <dgm:presLayoutVars>
          <dgm:chMax val="0"/>
          <dgm:chPref val="0"/>
          <dgm:bulletEnabled val="1"/>
        </dgm:presLayoutVars>
      </dgm:prSet>
      <dgm:spPr/>
    </dgm:pt>
  </dgm:ptLst>
  <dgm:cxnLst>
    <dgm:cxn modelId="{77975A01-D9C6-49D2-B5F5-79AF365F0600}" srcId="{9C5BD959-F282-4B17-AA1A-B754F2A20070}" destId="{55E1AA9F-A89E-463A-B26F-60325AECF50F}" srcOrd="2" destOrd="0" parTransId="{913F8117-8EB7-4283-A947-9FC99A898B4E}" sibTransId="{56235C5F-85CF-4318-A6B1-70B2C8267E8A}"/>
    <dgm:cxn modelId="{16A16E06-358F-43B7-BC40-C39CC2FC391D}" srcId="{9C5BD959-F282-4B17-AA1A-B754F2A20070}" destId="{CBE8B0BA-D33C-4670-B61B-C0F792F394F3}" srcOrd="3" destOrd="0" parTransId="{8088DBE7-3790-46B4-ADA6-5DF261A440D5}" sibTransId="{E5B19AEC-9C2F-40BD-AA32-8EB8495AE1EF}"/>
    <dgm:cxn modelId="{D0CFDA33-D09D-4E4E-BBDA-F557A0476597}" srcId="{9C5BD959-F282-4B17-AA1A-B754F2A20070}" destId="{2D58754B-BFD9-4682-A774-0F991A770964}" srcOrd="1" destOrd="0" parTransId="{E060E061-29FD-424A-9F68-F12ACDF34158}" sibTransId="{C104FFE1-3440-4A64-9D7F-9C425E465746}"/>
    <dgm:cxn modelId="{5B5DE06D-9268-4628-81CB-A1BA096614CC}" srcId="{9C5BD959-F282-4B17-AA1A-B754F2A20070}" destId="{03B6D883-E2E6-42BE-BE8D-D5016F4A5642}" srcOrd="0" destOrd="0" parTransId="{D108F484-63D9-4555-8178-76120F598338}" sibTransId="{AF9E9A91-CFAA-4D06-8377-0B33E1C37BE6}"/>
    <dgm:cxn modelId="{0F1E8D91-BD71-AF41-88FB-AB1148F0485B}" srcId="{9C5BD959-F282-4B17-AA1A-B754F2A20070}" destId="{8C84E18D-CF9D-A748-8B5D-8901D4C6EEAD}" srcOrd="4" destOrd="0" parTransId="{8ADF0874-F1E2-3248-BFE5-108321DCF63C}" sibTransId="{DA3716C3-3A2F-FD45-A6D8-FB3C050C4FDC}"/>
    <dgm:cxn modelId="{E46AB49D-EB27-094B-8B95-31FBDE5F852B}" type="presOf" srcId="{CBE8B0BA-D33C-4670-B61B-C0F792F394F3}" destId="{24D6961B-BD11-6B4E-9BA4-73AAA1D31156}" srcOrd="0" destOrd="0" presId="urn:microsoft.com/office/officeart/2005/8/layout/chevron1"/>
    <dgm:cxn modelId="{413A62D3-BF21-F24B-8C5A-66E13DC1E78B}" type="presOf" srcId="{55E1AA9F-A89E-463A-B26F-60325AECF50F}" destId="{9E462359-7569-C54C-A70A-9F1D410A8012}" srcOrd="0" destOrd="0" presId="urn:microsoft.com/office/officeart/2005/8/layout/chevron1"/>
    <dgm:cxn modelId="{226500DC-D386-8C4B-BC1E-9B8EEF06FED2}" type="presOf" srcId="{9C5BD959-F282-4B17-AA1A-B754F2A20070}" destId="{223C7864-69C5-4A7D-8AE1-E115AB596DE0}" srcOrd="0" destOrd="0" presId="urn:microsoft.com/office/officeart/2005/8/layout/chevron1"/>
    <dgm:cxn modelId="{2B0DA3EC-095D-C64D-BB94-E0EF93886910}" type="presOf" srcId="{03B6D883-E2E6-42BE-BE8D-D5016F4A5642}" destId="{80495417-02BE-344F-895A-01663B3F94CC}" srcOrd="0" destOrd="0" presId="urn:microsoft.com/office/officeart/2005/8/layout/chevron1"/>
    <dgm:cxn modelId="{52FD64ED-92F9-D841-A369-8F454CC84F84}" type="presOf" srcId="{2D58754B-BFD9-4682-A774-0F991A770964}" destId="{A32DCFB5-94C5-244E-806F-7763985D1082}" srcOrd="0" destOrd="0" presId="urn:microsoft.com/office/officeart/2005/8/layout/chevron1"/>
    <dgm:cxn modelId="{ACE3CCFD-63E5-704F-BF2D-2C8F29EF1263}" type="presOf" srcId="{8C84E18D-CF9D-A748-8B5D-8901D4C6EEAD}" destId="{966A7368-BD8C-484F-A0F3-1C2810A6981B}" srcOrd="0" destOrd="0" presId="urn:microsoft.com/office/officeart/2005/8/layout/chevron1"/>
    <dgm:cxn modelId="{918148E1-7233-D94B-854B-B79614161AC3}" type="presParOf" srcId="{223C7864-69C5-4A7D-8AE1-E115AB596DE0}" destId="{80495417-02BE-344F-895A-01663B3F94CC}" srcOrd="0" destOrd="0" presId="urn:microsoft.com/office/officeart/2005/8/layout/chevron1"/>
    <dgm:cxn modelId="{7DDB1237-3052-E549-9770-1244C4EDD916}" type="presParOf" srcId="{223C7864-69C5-4A7D-8AE1-E115AB596DE0}" destId="{DEC392F3-9B12-A443-8D0F-4A9EE1BC617C}" srcOrd="1" destOrd="0" presId="urn:microsoft.com/office/officeart/2005/8/layout/chevron1"/>
    <dgm:cxn modelId="{178C4341-7F4A-3245-8213-1A53E0A66522}" type="presParOf" srcId="{223C7864-69C5-4A7D-8AE1-E115AB596DE0}" destId="{A32DCFB5-94C5-244E-806F-7763985D1082}" srcOrd="2" destOrd="0" presId="urn:microsoft.com/office/officeart/2005/8/layout/chevron1"/>
    <dgm:cxn modelId="{A5A29A24-C553-F845-84D8-FF36BFA2EB91}" type="presParOf" srcId="{223C7864-69C5-4A7D-8AE1-E115AB596DE0}" destId="{AF8A1652-CF02-2949-AA0D-9EAD5E20EA01}" srcOrd="3" destOrd="0" presId="urn:microsoft.com/office/officeart/2005/8/layout/chevron1"/>
    <dgm:cxn modelId="{159A5F4C-44C7-A240-B725-C98A09B381E1}" type="presParOf" srcId="{223C7864-69C5-4A7D-8AE1-E115AB596DE0}" destId="{9E462359-7569-C54C-A70A-9F1D410A8012}" srcOrd="4" destOrd="0" presId="urn:microsoft.com/office/officeart/2005/8/layout/chevron1"/>
    <dgm:cxn modelId="{C75C8F21-2548-834E-B2C6-618519BDCCC2}" type="presParOf" srcId="{223C7864-69C5-4A7D-8AE1-E115AB596DE0}" destId="{C74BBF38-A59A-524A-AB5B-3F8ED3ADFC9F}" srcOrd="5" destOrd="0" presId="urn:microsoft.com/office/officeart/2005/8/layout/chevron1"/>
    <dgm:cxn modelId="{649E02F4-0B04-0641-A9FA-C2312156F163}" type="presParOf" srcId="{223C7864-69C5-4A7D-8AE1-E115AB596DE0}" destId="{24D6961B-BD11-6B4E-9BA4-73AAA1D31156}" srcOrd="6" destOrd="0" presId="urn:microsoft.com/office/officeart/2005/8/layout/chevron1"/>
    <dgm:cxn modelId="{2542C305-B534-F64E-A31D-658F83944ABB}" type="presParOf" srcId="{223C7864-69C5-4A7D-8AE1-E115AB596DE0}" destId="{2288C563-9E1D-A949-A43C-F8946BF53481}" srcOrd="7" destOrd="0" presId="urn:microsoft.com/office/officeart/2005/8/layout/chevron1"/>
    <dgm:cxn modelId="{B5FBDD76-92F0-744C-87A4-9E5E76EA8FE7}" type="presParOf" srcId="{223C7864-69C5-4A7D-8AE1-E115AB596DE0}" destId="{966A7368-BD8C-484F-A0F3-1C2810A698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B6FA3-4294-4271-B14B-AC0DEBA13602}">
      <dsp:nvSpPr>
        <dsp:cNvPr id="0" name=""/>
        <dsp:cNvSpPr/>
      </dsp:nvSpPr>
      <dsp:spPr>
        <a:xfrm rot="5400000">
          <a:off x="5970998" y="-2367574"/>
          <a:ext cx="1612205" cy="6378448"/>
        </a:xfrm>
        <a:prstGeom prst="round2SameRect">
          <a:avLst/>
        </a:prstGeom>
        <a:solidFill>
          <a:schemeClr val="bg1">
            <a:lumMod val="75000"/>
            <a:alpha val="9000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0" algn="l" defTabSz="800100">
            <a:lnSpc>
              <a:spcPct val="90000"/>
            </a:lnSpc>
            <a:spcBef>
              <a:spcPct val="0"/>
            </a:spcBef>
            <a:spcAft>
              <a:spcPct val="15000"/>
            </a:spcAft>
            <a:buNone/>
          </a:pPr>
          <a:endParaRPr lang="en-US" sz="1800" kern="1200">
            <a:latin typeface="Arial" charset="0"/>
            <a:ea typeface="Arial" charset="0"/>
            <a:cs typeface="Arial" charset="0"/>
          </a:endParaRPr>
        </a:p>
        <a:p>
          <a:pPr marL="171450" lvl="1" indent="0" algn="l" defTabSz="800100">
            <a:lnSpc>
              <a:spcPct val="90000"/>
            </a:lnSpc>
            <a:spcBef>
              <a:spcPct val="0"/>
            </a:spcBef>
            <a:spcAft>
              <a:spcPct val="15000"/>
            </a:spcAft>
            <a:buNone/>
          </a:pPr>
          <a:r>
            <a:rPr lang="en-US" sz="1800" kern="1200">
              <a:latin typeface="Arial" charset="0"/>
              <a:ea typeface="Arial" charset="0"/>
              <a:cs typeface="Arial" charset="0"/>
            </a:rPr>
            <a:t>Over 18 yrs | Homeless |</a:t>
          </a:r>
          <a:r>
            <a:rPr lang="en-US" sz="1800" kern="1200" baseline="0">
              <a:latin typeface="Arial" charset="0"/>
              <a:ea typeface="Arial" charset="0"/>
              <a:cs typeface="Arial" charset="0"/>
            </a:rPr>
            <a:t> At risk of being Homeless | Mental Health Illness | Addiction | Domestic Violence | Learning Difficulties | Disabilities | Physically abused | Child-Sexual Exploitation | Ex-offenders | Ex-military | Post-traumatic stress | Refugees | Asylum Seekers | Spoken English is an Additional Language …..</a:t>
          </a:r>
          <a:endParaRPr lang="en-US" sz="1800" kern="1200">
            <a:latin typeface="Arial" charset="0"/>
            <a:ea typeface="Arial" charset="0"/>
            <a:cs typeface="Arial" charset="0"/>
          </a:endParaRPr>
        </a:p>
        <a:p>
          <a:pPr marL="171450" lvl="1" indent="0" algn="l" defTabSz="800100">
            <a:lnSpc>
              <a:spcPct val="90000"/>
            </a:lnSpc>
            <a:spcBef>
              <a:spcPct val="0"/>
            </a:spcBef>
            <a:spcAft>
              <a:spcPct val="15000"/>
            </a:spcAft>
            <a:buNone/>
          </a:pPr>
          <a:r>
            <a:rPr lang="en-US" sz="1800" kern="1200" baseline="0">
              <a:latin typeface="Arial" charset="0"/>
              <a:ea typeface="Arial" charset="0"/>
              <a:cs typeface="Arial" charset="0"/>
            </a:rPr>
            <a:t>.</a:t>
          </a:r>
          <a:endParaRPr lang="en-US" sz="1800" kern="1200">
            <a:latin typeface="Arial" charset="0"/>
            <a:ea typeface="Arial" charset="0"/>
            <a:cs typeface="Arial" charset="0"/>
          </a:endParaRPr>
        </a:p>
      </dsp:txBody>
      <dsp:txXfrm rot="-5400000">
        <a:off x="3587877" y="94248"/>
        <a:ext cx="6299747" cy="1454803"/>
      </dsp:txXfrm>
    </dsp:sp>
    <dsp:sp modelId="{B5F7789B-230C-4E9C-B78E-DC9E7DBC327F}">
      <dsp:nvSpPr>
        <dsp:cNvPr id="0" name=""/>
        <dsp:cNvSpPr/>
      </dsp:nvSpPr>
      <dsp:spPr>
        <a:xfrm>
          <a:off x="0" y="41"/>
          <a:ext cx="3587877" cy="1643215"/>
        </a:xfrm>
        <a:prstGeom prst="roundRect">
          <a:avLst/>
        </a:prstGeom>
        <a:solidFill>
          <a:srgbClr val="0069B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kern="1200">
              <a:latin typeface="Arial" charset="0"/>
              <a:ea typeface="Arial" charset="0"/>
              <a:cs typeface="Arial" charset="0"/>
            </a:rPr>
            <a:t>Service Users </a:t>
          </a:r>
        </a:p>
        <a:p>
          <a:pPr marL="0" lvl="0" indent="0" algn="ctr" defTabSz="1066800">
            <a:lnSpc>
              <a:spcPct val="90000"/>
            </a:lnSpc>
            <a:spcBef>
              <a:spcPct val="0"/>
            </a:spcBef>
            <a:spcAft>
              <a:spcPct val="35000"/>
            </a:spcAft>
            <a:buNone/>
          </a:pPr>
          <a:r>
            <a:rPr lang="en-US" sz="2400" b="1" kern="1200">
              <a:latin typeface="Arial" charset="0"/>
              <a:ea typeface="Arial" charset="0"/>
              <a:cs typeface="Arial" charset="0"/>
            </a:rPr>
            <a:t>at The Hope Hub </a:t>
          </a:r>
        </a:p>
      </dsp:txBody>
      <dsp:txXfrm>
        <a:off x="80215" y="80256"/>
        <a:ext cx="3427447" cy="1482785"/>
      </dsp:txXfrm>
    </dsp:sp>
    <dsp:sp modelId="{03378B0B-9B72-4D66-85EC-21C78858FEBF}">
      <dsp:nvSpPr>
        <dsp:cNvPr id="0" name=""/>
        <dsp:cNvSpPr/>
      </dsp:nvSpPr>
      <dsp:spPr>
        <a:xfrm rot="5400000">
          <a:off x="5997309" y="-642198"/>
          <a:ext cx="1559582" cy="6378448"/>
        </a:xfrm>
        <a:prstGeom prst="round2SameRect">
          <a:avLst/>
        </a:prstGeom>
        <a:solidFill>
          <a:schemeClr val="bg1">
            <a:lumMod val="75000"/>
            <a:alpha val="9000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0" algn="l" defTabSz="800100">
            <a:lnSpc>
              <a:spcPct val="90000"/>
            </a:lnSpc>
            <a:spcBef>
              <a:spcPct val="0"/>
            </a:spcBef>
            <a:spcAft>
              <a:spcPct val="15000"/>
            </a:spcAft>
            <a:buNone/>
          </a:pPr>
          <a:r>
            <a:rPr lang="en-US" sz="1800" b="0" i="0" u="none" kern="1200">
              <a:latin typeface="Arial" charset="0"/>
              <a:ea typeface="Arial" charset="0"/>
              <a:cs typeface="Arial" charset="0"/>
            </a:rPr>
            <a:t>Has care and support needs</a:t>
          </a:r>
          <a:endParaRPr lang="en-US" sz="1800" kern="1200">
            <a:latin typeface="Arial" charset="0"/>
            <a:ea typeface="Arial" charset="0"/>
            <a:cs typeface="Arial" charset="0"/>
          </a:endParaRPr>
        </a:p>
        <a:p>
          <a:pPr marL="171450" lvl="1" indent="0" algn="l" defTabSz="800100">
            <a:lnSpc>
              <a:spcPct val="90000"/>
            </a:lnSpc>
            <a:spcBef>
              <a:spcPct val="0"/>
            </a:spcBef>
            <a:spcAft>
              <a:spcPct val="15000"/>
            </a:spcAft>
            <a:buNone/>
          </a:pPr>
          <a:r>
            <a:rPr lang="en-US" sz="1800" kern="1200">
              <a:latin typeface="Arial" charset="0"/>
              <a:ea typeface="Arial" charset="0"/>
              <a:cs typeface="Arial" charset="0"/>
            </a:rPr>
            <a:t>Is experiencing, or is at risk of, abuse or neglect</a:t>
          </a:r>
        </a:p>
        <a:p>
          <a:pPr marL="171450" lvl="1" indent="0" algn="l" defTabSz="800100">
            <a:lnSpc>
              <a:spcPct val="90000"/>
            </a:lnSpc>
            <a:spcBef>
              <a:spcPct val="0"/>
            </a:spcBef>
            <a:spcAft>
              <a:spcPct val="15000"/>
            </a:spcAft>
            <a:buNone/>
          </a:pPr>
          <a:r>
            <a:rPr lang="en-US" sz="1800" kern="1200">
              <a:latin typeface="Arial" charset="0"/>
              <a:ea typeface="Arial" charset="0"/>
              <a:cs typeface="Arial" charset="0"/>
            </a:rPr>
            <a:t>Is unable to protect themselves from abuse or neglect</a:t>
          </a:r>
        </a:p>
      </dsp:txBody>
      <dsp:txXfrm rot="-5400000">
        <a:off x="3587877" y="1843367"/>
        <a:ext cx="6302315" cy="1407316"/>
      </dsp:txXfrm>
    </dsp:sp>
    <dsp:sp modelId="{FF0E9928-8175-4C55-A592-4C365C40BA2C}">
      <dsp:nvSpPr>
        <dsp:cNvPr id="0" name=""/>
        <dsp:cNvSpPr/>
      </dsp:nvSpPr>
      <dsp:spPr>
        <a:xfrm>
          <a:off x="0" y="1725417"/>
          <a:ext cx="3587877" cy="1643215"/>
        </a:xfrm>
        <a:prstGeom prst="roundRect">
          <a:avLst/>
        </a:prstGeom>
        <a:solidFill>
          <a:srgbClr val="0069B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charset="0"/>
              <a:ea typeface="Arial" charset="0"/>
              <a:cs typeface="Arial" charset="0"/>
            </a:rPr>
            <a:t>Vulnerable Adult</a:t>
          </a:r>
        </a:p>
      </dsp:txBody>
      <dsp:txXfrm>
        <a:off x="80215" y="1805632"/>
        <a:ext cx="3427447" cy="1482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2682A-4470-4229-9786-5F96F3239FC5}">
      <dsp:nvSpPr>
        <dsp:cNvPr id="0" name=""/>
        <dsp:cNvSpPr/>
      </dsp:nvSpPr>
      <dsp:spPr>
        <a:xfrm rot="5400000">
          <a:off x="6427302" y="-2828947"/>
          <a:ext cx="696093" cy="6372219"/>
        </a:xfrm>
        <a:prstGeom prst="round2SameRect">
          <a:avLst/>
        </a:prstGeom>
        <a:solidFill>
          <a:schemeClr val="bg1">
            <a:lumMod val="75000"/>
            <a:alpha val="9000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rtl="0">
            <a:lnSpc>
              <a:spcPct val="90000"/>
            </a:lnSpc>
            <a:spcBef>
              <a:spcPct val="0"/>
            </a:spcBef>
            <a:spcAft>
              <a:spcPct val="15000"/>
            </a:spcAft>
            <a:buChar char="•"/>
          </a:pPr>
          <a:r>
            <a:rPr lang="en-US" sz="1300" b="1" i="0" u="none" kern="1200">
              <a:latin typeface="Arial" charset="0"/>
              <a:ea typeface="Arial" charset="0"/>
              <a:cs typeface="Arial" charset="0"/>
            </a:rPr>
            <a:t>Know who to share and who not to share concerns with at The Hope Hub.</a:t>
          </a:r>
          <a:endParaRPr lang="en-US" sz="1300" b="1" kern="1200" baseline="0">
            <a:latin typeface="Arial" charset="0"/>
            <a:ea typeface="Arial" charset="0"/>
            <a:cs typeface="Arial" charset="0"/>
          </a:endParaRPr>
        </a:p>
      </dsp:txBody>
      <dsp:txXfrm rot="-5400000">
        <a:off x="3589239" y="43096"/>
        <a:ext cx="6338239" cy="628133"/>
      </dsp:txXfrm>
    </dsp:sp>
    <dsp:sp modelId="{DBCA7DE5-72A8-4FEF-B63F-BEF74ABFA6CE}">
      <dsp:nvSpPr>
        <dsp:cNvPr id="0" name=""/>
        <dsp:cNvSpPr/>
      </dsp:nvSpPr>
      <dsp:spPr>
        <a:xfrm>
          <a:off x="4866" y="1377"/>
          <a:ext cx="3584373" cy="711569"/>
        </a:xfrm>
        <a:prstGeom prst="roundRect">
          <a:avLst/>
        </a:prstGeom>
        <a:solidFill>
          <a:srgbClr val="0069B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Arial" charset="0"/>
              <a:ea typeface="Arial" charset="0"/>
              <a:cs typeface="Arial" charset="0"/>
            </a:rPr>
            <a:t>Know the Safeguarding Team</a:t>
          </a:r>
        </a:p>
      </dsp:txBody>
      <dsp:txXfrm>
        <a:off x="39602" y="36113"/>
        <a:ext cx="3514901" cy="642097"/>
      </dsp:txXfrm>
    </dsp:sp>
    <dsp:sp modelId="{2C8B6FA3-4294-4271-B14B-AC0DEBA13602}">
      <dsp:nvSpPr>
        <dsp:cNvPr id="0" name=""/>
        <dsp:cNvSpPr/>
      </dsp:nvSpPr>
      <dsp:spPr>
        <a:xfrm rot="5400000">
          <a:off x="6425884" y="-2084399"/>
          <a:ext cx="698928" cy="6372219"/>
        </a:xfrm>
        <a:prstGeom prst="round2SameRect">
          <a:avLst/>
        </a:prstGeom>
        <a:solidFill>
          <a:schemeClr val="bg1">
            <a:lumMod val="75000"/>
            <a:alpha val="9000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b="1" i="0" u="none" kern="1200" dirty="0">
              <a:latin typeface="Arial" charset="0"/>
              <a:ea typeface="Arial" charset="0"/>
              <a:cs typeface="Arial" charset="0"/>
            </a:rPr>
            <a:t>Read</a:t>
          </a:r>
          <a:r>
            <a:rPr lang="en-US" sz="1300" b="1" i="0" u="none" kern="1200" baseline="0" dirty="0">
              <a:latin typeface="Arial" charset="0"/>
              <a:ea typeface="Arial" charset="0"/>
              <a:cs typeface="Arial" charset="0"/>
            </a:rPr>
            <a:t> the safeguarding policies | </a:t>
          </a:r>
          <a:r>
            <a:rPr lang="en-US" sz="1300" b="1" i="0" u="none" kern="1200" dirty="0">
              <a:latin typeface="Arial" charset="0"/>
              <a:ea typeface="Arial" charset="0"/>
              <a:cs typeface="Arial" charset="0"/>
            </a:rPr>
            <a:t>Complete induction training for your role | </a:t>
          </a:r>
          <a:r>
            <a:rPr lang="en-US" sz="1300" b="1" i="0" u="none" kern="1200" baseline="0" dirty="0">
              <a:latin typeface="Arial" charset="0"/>
              <a:ea typeface="Arial" charset="0"/>
              <a:cs typeface="Arial" charset="0"/>
            </a:rPr>
            <a:t>Attend volunteer forums | Know how to protect yourself and others </a:t>
          </a:r>
          <a:endParaRPr lang="en-US" sz="1300" b="1" kern="1200" dirty="0">
            <a:latin typeface="Arial" charset="0"/>
            <a:ea typeface="Arial" charset="0"/>
            <a:cs typeface="Arial" charset="0"/>
          </a:endParaRPr>
        </a:p>
      </dsp:txBody>
      <dsp:txXfrm rot="-5400000">
        <a:off x="3589239" y="786365"/>
        <a:ext cx="6338100" cy="630690"/>
      </dsp:txXfrm>
    </dsp:sp>
    <dsp:sp modelId="{B5F7789B-230C-4E9C-B78E-DC9E7DBC327F}">
      <dsp:nvSpPr>
        <dsp:cNvPr id="0" name=""/>
        <dsp:cNvSpPr/>
      </dsp:nvSpPr>
      <dsp:spPr>
        <a:xfrm>
          <a:off x="4866" y="741484"/>
          <a:ext cx="3584373" cy="720450"/>
        </a:xfrm>
        <a:prstGeom prst="roundRect">
          <a:avLst/>
        </a:prstGeom>
        <a:solidFill>
          <a:srgbClr val="0069B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Arial" charset="0"/>
              <a:ea typeface="Arial" charset="0"/>
              <a:cs typeface="Arial" charset="0"/>
            </a:rPr>
            <a:t>Support, Training</a:t>
          </a:r>
          <a:r>
            <a:rPr lang="en-US" sz="1600" b="1" kern="1200" baseline="0">
              <a:latin typeface="Arial" charset="0"/>
              <a:ea typeface="Arial" charset="0"/>
              <a:cs typeface="Arial" charset="0"/>
            </a:rPr>
            <a:t>, Protection</a:t>
          </a:r>
          <a:endParaRPr lang="en-US" sz="1600" b="1" kern="1200">
            <a:latin typeface="Arial" charset="0"/>
            <a:ea typeface="Arial" charset="0"/>
            <a:cs typeface="Arial" charset="0"/>
          </a:endParaRPr>
        </a:p>
      </dsp:txBody>
      <dsp:txXfrm>
        <a:off x="40035" y="776653"/>
        <a:ext cx="3514035" cy="650112"/>
      </dsp:txXfrm>
    </dsp:sp>
    <dsp:sp modelId="{03378B0B-9B72-4D66-85EC-21C78858FEBF}">
      <dsp:nvSpPr>
        <dsp:cNvPr id="0" name=""/>
        <dsp:cNvSpPr/>
      </dsp:nvSpPr>
      <dsp:spPr>
        <a:xfrm rot="5400000">
          <a:off x="6451288" y="-1369905"/>
          <a:ext cx="648121" cy="6372219"/>
        </a:xfrm>
        <a:prstGeom prst="round2SameRect">
          <a:avLst/>
        </a:prstGeom>
        <a:solidFill>
          <a:schemeClr val="bg1">
            <a:lumMod val="75000"/>
            <a:alpha val="9000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b="1" i="0" u="none" kern="1200">
              <a:latin typeface="Arial" charset="0"/>
              <a:ea typeface="Arial" charset="0"/>
              <a:cs typeface="Arial" charset="0"/>
            </a:rPr>
            <a:t>Know how to </a:t>
          </a:r>
          <a:r>
            <a:rPr lang="en-US" sz="1300" b="1" i="0" u="none" kern="1200" err="1">
              <a:latin typeface="Arial" charset="0"/>
              <a:ea typeface="Arial" charset="0"/>
              <a:cs typeface="Arial" charset="0"/>
            </a:rPr>
            <a:t>recognise</a:t>
          </a:r>
          <a:r>
            <a:rPr lang="en-US" sz="1300" b="1" i="0" u="none" kern="1200">
              <a:latin typeface="Arial" charset="0"/>
              <a:ea typeface="Arial" charset="0"/>
              <a:cs typeface="Arial" charset="0"/>
            </a:rPr>
            <a:t>, respond</a:t>
          </a:r>
          <a:r>
            <a:rPr lang="en-US" sz="1300" b="1" i="0" u="none" kern="1200" baseline="0">
              <a:latin typeface="Arial" charset="0"/>
              <a:ea typeface="Arial" charset="0"/>
              <a:cs typeface="Arial" charset="0"/>
            </a:rPr>
            <a:t>, r</a:t>
          </a:r>
          <a:r>
            <a:rPr lang="en-US" sz="1300" b="1" i="0" u="none" kern="1200">
              <a:latin typeface="Arial" charset="0"/>
              <a:ea typeface="Arial" charset="0"/>
              <a:cs typeface="Arial" charset="0"/>
            </a:rPr>
            <a:t>ecord and report concerns quickly to the right person</a:t>
          </a:r>
          <a:r>
            <a:rPr lang="en-US" sz="1300" b="1" i="0" u="none" kern="1200"/>
            <a:t>.</a:t>
          </a:r>
          <a:endParaRPr lang="en-US" sz="1300" b="1" kern="1200">
            <a:latin typeface="Arial" charset="0"/>
            <a:ea typeface="Arial" charset="0"/>
            <a:cs typeface="Arial" charset="0"/>
          </a:endParaRPr>
        </a:p>
      </dsp:txBody>
      <dsp:txXfrm rot="-5400000">
        <a:off x="3589240" y="1523782"/>
        <a:ext cx="6340580" cy="584843"/>
      </dsp:txXfrm>
    </dsp:sp>
    <dsp:sp modelId="{FF0E9928-8175-4C55-A592-4C365C40BA2C}">
      <dsp:nvSpPr>
        <dsp:cNvPr id="0" name=""/>
        <dsp:cNvSpPr/>
      </dsp:nvSpPr>
      <dsp:spPr>
        <a:xfrm>
          <a:off x="4866" y="1490473"/>
          <a:ext cx="3584373" cy="651461"/>
        </a:xfrm>
        <a:prstGeom prst="roundRect">
          <a:avLst/>
        </a:prstGeom>
        <a:solidFill>
          <a:srgbClr val="0069B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charset="0"/>
              <a:ea typeface="Arial" charset="0"/>
              <a:cs typeface="Arial" charset="0"/>
            </a:rPr>
            <a:t>Voice</a:t>
          </a:r>
          <a:r>
            <a:rPr lang="en-US" sz="1600" b="1" kern="1200" baseline="0">
              <a:latin typeface="Arial" charset="0"/>
              <a:ea typeface="Arial" charset="0"/>
              <a:cs typeface="Arial" charset="0"/>
            </a:rPr>
            <a:t> Concerns</a:t>
          </a:r>
          <a:endParaRPr lang="en-US" sz="1600" b="1" kern="1200">
            <a:latin typeface="Arial" charset="0"/>
            <a:ea typeface="Arial" charset="0"/>
            <a:cs typeface="Arial" charset="0"/>
          </a:endParaRPr>
        </a:p>
      </dsp:txBody>
      <dsp:txXfrm>
        <a:off x="36668" y="1522275"/>
        <a:ext cx="3520769" cy="587857"/>
      </dsp:txXfrm>
    </dsp:sp>
    <dsp:sp modelId="{8F311F35-34D5-4C81-B9B5-E505F3B8DC36}">
      <dsp:nvSpPr>
        <dsp:cNvPr id="0" name=""/>
        <dsp:cNvSpPr/>
      </dsp:nvSpPr>
      <dsp:spPr>
        <a:xfrm rot="5400000">
          <a:off x="6484057" y="-724344"/>
          <a:ext cx="582583" cy="6372219"/>
        </a:xfrm>
        <a:prstGeom prst="round2SameRect">
          <a:avLst/>
        </a:prstGeom>
        <a:solidFill>
          <a:schemeClr val="bg1">
            <a:lumMod val="75000"/>
            <a:alpha val="9000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b="1" i="0" u="none" kern="1200">
              <a:latin typeface="Arial" charset="0"/>
              <a:ea typeface="Arial" charset="0"/>
              <a:cs typeface="Arial" charset="0"/>
            </a:rPr>
            <a:t>Help to provide a safe and caring environment for Service Users | Be Trauma Aware | </a:t>
          </a:r>
          <a:r>
            <a:rPr lang="en-US" sz="1300" b="1" i="0" u="none" kern="1200" baseline="0">
              <a:latin typeface="Arial" charset="0"/>
              <a:ea typeface="Arial" charset="0"/>
              <a:cs typeface="Arial" charset="0"/>
            </a:rPr>
            <a:t>Use the posters, leaflets and Case workers to signpost SUs to further community initiatives.</a:t>
          </a:r>
          <a:endParaRPr lang="en-US" sz="1300" b="1" kern="1200"/>
        </a:p>
      </dsp:txBody>
      <dsp:txXfrm rot="-5400000">
        <a:off x="3589240" y="2198912"/>
        <a:ext cx="6343780" cy="525705"/>
      </dsp:txXfrm>
    </dsp:sp>
    <dsp:sp modelId="{47685559-FA6B-4A14-AEB2-511915C16FCA}">
      <dsp:nvSpPr>
        <dsp:cNvPr id="0" name=""/>
        <dsp:cNvSpPr/>
      </dsp:nvSpPr>
      <dsp:spPr>
        <a:xfrm>
          <a:off x="4866" y="2176381"/>
          <a:ext cx="3584373" cy="570766"/>
        </a:xfrm>
        <a:prstGeom prst="roundRect">
          <a:avLst/>
        </a:prstGeom>
        <a:solidFill>
          <a:srgbClr val="0069B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charset="0"/>
              <a:ea typeface="Arial" charset="0"/>
              <a:cs typeface="Arial" charset="0"/>
            </a:rPr>
            <a:t>Safe and Caring Environment</a:t>
          </a:r>
        </a:p>
      </dsp:txBody>
      <dsp:txXfrm>
        <a:off x="32728" y="2204243"/>
        <a:ext cx="3528649" cy="515042"/>
      </dsp:txXfrm>
    </dsp:sp>
    <dsp:sp modelId="{710A6681-5E4D-4369-BB32-464AD9A20CE1}">
      <dsp:nvSpPr>
        <dsp:cNvPr id="0" name=""/>
        <dsp:cNvSpPr/>
      </dsp:nvSpPr>
      <dsp:spPr>
        <a:xfrm rot="5400000">
          <a:off x="6482820" y="-139520"/>
          <a:ext cx="585702" cy="6372219"/>
        </a:xfrm>
        <a:prstGeom prst="round2SameRect">
          <a:avLst/>
        </a:prstGeom>
        <a:solidFill>
          <a:schemeClr val="bg1">
            <a:lumMod val="75000"/>
            <a:alpha val="9000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b="1" i="0" u="none" kern="1200" dirty="0">
              <a:latin typeface="Arial" charset="0"/>
              <a:ea typeface="Arial" charset="0"/>
              <a:cs typeface="Arial" charset="0"/>
            </a:rPr>
            <a:t>There is no place for</a:t>
          </a:r>
          <a:r>
            <a:rPr lang="en-US" sz="1300" b="1" i="0" u="none" kern="1200" baseline="0" dirty="0">
              <a:latin typeface="Arial" charset="0"/>
              <a:ea typeface="Arial" charset="0"/>
              <a:cs typeface="Arial" charset="0"/>
            </a:rPr>
            <a:t> abuse, discrimination, bullying, exploitation, lies, or disrespect at The Hope Hub.</a:t>
          </a:r>
          <a:endParaRPr lang="en-US" sz="1300" b="1" kern="1200" dirty="0">
            <a:latin typeface="Arial" charset="0"/>
            <a:ea typeface="Arial" charset="0"/>
            <a:cs typeface="Arial" charset="0"/>
          </a:endParaRPr>
        </a:p>
      </dsp:txBody>
      <dsp:txXfrm rot="-5400000">
        <a:off x="3589562" y="2782330"/>
        <a:ext cx="6343627" cy="528518"/>
      </dsp:txXfrm>
    </dsp:sp>
    <dsp:sp modelId="{885C13B6-4F30-4AFA-AF96-7D788F23DA17}">
      <dsp:nvSpPr>
        <dsp:cNvPr id="0" name=""/>
        <dsp:cNvSpPr/>
      </dsp:nvSpPr>
      <dsp:spPr>
        <a:xfrm>
          <a:off x="4866" y="2789063"/>
          <a:ext cx="3584373" cy="570766"/>
        </a:xfrm>
        <a:prstGeom prst="roundRect">
          <a:avLst/>
        </a:prstGeom>
        <a:solidFill>
          <a:srgbClr val="0069B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charset="0"/>
              <a:ea typeface="Arial" charset="0"/>
              <a:cs typeface="Arial" charset="0"/>
            </a:rPr>
            <a:t>Uphold Human Rights</a:t>
          </a:r>
        </a:p>
      </dsp:txBody>
      <dsp:txXfrm>
        <a:off x="32728" y="2816925"/>
        <a:ext cx="3528649" cy="515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2682A-4470-4229-9786-5F96F3239FC5}">
      <dsp:nvSpPr>
        <dsp:cNvPr id="0" name=""/>
        <dsp:cNvSpPr/>
      </dsp:nvSpPr>
      <dsp:spPr>
        <a:xfrm rot="5400000">
          <a:off x="6518199" y="-2864117"/>
          <a:ext cx="517802" cy="6378448"/>
        </a:xfrm>
        <a:prstGeom prst="round2SameRect">
          <a:avLst/>
        </a:prstGeom>
        <a:solidFill>
          <a:schemeClr val="bg1">
            <a:lumMod val="75000"/>
            <a:alpha val="9000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rtl="0">
            <a:lnSpc>
              <a:spcPct val="90000"/>
            </a:lnSpc>
            <a:spcBef>
              <a:spcPct val="0"/>
            </a:spcBef>
            <a:spcAft>
              <a:spcPct val="15000"/>
            </a:spcAft>
            <a:buChar char="•"/>
          </a:pPr>
          <a:r>
            <a:rPr lang="en-US" sz="1300" b="1" kern="1200" dirty="0">
              <a:latin typeface="Arial" charset="0"/>
              <a:ea typeface="Arial" charset="0"/>
              <a:cs typeface="Arial" charset="0"/>
            </a:rPr>
            <a:t>THH services are for 18yrs+</a:t>
          </a:r>
          <a:r>
            <a:rPr lang="en-US" sz="1300" b="1" kern="1200" baseline="0" dirty="0">
              <a:latin typeface="Arial" charset="0"/>
              <a:ea typeface="Arial" charset="0"/>
              <a:cs typeface="Arial" charset="0"/>
            </a:rPr>
            <a:t>  No children on site</a:t>
          </a:r>
          <a:r>
            <a:rPr lang="en-US" sz="1200" b="1" kern="1200" baseline="0" dirty="0">
              <a:latin typeface="Calibri Light" panose="020F0302020204030204"/>
            </a:rPr>
            <a:t>.</a:t>
          </a:r>
        </a:p>
      </dsp:txBody>
      <dsp:txXfrm rot="-5400000">
        <a:off x="3587877" y="91482"/>
        <a:ext cx="6353171" cy="467248"/>
      </dsp:txXfrm>
    </dsp:sp>
    <dsp:sp modelId="{DBCA7DE5-72A8-4FEF-B63F-BEF74ABFA6CE}">
      <dsp:nvSpPr>
        <dsp:cNvPr id="0" name=""/>
        <dsp:cNvSpPr/>
      </dsp:nvSpPr>
      <dsp:spPr>
        <a:xfrm>
          <a:off x="0" y="1480"/>
          <a:ext cx="3587877" cy="647252"/>
        </a:xfrm>
        <a:prstGeom prst="roundRect">
          <a:avLst/>
        </a:prstGeom>
        <a:solidFill>
          <a:srgbClr val="0069B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charset="0"/>
              <a:ea typeface="Arial" charset="0"/>
              <a:cs typeface="Arial" charset="0"/>
            </a:rPr>
            <a:t>Child Protection</a:t>
          </a:r>
        </a:p>
      </dsp:txBody>
      <dsp:txXfrm>
        <a:off x="31596" y="33076"/>
        <a:ext cx="3524685" cy="584060"/>
      </dsp:txXfrm>
    </dsp:sp>
    <dsp:sp modelId="{2C8B6FA3-4294-4271-B14B-AC0DEBA13602}">
      <dsp:nvSpPr>
        <dsp:cNvPr id="0" name=""/>
        <dsp:cNvSpPr/>
      </dsp:nvSpPr>
      <dsp:spPr>
        <a:xfrm rot="5400000">
          <a:off x="6518199" y="-2184501"/>
          <a:ext cx="517802" cy="6378448"/>
        </a:xfrm>
        <a:prstGeom prst="round2SameRect">
          <a:avLst/>
        </a:prstGeom>
        <a:solidFill>
          <a:schemeClr val="bg1">
            <a:lumMod val="75000"/>
            <a:alpha val="9000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b="1" i="0" u="none" kern="1200" dirty="0">
              <a:latin typeface="Arial" charset="0"/>
              <a:ea typeface="Arial" charset="0"/>
              <a:cs typeface="Arial" charset="0"/>
            </a:rPr>
            <a:t>None allowed on site. Some</a:t>
          </a:r>
          <a:r>
            <a:rPr lang="en-US" sz="1300" b="1" i="0" u="none" kern="1200" baseline="0" dirty="0">
              <a:latin typeface="Arial" charset="0"/>
              <a:ea typeface="Arial" charset="0"/>
              <a:cs typeface="Arial" charset="0"/>
            </a:rPr>
            <a:t> SUs supported on withdrawal.</a:t>
          </a:r>
          <a:endParaRPr lang="en-US" sz="1300" b="1" kern="1200" dirty="0">
            <a:latin typeface="Arial" charset="0"/>
            <a:ea typeface="Arial" charset="0"/>
            <a:cs typeface="Arial" charset="0"/>
          </a:endParaRPr>
        </a:p>
      </dsp:txBody>
      <dsp:txXfrm rot="-5400000">
        <a:off x="3587877" y="771098"/>
        <a:ext cx="6353171" cy="467248"/>
      </dsp:txXfrm>
    </dsp:sp>
    <dsp:sp modelId="{B5F7789B-230C-4E9C-B78E-DC9E7DBC327F}">
      <dsp:nvSpPr>
        <dsp:cNvPr id="0" name=""/>
        <dsp:cNvSpPr/>
      </dsp:nvSpPr>
      <dsp:spPr>
        <a:xfrm>
          <a:off x="0" y="681095"/>
          <a:ext cx="3587877" cy="647252"/>
        </a:xfrm>
        <a:prstGeom prst="roundRect">
          <a:avLst/>
        </a:prstGeom>
        <a:solidFill>
          <a:srgbClr val="0069B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charset="0"/>
              <a:ea typeface="Arial" charset="0"/>
              <a:cs typeface="Arial" charset="0"/>
            </a:rPr>
            <a:t>Drug, Alcohol &amp; Substance Misuse Workplace</a:t>
          </a:r>
        </a:p>
      </dsp:txBody>
      <dsp:txXfrm>
        <a:off x="31596" y="712691"/>
        <a:ext cx="3524685" cy="584060"/>
      </dsp:txXfrm>
    </dsp:sp>
    <dsp:sp modelId="{03378B0B-9B72-4D66-85EC-21C78858FEBF}">
      <dsp:nvSpPr>
        <dsp:cNvPr id="0" name=""/>
        <dsp:cNvSpPr/>
      </dsp:nvSpPr>
      <dsp:spPr>
        <a:xfrm rot="5400000">
          <a:off x="6518199" y="-1504886"/>
          <a:ext cx="517802" cy="6378448"/>
        </a:xfrm>
        <a:prstGeom prst="round2SameRect">
          <a:avLst/>
        </a:prstGeom>
        <a:solidFill>
          <a:schemeClr val="bg1">
            <a:lumMod val="75000"/>
            <a:alpha val="9000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b="1" i="0" u="none" kern="1200" dirty="0">
              <a:latin typeface="Arial" charset="0"/>
              <a:ea typeface="Arial" charset="0"/>
              <a:cs typeface="Arial" charset="0"/>
            </a:rPr>
            <a:t>House Rules are up on the wall.</a:t>
          </a:r>
          <a:r>
            <a:rPr lang="en-US" sz="1300" b="1" i="0" u="none" kern="1200" baseline="0" dirty="0">
              <a:latin typeface="Arial" charset="0"/>
              <a:ea typeface="Arial" charset="0"/>
              <a:cs typeface="Arial" charset="0"/>
            </a:rPr>
            <a:t> Call staff to reinforce.</a:t>
          </a:r>
          <a:endParaRPr lang="en-US" sz="1300" b="1" kern="1200" dirty="0">
            <a:latin typeface="Arial" charset="0"/>
            <a:ea typeface="Arial" charset="0"/>
            <a:cs typeface="Arial" charset="0"/>
          </a:endParaRPr>
        </a:p>
      </dsp:txBody>
      <dsp:txXfrm rot="-5400000">
        <a:off x="3587877" y="1450713"/>
        <a:ext cx="6353171" cy="467248"/>
      </dsp:txXfrm>
    </dsp:sp>
    <dsp:sp modelId="{FF0E9928-8175-4C55-A592-4C365C40BA2C}">
      <dsp:nvSpPr>
        <dsp:cNvPr id="0" name=""/>
        <dsp:cNvSpPr/>
      </dsp:nvSpPr>
      <dsp:spPr>
        <a:xfrm>
          <a:off x="0" y="1360711"/>
          <a:ext cx="3587877" cy="647252"/>
        </a:xfrm>
        <a:prstGeom prst="roundRect">
          <a:avLst/>
        </a:prstGeom>
        <a:solidFill>
          <a:srgbClr val="0069B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charset="0"/>
              <a:ea typeface="Arial" charset="0"/>
              <a:cs typeface="Arial" charset="0"/>
            </a:rPr>
            <a:t>Acceptable</a:t>
          </a:r>
          <a:r>
            <a:rPr lang="en-GB" sz="1600" b="1" kern="1200" baseline="0" dirty="0">
              <a:latin typeface="Arial" charset="0"/>
              <a:ea typeface="Arial" charset="0"/>
              <a:cs typeface="Arial" charset="0"/>
            </a:rPr>
            <a:t> Service User Behaviour</a:t>
          </a:r>
          <a:endParaRPr lang="en-US" sz="1600" b="1" kern="1200" dirty="0">
            <a:latin typeface="Arial" charset="0"/>
            <a:ea typeface="Arial" charset="0"/>
            <a:cs typeface="Arial" charset="0"/>
          </a:endParaRPr>
        </a:p>
      </dsp:txBody>
      <dsp:txXfrm>
        <a:off x="31596" y="1392307"/>
        <a:ext cx="3524685" cy="584060"/>
      </dsp:txXfrm>
    </dsp:sp>
    <dsp:sp modelId="{8F311F35-34D5-4C81-B9B5-E505F3B8DC36}">
      <dsp:nvSpPr>
        <dsp:cNvPr id="0" name=""/>
        <dsp:cNvSpPr/>
      </dsp:nvSpPr>
      <dsp:spPr>
        <a:xfrm rot="5400000">
          <a:off x="6518199" y="-825271"/>
          <a:ext cx="517802" cy="6378448"/>
        </a:xfrm>
        <a:prstGeom prst="round2SameRect">
          <a:avLst/>
        </a:prstGeom>
        <a:solidFill>
          <a:schemeClr val="bg1">
            <a:lumMod val="75000"/>
            <a:alpha val="9000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b="1" i="0" u="none" kern="1200" dirty="0">
              <a:latin typeface="Arial" charset="0"/>
              <a:ea typeface="Arial" charset="0"/>
              <a:cs typeface="Arial" charset="0"/>
            </a:rPr>
            <a:t>Concerns about</a:t>
          </a:r>
          <a:r>
            <a:rPr lang="en-US" sz="1300" b="1" i="0" u="none" kern="1200" baseline="0" dirty="0">
              <a:latin typeface="Arial" charset="0"/>
              <a:ea typeface="Arial" charset="0"/>
              <a:cs typeface="Arial" charset="0"/>
            </a:rPr>
            <a:t> malpractice </a:t>
          </a:r>
          <a:r>
            <a:rPr lang="mr-IN" sz="1300" b="1" i="0" u="none" kern="1200" baseline="0" dirty="0">
              <a:latin typeface="Arial" charset="0"/>
              <a:ea typeface="Arial" charset="0"/>
              <a:cs typeface="Arial" charset="0"/>
            </a:rPr>
            <a:t>–</a:t>
          </a:r>
          <a:r>
            <a:rPr lang="en-US" sz="1300" b="1" i="0" u="none" kern="1200" baseline="0" dirty="0">
              <a:latin typeface="Arial" charset="0"/>
              <a:ea typeface="Arial" charset="0"/>
              <a:cs typeface="Arial" charset="0"/>
            </a:rPr>
            <a:t> impact on innocent individuals</a:t>
          </a:r>
          <a:r>
            <a:rPr lang="en-US" sz="1300" b="0" i="0" u="none" kern="1200" baseline="0" dirty="0">
              <a:latin typeface="Arial" charset="0"/>
              <a:ea typeface="Arial" charset="0"/>
              <a:cs typeface="Arial" charset="0"/>
            </a:rPr>
            <a:t>.</a:t>
          </a:r>
          <a:endParaRPr lang="en-US" sz="1300" kern="1200" dirty="0">
            <a:latin typeface="Arial" charset="0"/>
            <a:ea typeface="Arial" charset="0"/>
            <a:cs typeface="Arial" charset="0"/>
          </a:endParaRPr>
        </a:p>
      </dsp:txBody>
      <dsp:txXfrm rot="-5400000">
        <a:off x="3587877" y="2130328"/>
        <a:ext cx="6353171" cy="467248"/>
      </dsp:txXfrm>
    </dsp:sp>
    <dsp:sp modelId="{47685559-FA6B-4A14-AEB2-511915C16FCA}">
      <dsp:nvSpPr>
        <dsp:cNvPr id="0" name=""/>
        <dsp:cNvSpPr/>
      </dsp:nvSpPr>
      <dsp:spPr>
        <a:xfrm>
          <a:off x="0" y="2040326"/>
          <a:ext cx="3587877" cy="647252"/>
        </a:xfrm>
        <a:prstGeom prst="roundRect">
          <a:avLst/>
        </a:prstGeom>
        <a:solidFill>
          <a:srgbClr val="0069B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Bullying / Whistle blowing</a:t>
          </a:r>
        </a:p>
      </dsp:txBody>
      <dsp:txXfrm>
        <a:off x="31596" y="2071922"/>
        <a:ext cx="3524685" cy="584060"/>
      </dsp:txXfrm>
    </dsp:sp>
    <dsp:sp modelId="{710A6681-5E4D-4369-BB32-464AD9A20CE1}">
      <dsp:nvSpPr>
        <dsp:cNvPr id="0" name=""/>
        <dsp:cNvSpPr/>
      </dsp:nvSpPr>
      <dsp:spPr>
        <a:xfrm rot="5400000">
          <a:off x="6518199" y="-145655"/>
          <a:ext cx="517802" cy="6378448"/>
        </a:xfrm>
        <a:prstGeom prst="round2SameRect">
          <a:avLst/>
        </a:prstGeom>
        <a:solidFill>
          <a:schemeClr val="bg1">
            <a:lumMod val="75000"/>
            <a:alpha val="9000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b="1" i="0" u="none" kern="1200" dirty="0">
              <a:latin typeface="Arial" charset="0"/>
              <a:ea typeface="Arial" charset="0"/>
              <a:cs typeface="Arial" charset="0"/>
            </a:rPr>
            <a:t>Unexpected</a:t>
          </a:r>
          <a:r>
            <a:rPr lang="en-US" sz="1300" b="1" i="0" u="none" kern="1200" baseline="0" dirty="0">
              <a:latin typeface="Arial" charset="0"/>
              <a:ea typeface="Arial" charset="0"/>
              <a:cs typeface="Arial" charset="0"/>
            </a:rPr>
            <a:t> event, putting you or others at risk.</a:t>
          </a:r>
          <a:endParaRPr lang="en-US" sz="1300" b="1" kern="1200" dirty="0">
            <a:latin typeface="Arial" charset="0"/>
            <a:ea typeface="Arial" charset="0"/>
            <a:cs typeface="Arial" charset="0"/>
          </a:endParaRPr>
        </a:p>
      </dsp:txBody>
      <dsp:txXfrm rot="-5400000">
        <a:off x="3587877" y="2809944"/>
        <a:ext cx="6353171" cy="467248"/>
      </dsp:txXfrm>
    </dsp:sp>
    <dsp:sp modelId="{885C13B6-4F30-4AFA-AF96-7D788F23DA17}">
      <dsp:nvSpPr>
        <dsp:cNvPr id="0" name=""/>
        <dsp:cNvSpPr/>
      </dsp:nvSpPr>
      <dsp:spPr>
        <a:xfrm>
          <a:off x="0" y="2719941"/>
          <a:ext cx="3587877" cy="647252"/>
        </a:xfrm>
        <a:prstGeom prst="roundRect">
          <a:avLst/>
        </a:prstGeom>
        <a:solidFill>
          <a:srgbClr val="0069B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Serious / Untoward Incident</a:t>
          </a:r>
        </a:p>
      </dsp:txBody>
      <dsp:txXfrm>
        <a:off x="31596" y="2751537"/>
        <a:ext cx="3524685" cy="584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95417-02BE-344F-895A-01663B3F94CC}">
      <dsp:nvSpPr>
        <dsp:cNvPr id="0" name=""/>
        <dsp:cNvSpPr/>
      </dsp:nvSpPr>
      <dsp:spPr>
        <a:xfrm>
          <a:off x="913" y="807076"/>
          <a:ext cx="2456203" cy="1243883"/>
        </a:xfrm>
        <a:prstGeom prst="chevron">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Arial" panose="020B0604020202020204" pitchFamily="34" charset="0"/>
              <a:ea typeface="Arial" charset="0"/>
              <a:cs typeface="Arial" panose="020B0604020202020204" pitchFamily="34" charset="0"/>
            </a:rPr>
            <a:t>Recognise</a:t>
          </a:r>
          <a:r>
            <a:rPr lang="en-US" sz="1500" kern="1200">
              <a:latin typeface="Arial" panose="020B0604020202020204" pitchFamily="34" charset="0"/>
              <a:cs typeface="Arial" panose="020B0604020202020204" pitchFamily="34" charset="0"/>
            </a:rPr>
            <a:t> </a:t>
          </a:r>
        </a:p>
      </dsp:txBody>
      <dsp:txXfrm>
        <a:off x="622855" y="807076"/>
        <a:ext cx="1212320" cy="1243883"/>
      </dsp:txXfrm>
    </dsp:sp>
    <dsp:sp modelId="{A32DCFB5-94C5-244E-806F-7763985D1082}">
      <dsp:nvSpPr>
        <dsp:cNvPr id="0" name=""/>
        <dsp:cNvSpPr/>
      </dsp:nvSpPr>
      <dsp:spPr>
        <a:xfrm>
          <a:off x="2146146" y="807076"/>
          <a:ext cx="2277986" cy="1243883"/>
        </a:xfrm>
        <a:prstGeom prst="chevron">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Arial" charset="0"/>
              <a:ea typeface="Arial" charset="0"/>
              <a:cs typeface="Arial" charset="0"/>
            </a:rPr>
            <a:t>Respond</a:t>
          </a:r>
        </a:p>
      </dsp:txBody>
      <dsp:txXfrm>
        <a:off x="2768088" y="807076"/>
        <a:ext cx="1034103" cy="1243883"/>
      </dsp:txXfrm>
    </dsp:sp>
    <dsp:sp modelId="{9E462359-7569-C54C-A70A-9F1D410A8012}">
      <dsp:nvSpPr>
        <dsp:cNvPr id="0" name=""/>
        <dsp:cNvSpPr/>
      </dsp:nvSpPr>
      <dsp:spPr>
        <a:xfrm>
          <a:off x="4113162" y="807076"/>
          <a:ext cx="2132172" cy="1243883"/>
        </a:xfrm>
        <a:prstGeom prst="chevron">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charset="0"/>
              <a:ea typeface="Arial" charset="0"/>
              <a:cs typeface="Arial" charset="0"/>
            </a:rPr>
            <a:t>Record</a:t>
          </a:r>
        </a:p>
      </dsp:txBody>
      <dsp:txXfrm>
        <a:off x="4735104" y="807076"/>
        <a:ext cx="888289" cy="1243883"/>
      </dsp:txXfrm>
    </dsp:sp>
    <dsp:sp modelId="{24D6961B-BD11-6B4E-9BA4-73AAA1D31156}">
      <dsp:nvSpPr>
        <dsp:cNvPr id="0" name=""/>
        <dsp:cNvSpPr/>
      </dsp:nvSpPr>
      <dsp:spPr>
        <a:xfrm>
          <a:off x="5934363" y="807076"/>
          <a:ext cx="2159755" cy="1243883"/>
        </a:xfrm>
        <a:prstGeom prst="chevron">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charset="0"/>
              <a:ea typeface="Arial" charset="0"/>
              <a:cs typeface="Arial" charset="0"/>
            </a:rPr>
            <a:t>Report</a:t>
          </a:r>
        </a:p>
      </dsp:txBody>
      <dsp:txXfrm>
        <a:off x="6556305" y="807076"/>
        <a:ext cx="915872" cy="1243883"/>
      </dsp:txXfrm>
    </dsp:sp>
    <dsp:sp modelId="{966A7368-BD8C-484F-A0F3-1C2810A6981B}">
      <dsp:nvSpPr>
        <dsp:cNvPr id="0" name=""/>
        <dsp:cNvSpPr/>
      </dsp:nvSpPr>
      <dsp:spPr>
        <a:xfrm>
          <a:off x="7783147" y="807076"/>
          <a:ext cx="2182580" cy="1243883"/>
        </a:xfrm>
        <a:prstGeom prst="chevron">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charset="0"/>
              <a:ea typeface="Arial" charset="0"/>
              <a:cs typeface="Arial" charset="0"/>
            </a:rPr>
            <a:t>Reflect</a:t>
          </a:r>
        </a:p>
      </dsp:txBody>
      <dsp:txXfrm>
        <a:off x="8405089" y="807076"/>
        <a:ext cx="938697" cy="12438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CC26A-7B72-DA4D-ABA4-24FFC459B57A}" type="datetimeFigureOut">
              <a:rPr lang="en-GB" smtClean="0"/>
              <a:t>07/11/2025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D0318-B1EC-0C44-B662-D47B505898A9}" type="slidenum">
              <a:rPr lang="en-GB" smtClean="0"/>
              <a:t>‹#›</a:t>
            </a:fld>
            <a:endParaRPr lang="en-GB"/>
          </a:p>
        </p:txBody>
      </p:sp>
    </p:spTree>
    <p:extLst>
      <p:ext uri="{BB962C8B-B14F-4D97-AF65-F5344CB8AC3E}">
        <p14:creationId xmlns:p14="http://schemas.microsoft.com/office/powerpoint/2010/main" val="4066381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Module 1 of THH Introduction to Safeguarding: Understanding your role and responsibility. </a:t>
            </a:r>
          </a:p>
          <a:p>
            <a:r>
              <a:rPr lang="en-GB" sz="1000" dirty="0">
                <a:latin typeface="Arial" panose="020B0604020202020204" pitchFamily="34" charset="0"/>
                <a:cs typeface="Arial" panose="020B0604020202020204" pitchFamily="34" charset="0"/>
              </a:rPr>
              <a:t>This is the first of three short modules that are an essential part of the induction processes for Volunteers and Staff at The Hope Hub.</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Volunteers</a:t>
            </a:r>
          </a:p>
          <a:p>
            <a:r>
              <a:rPr lang="en-GB" sz="1000" dirty="0">
                <a:latin typeface="Arial" panose="020B0604020202020204" pitchFamily="34" charset="0"/>
                <a:cs typeface="Arial" panose="020B0604020202020204" pitchFamily="34" charset="0"/>
              </a:rPr>
              <a:t>At the end of the three modules, Volunteers will be asked to complete a short quiz. A score of 10/10 is necessary to complete the training and gain The Hope Hub Certificate: Introduction to safeguarding vulnerable adults for Volunteers.</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At the end of the three modules, Staff will be required to complete a short quiz. A score of 15/15 is necessary to complete the training and gain The Hope Hub Certificate: Introduction to safeguarding vulnerable adults for Staff..</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0D0318-B1EC-0C44-B662-D47B505898A9}" type="slidenum">
              <a:rPr lang="en-GB" smtClean="0"/>
              <a:t>1</a:t>
            </a:fld>
            <a:endParaRPr lang="en-GB"/>
          </a:p>
        </p:txBody>
      </p:sp>
    </p:spTree>
    <p:extLst>
      <p:ext uri="{BB962C8B-B14F-4D97-AF65-F5344CB8AC3E}">
        <p14:creationId xmlns:p14="http://schemas.microsoft.com/office/powerpoint/2010/main" val="2649731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FD2C1-0371-4F55-5255-CCE204D112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4ECD1-E419-D883-12EB-2AA7C9990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52FC04-F4C7-5864-6D40-559E75A12EED}"/>
              </a:ext>
            </a:extLst>
          </p:cNvPr>
          <p:cNvSpPr>
            <a:spLocks noGrp="1"/>
          </p:cNvSpPr>
          <p:nvPr>
            <p:ph type="body" idx="1"/>
          </p:nvPr>
        </p:nvSpPr>
        <p:spPr/>
        <p:txBody>
          <a:bodyPr/>
          <a:lstStyle/>
          <a:p>
            <a:endParaRPr lang="en-GB" sz="1000" kern="0" dirty="0">
              <a:latin typeface="Arial" panose="020B0604020202020204" pitchFamily="34" charset="0"/>
              <a:ea typeface="Times New Roman" panose="02020603050405020304" pitchFamily="18" charset="0"/>
              <a:cs typeface="Times New Roman" panose="02020603050405020304" pitchFamily="18" charset="0"/>
            </a:endParaRPr>
          </a:p>
          <a:p>
            <a:r>
              <a:rPr lang="en-GB" sz="1000" kern="0" dirty="0">
                <a:latin typeface="Arial" panose="020B0604020202020204" pitchFamily="34" charset="0"/>
                <a:ea typeface="Times New Roman" panose="02020603050405020304" pitchFamily="18" charset="0"/>
                <a:cs typeface="Times New Roman" panose="02020603050405020304" pitchFamily="18" charset="0"/>
              </a:rPr>
              <a:t>Some of The Hope Hub Service Users can be very vocal in sharing their life stories with relative strangers in the Crisis Area, around the meal table at the EAS or during other THH activities. </a:t>
            </a:r>
            <a:r>
              <a:rPr lang="en-GB" sz="1000" kern="0" dirty="0">
                <a:latin typeface="Arial" panose="020B0604020202020204" pitchFamily="34" charset="0"/>
                <a:cs typeface="Times New Roman" panose="02020603050405020304" pitchFamily="18" charset="0"/>
              </a:rPr>
              <a:t>Generally, our Head of Service Delivery (Camilla), the Day Service Manager (Clare), and Tristan over at the EAS know the Service Users’ background, the partner support services they engage with and longer-term goals for their empowerment. </a:t>
            </a:r>
          </a:p>
          <a:p>
            <a:r>
              <a:rPr lang="en-GB" sz="1000" kern="0" dirty="0">
                <a:latin typeface="Arial" panose="020B0604020202020204" pitchFamily="34" charset="0"/>
                <a:cs typeface="Times New Roman" panose="02020603050405020304" pitchFamily="18" charset="0"/>
              </a:rPr>
              <a:t>As a volunteer or member of staff you are unlikely to hold every piece of the jigsaw, but you may hold a very significant piece of the puzzle that no-one else can see. Your role is to respond well and report the piece of the jigsaw that is disclosed to you with a suitable person and initially this means one of The Hope Hub Safeguarding Team. </a:t>
            </a:r>
          </a:p>
          <a:p>
            <a:endParaRPr lang="en-GB" sz="1000" kern="0" dirty="0">
              <a:latin typeface="Arial" panose="020B0604020202020204" pitchFamily="34" charset="0"/>
              <a:cs typeface="Times New Roman" panose="02020603050405020304" pitchFamily="18" charset="0"/>
            </a:endParaRPr>
          </a:p>
          <a:p>
            <a:pPr marL="0" indent="0">
              <a:lnSpc>
                <a:spcPct val="100000"/>
              </a:lnSpc>
              <a:buNone/>
            </a:pPr>
            <a:r>
              <a:rPr lang="en-GB" sz="1000" kern="0" dirty="0">
                <a:latin typeface="Arial" panose="020B0604020202020204" pitchFamily="34" charset="0"/>
                <a:ea typeface="Times New Roman" panose="02020603050405020304" pitchFamily="18" charset="0"/>
                <a:cs typeface="Times New Roman" panose="02020603050405020304" pitchFamily="18" charset="0"/>
              </a:rPr>
              <a:t>Our Safeguarding Officers are trained to assess risks, liaise with specialist services, and support you. They know how to follow the principles, legislation and guidance to safeguard vulnerable adults.</a:t>
            </a:r>
          </a:p>
          <a:p>
            <a:pPr marL="0" indent="0">
              <a:lnSpc>
                <a:spcPct val="100000"/>
              </a:lnSpc>
              <a:buNone/>
            </a:pPr>
            <a:r>
              <a:rPr lang="en-GB" sz="1000" kern="0" dirty="0">
                <a:latin typeface="Arial" panose="020B0604020202020204" pitchFamily="34" charset="0"/>
                <a:cs typeface="Times New Roman" panose="02020603050405020304" pitchFamily="18" charset="0"/>
              </a:rPr>
              <a:t>Their pictures and contact details are on display around The Hope Hub. Check that you know who they are.</a:t>
            </a:r>
            <a:endParaRPr lang="en-US" sz="1000" dirty="0">
              <a:latin typeface="Arial" panose="020B0604020202020204" pitchFamily="34" charset="0"/>
              <a:cs typeface="Arial" panose="020B0604020202020204" pitchFamily="34" charset="0"/>
            </a:endParaRPr>
          </a:p>
          <a:p>
            <a:endParaRPr lang="en-GB" sz="1000" kern="0" dirty="0">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B4CB4"/>
                </a:solidFill>
                <a:effectLst/>
                <a:latin typeface="Arial" panose="020B0604020202020204" pitchFamily="34" charset="0"/>
                <a:cs typeface="Arial" panose="020B0604020202020204" pitchFamily="34" charset="0"/>
              </a:rPr>
              <a:t>Signposting and Useful Links – Next slide</a:t>
            </a:r>
          </a:p>
          <a:p>
            <a:endParaRPr lang="en-GB" sz="1100" kern="0" dirty="0">
              <a:latin typeface="Arial" panose="020B06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70CA609-2523-EE3A-32AA-F5AE5D4FC0F7}"/>
              </a:ext>
            </a:extLst>
          </p:cNvPr>
          <p:cNvSpPr>
            <a:spLocks noGrp="1"/>
          </p:cNvSpPr>
          <p:nvPr>
            <p:ph type="sldNum" sz="quarter" idx="5"/>
          </p:nvPr>
        </p:nvSpPr>
        <p:spPr/>
        <p:txBody>
          <a:bodyPr/>
          <a:lstStyle/>
          <a:p>
            <a:fld id="{C6C7A0BC-CF6F-274B-ACBD-39A9B788F63D}" type="slidenum">
              <a:rPr lang="en-US" smtClean="0"/>
              <a:t>10</a:t>
            </a:fld>
            <a:endParaRPr lang="en-US"/>
          </a:p>
        </p:txBody>
      </p:sp>
    </p:spTree>
    <p:extLst>
      <p:ext uri="{BB962C8B-B14F-4D97-AF65-F5344CB8AC3E}">
        <p14:creationId xmlns:p14="http://schemas.microsoft.com/office/powerpoint/2010/main" val="1894074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14775"/>
          </a:xfrm>
        </p:spPr>
        <p:txBody>
          <a:bodyPr/>
          <a:lstStyle/>
          <a:p>
            <a:pPr>
              <a:spcBef>
                <a:spcPts val="400"/>
              </a:spcBef>
            </a:pPr>
            <a:endParaRPr lang="en-US" sz="1000">
              <a:latin typeface="Arial" charset="0"/>
              <a:ea typeface="Arial" charset="0"/>
              <a:cs typeface="Arial" charset="0"/>
            </a:endParaRPr>
          </a:p>
          <a:p>
            <a:pPr>
              <a:spcBef>
                <a:spcPts val="400"/>
              </a:spcBef>
            </a:pPr>
            <a:r>
              <a:rPr lang="en-US" sz="1000">
                <a:latin typeface="Arial" charset="0"/>
                <a:ea typeface="Arial" charset="0"/>
                <a:cs typeface="Arial" charset="0"/>
              </a:rPr>
              <a:t>The Hope Hub has a Confidentiality Policy because mostly, conversations with Service Users are private and personal information should not be shared with other Service Users. (Volunteers/Staff). However, where there is a safeguarding issue, such as a disclosure, allegation or concern about abuse, then it is important to share it immediately with one of the Safeguarding team:</a:t>
            </a:r>
          </a:p>
          <a:p>
            <a:pPr>
              <a:spcBef>
                <a:spcPts val="400"/>
              </a:spcBef>
            </a:pPr>
            <a:endParaRPr lang="en-US" sz="1000">
              <a:latin typeface="Arial" charset="0"/>
              <a:ea typeface="Arial" charset="0"/>
              <a:cs typeface="Arial" charset="0"/>
            </a:endParaRPr>
          </a:p>
          <a:p>
            <a:pPr>
              <a:spcBef>
                <a:spcPts val="400"/>
              </a:spcBef>
            </a:pPr>
            <a:r>
              <a:rPr lang="en-US" sz="1000">
                <a:latin typeface="Arial" charset="0"/>
                <a:ea typeface="Arial" charset="0"/>
                <a:cs typeface="Arial" charset="0"/>
              </a:rPr>
              <a:t>Camilla Spicer, Head of Service Delivery  07543 429823 / 01276 581174 </a:t>
            </a:r>
            <a:r>
              <a:rPr lang="en-US" sz="1000" err="1">
                <a:latin typeface="Arial" charset="0"/>
                <a:ea typeface="Arial" charset="0"/>
                <a:cs typeface="Arial" charset="0"/>
              </a:rPr>
              <a:t>camilla.spicer@thehopehub.org.uk</a:t>
            </a:r>
            <a:endParaRPr lang="en-US" sz="1000">
              <a:latin typeface="Arial" charset="0"/>
              <a:ea typeface="Arial" charset="0"/>
              <a:cs typeface="Arial" charset="0"/>
            </a:endParaRPr>
          </a:p>
          <a:p>
            <a:pPr>
              <a:spcBef>
                <a:spcPts val="400"/>
              </a:spcBef>
            </a:pPr>
            <a:r>
              <a:rPr lang="en-US" sz="1000">
                <a:latin typeface="Arial" charset="0"/>
                <a:ea typeface="Arial" charset="0"/>
                <a:cs typeface="Arial" charset="0"/>
              </a:rPr>
              <a:t>Clare McCord, Day Services Manager 07543 429823 / 01276 743053 </a:t>
            </a:r>
            <a:r>
              <a:rPr lang="en-US" sz="1000" err="1">
                <a:latin typeface="Arial" charset="0"/>
                <a:ea typeface="Arial" charset="0"/>
                <a:cs typeface="Arial" charset="0"/>
              </a:rPr>
              <a:t>clare.mccord@thehopehub.org.uk</a:t>
            </a:r>
            <a:endParaRPr lang="en-US" sz="1000">
              <a:latin typeface="Arial" charset="0"/>
              <a:ea typeface="Arial" charset="0"/>
              <a:cs typeface="Arial" charset="0"/>
            </a:endParaRPr>
          </a:p>
          <a:p>
            <a:pPr>
              <a:spcBef>
                <a:spcPts val="400"/>
              </a:spcBef>
            </a:pPr>
            <a:r>
              <a:rPr lang="en-US" sz="1000">
                <a:latin typeface="Arial" charset="0"/>
                <a:ea typeface="Arial" charset="0"/>
                <a:cs typeface="Arial" charset="0"/>
              </a:rPr>
              <a:t>Gemma Johnston, Head of Grants/Fundraising and Marketing 07359 532731 / 01276 581174  </a:t>
            </a:r>
            <a:r>
              <a:rPr lang="en-US" sz="1000" err="1">
                <a:latin typeface="Arial" charset="0"/>
                <a:ea typeface="Arial" charset="0"/>
                <a:cs typeface="Arial" charset="0"/>
              </a:rPr>
              <a:t>gemma.Johnston@thehopehub.org.uk</a:t>
            </a:r>
            <a:endParaRPr lang="en-US" sz="1000">
              <a:latin typeface="Arial" charset="0"/>
              <a:ea typeface="Arial" charset="0"/>
              <a:cs typeface="Arial" charset="0"/>
            </a:endParaRPr>
          </a:p>
          <a:p>
            <a:pPr>
              <a:spcBef>
                <a:spcPts val="400"/>
              </a:spcBef>
            </a:pPr>
            <a:r>
              <a:rPr lang="en-US" sz="1000">
                <a:latin typeface="Arial" charset="0"/>
                <a:ea typeface="Arial" charset="0"/>
                <a:cs typeface="Arial" charset="0"/>
              </a:rPr>
              <a:t>Tristan Barrington-Waite, EAS Manager 07926 427235 / 01276 581174 </a:t>
            </a:r>
          </a:p>
          <a:p>
            <a:pPr lvl="0">
              <a:spcBef>
                <a:spcPts val="400"/>
              </a:spcBef>
              <a:defRPr/>
            </a:pPr>
            <a:r>
              <a:rPr lang="en-US" sz="1000">
                <a:latin typeface="Arial" charset="0"/>
                <a:ea typeface="Arial" charset="0"/>
                <a:cs typeface="Arial" charset="0"/>
              </a:rPr>
              <a:t>Designated Lead for Safeguarding at The Hope Hub Mags Mercer, CEO and David Reed, Safeguarding Trustee </a:t>
            </a:r>
          </a:p>
          <a:p>
            <a:pPr lvl="0">
              <a:spcBef>
                <a:spcPts val="400"/>
              </a:spcBef>
              <a:defRPr/>
            </a:pPr>
            <a:endParaRPr lang="en-US" sz="1000">
              <a:latin typeface="Arial" charset="0"/>
              <a:ea typeface="Arial" charset="0"/>
              <a:cs typeface="Arial" charset="0"/>
            </a:endParaRPr>
          </a:p>
          <a:p>
            <a:pPr>
              <a:spcBef>
                <a:spcPts val="400"/>
              </a:spcBef>
            </a:pPr>
            <a:r>
              <a:rPr lang="en-US" sz="1000">
                <a:latin typeface="Arial" charset="0"/>
                <a:ea typeface="Arial" charset="0"/>
                <a:cs typeface="Arial" charset="0"/>
              </a:rPr>
              <a:t>The Head of Service Delivery, Camilla Spicer or the CEO, Mags Mercer need to assess the risk of harm and decide if immediate action is needed to safeguard the health or safety of the individual or anyone else who may be at risk.</a:t>
            </a:r>
          </a:p>
          <a:p>
            <a:endParaRPr lang="en-GB"/>
          </a:p>
        </p:txBody>
      </p:sp>
      <p:sp>
        <p:nvSpPr>
          <p:cNvPr id="4" name="Slide Number Placeholder 3"/>
          <p:cNvSpPr>
            <a:spLocks noGrp="1"/>
          </p:cNvSpPr>
          <p:nvPr>
            <p:ph type="sldNum" sz="quarter" idx="5"/>
          </p:nvPr>
        </p:nvSpPr>
        <p:spPr/>
        <p:txBody>
          <a:bodyPr/>
          <a:lstStyle/>
          <a:p>
            <a:fld id="{F50D0318-B1EC-0C44-B662-D47B505898A9}" type="slidenum">
              <a:rPr lang="en-GB" smtClean="0"/>
              <a:t>11</a:t>
            </a:fld>
            <a:endParaRPr lang="en-GB"/>
          </a:p>
        </p:txBody>
      </p:sp>
    </p:spTree>
    <p:extLst>
      <p:ext uri="{BB962C8B-B14F-4D97-AF65-F5344CB8AC3E}">
        <p14:creationId xmlns:p14="http://schemas.microsoft.com/office/powerpoint/2010/main" val="38220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EB9DE-D79B-4A30-D13C-E401A1CE8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506BF-089C-C930-F31B-0E38212F3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B364A-A0C8-B79A-B7C5-891712092121}"/>
              </a:ext>
            </a:extLst>
          </p:cNvPr>
          <p:cNvSpPr>
            <a:spLocks noGrp="1"/>
          </p:cNvSpPr>
          <p:nvPr>
            <p:ph type="body" idx="1"/>
          </p:nvPr>
        </p:nvSpPr>
        <p:spPr/>
        <p:txBody>
          <a:bodyPr/>
          <a:lstStyle/>
          <a:p>
            <a:pPr marL="0" marR="0" lvl="0" indent="0" algn="l" defTabSz="914400" rtl="0" eaLnBrk="1" fontAlgn="auto" latinLnBrk="0" hangingPunct="1">
              <a:spcBef>
                <a:spcPts val="400"/>
              </a:spcBef>
              <a:spcAft>
                <a:spcPts val="0"/>
              </a:spcAft>
              <a:buClrTx/>
              <a:buSzTx/>
              <a:buFontTx/>
              <a:buNone/>
              <a:tabLst/>
              <a:defRPr/>
            </a:pPr>
            <a:endParaRPr lang="en-US" sz="1000" dirty="0">
              <a:latin typeface="Arial" charset="0"/>
              <a:ea typeface="Arial" charset="0"/>
              <a:cs typeface="Arial" charset="0"/>
            </a:endParaRPr>
          </a:p>
          <a:p>
            <a:pPr marL="0" marR="0" lvl="0" indent="0" algn="l" defTabSz="914400" rtl="0" eaLnBrk="1" fontAlgn="auto" latinLnBrk="0" hangingPunct="1">
              <a:spcBef>
                <a:spcPts val="400"/>
              </a:spcBef>
              <a:spcAft>
                <a:spcPts val="0"/>
              </a:spcAft>
              <a:buClrTx/>
              <a:buSzTx/>
              <a:buFontTx/>
              <a:buNone/>
              <a:tabLst/>
              <a:defRPr/>
            </a:pPr>
            <a:r>
              <a:rPr lang="en-US" sz="1000" dirty="0">
                <a:latin typeface="Arial" charset="0"/>
                <a:ea typeface="Arial" charset="0"/>
                <a:cs typeface="Arial" charset="0"/>
              </a:rPr>
              <a:t>Designated Leads for Safeguarding at The Hope Hub Mags Mercer, CEO and David Reed, Safeguarding Trustee </a:t>
            </a:r>
          </a:p>
          <a:p>
            <a:pPr marL="0" marR="0" lvl="0" indent="0" algn="l" defTabSz="914400" rtl="0" eaLnBrk="1" fontAlgn="auto" latinLnBrk="0" hangingPunct="1">
              <a:spcBef>
                <a:spcPts val="400"/>
              </a:spcBef>
              <a:spcAft>
                <a:spcPts val="0"/>
              </a:spcAft>
              <a:buClrTx/>
              <a:buSzTx/>
              <a:buFontTx/>
              <a:buNone/>
              <a:tabLst/>
              <a:defRPr/>
            </a:pPr>
            <a:endParaRPr lang="en-US" sz="1000" dirty="0">
              <a:latin typeface="Arial" charset="0"/>
              <a:ea typeface="Arial" charset="0"/>
              <a:cs typeface="Arial" charset="0"/>
            </a:endParaRPr>
          </a:p>
          <a:p>
            <a:pPr marL="0" indent="0">
              <a:spcBef>
                <a:spcPts val="0"/>
              </a:spcBef>
              <a:buNone/>
            </a:pPr>
            <a:r>
              <a:rPr lang="en-GB" sz="1000" kern="0" dirty="0">
                <a:latin typeface="Arial" panose="020B0604020202020204" pitchFamily="34" charset="0"/>
                <a:ea typeface="Times New Roman" panose="02020603050405020304" pitchFamily="18" charset="0"/>
                <a:cs typeface="Times New Roman" panose="02020603050405020304" pitchFamily="18" charset="0"/>
              </a:rPr>
              <a:t>The Safeguarding Leads at The Hope Hub have many years of experience and training in safeguarding. They are swift to assess risks and know how to meet legislation. They are quick to implement further support at The Hope Hub and secure external specialist support and guidance.</a:t>
            </a:r>
          </a:p>
          <a:p>
            <a:pPr marL="0" indent="0">
              <a:spcBef>
                <a:spcPts val="0"/>
              </a:spcBef>
              <a:buNone/>
            </a:pPr>
            <a:endParaRPr lang="en-GB" sz="1000" kern="0" dirty="0">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0"/>
              </a:spcBef>
              <a:buNone/>
            </a:pPr>
            <a:r>
              <a:rPr lang="en-GB" sz="1000" kern="0" dirty="0">
                <a:latin typeface="Arial" panose="020B0604020202020204" pitchFamily="34" charset="0"/>
                <a:cs typeface="Times New Roman" panose="02020603050405020304" pitchFamily="18" charset="0"/>
              </a:rPr>
              <a:t>If you do not feel that your concerns are being addressed appropriately then speak to Mags or David.</a:t>
            </a:r>
            <a:endParaRPr lang="en-GB" sz="1000" kern="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spcBef>
                <a:spcPts val="400"/>
              </a:spcBef>
              <a:spcAft>
                <a:spcPts val="0"/>
              </a:spcAft>
              <a:buClrTx/>
              <a:buSzTx/>
              <a:buFontTx/>
              <a:buNone/>
              <a:tabLst/>
              <a:defRPr/>
            </a:pPr>
            <a:endParaRPr lang="en-US" sz="1000" dirty="0">
              <a:latin typeface="Arial" charset="0"/>
              <a:ea typeface="Arial" charset="0"/>
              <a:cs typeface="Arial" charset="0"/>
            </a:endParaRPr>
          </a:p>
          <a:p>
            <a:pPr marL="0" marR="0" lvl="0" indent="0" algn="l" defTabSz="914400" rtl="0" eaLnBrk="1" fontAlgn="auto" latinLnBrk="0" hangingPunct="1">
              <a:spcBef>
                <a:spcPts val="400"/>
              </a:spcBef>
              <a:spcAft>
                <a:spcPts val="0"/>
              </a:spcAft>
              <a:buClrTx/>
              <a:buSzTx/>
              <a:buFontTx/>
              <a:buNone/>
              <a:tabLst/>
              <a:defRPr/>
            </a:pPr>
            <a:r>
              <a:rPr lang="en-GB" sz="1000" b="1" dirty="0">
                <a:solidFill>
                  <a:srgbClr val="0B4CB4"/>
                </a:solidFill>
                <a:effectLst/>
                <a:latin typeface="Arial" panose="020B0604020202020204" pitchFamily="34" charset="0"/>
                <a:cs typeface="Arial" panose="020B0604020202020204" pitchFamily="34" charset="0"/>
              </a:rPr>
              <a:t>Signposting and Useful Links</a:t>
            </a:r>
          </a:p>
          <a:p>
            <a:pPr>
              <a:spcBef>
                <a:spcPts val="400"/>
              </a:spcBef>
              <a:defRPr/>
            </a:pPr>
            <a:r>
              <a:rPr lang="en-US" sz="1000" dirty="0">
                <a:latin typeface="Arial" charset="0"/>
                <a:ea typeface="Arial" charset="0"/>
                <a:cs typeface="Arial" charset="0"/>
              </a:rPr>
              <a:t>Designated Lead for Safeguarding at The Hope Hub </a:t>
            </a:r>
          </a:p>
          <a:p>
            <a:pPr>
              <a:spcBef>
                <a:spcPts val="400"/>
              </a:spcBef>
              <a:defRPr/>
            </a:pPr>
            <a:r>
              <a:rPr lang="en-US" sz="1000" dirty="0">
                <a:latin typeface="Arial" charset="0"/>
                <a:ea typeface="Arial" charset="0"/>
                <a:cs typeface="Arial" charset="0"/>
              </a:rPr>
              <a:t>Mags Mercer, CEO</a:t>
            </a:r>
          </a:p>
          <a:p>
            <a:pPr>
              <a:spcBef>
                <a:spcPts val="400"/>
              </a:spcBef>
              <a:defRPr/>
            </a:pPr>
            <a:r>
              <a:rPr lang="en-US" sz="1000" dirty="0">
                <a:latin typeface="Arial" charset="0"/>
                <a:ea typeface="Arial" charset="0"/>
                <a:cs typeface="Arial" charset="0"/>
              </a:rPr>
              <a:t>David Reed, Safeguarding Trustee </a:t>
            </a:r>
          </a:p>
          <a:p>
            <a:pPr marL="0" marR="0" lvl="0" indent="0" algn="l" defTabSz="914400" rtl="0" eaLnBrk="1" fontAlgn="auto" latinLnBrk="0" hangingPunct="1">
              <a:spcBef>
                <a:spcPts val="400"/>
              </a:spcBef>
              <a:spcAft>
                <a:spcPts val="0"/>
              </a:spcAft>
              <a:buClrTx/>
              <a:buSzTx/>
              <a:buFontTx/>
              <a:buNone/>
              <a:tabLst/>
              <a:defRPr/>
            </a:pPr>
            <a:endParaRPr lang="en-US" sz="1100" dirty="0">
              <a:latin typeface="Arial" charset="0"/>
              <a:ea typeface="Arial" charset="0"/>
              <a:cs typeface="Arial" charset="0"/>
            </a:endParaRPr>
          </a:p>
          <a:p>
            <a:endParaRPr lang="en-US" dirty="0"/>
          </a:p>
        </p:txBody>
      </p:sp>
      <p:sp>
        <p:nvSpPr>
          <p:cNvPr id="4" name="Slide Number Placeholder 3">
            <a:extLst>
              <a:ext uri="{FF2B5EF4-FFF2-40B4-BE49-F238E27FC236}">
                <a16:creationId xmlns:a16="http://schemas.microsoft.com/office/drawing/2014/main" id="{6DAA1B60-5CA7-B888-589C-60020DFBB99F}"/>
              </a:ext>
            </a:extLst>
          </p:cNvPr>
          <p:cNvSpPr>
            <a:spLocks noGrp="1"/>
          </p:cNvSpPr>
          <p:nvPr>
            <p:ph type="sldNum" sz="quarter" idx="5"/>
          </p:nvPr>
        </p:nvSpPr>
        <p:spPr/>
        <p:txBody>
          <a:bodyPr/>
          <a:lstStyle/>
          <a:p>
            <a:fld id="{C6C7A0BC-CF6F-274B-ACBD-39A9B788F63D}" type="slidenum">
              <a:rPr lang="en-US" smtClean="0"/>
              <a:t>12</a:t>
            </a:fld>
            <a:endParaRPr lang="en-US"/>
          </a:p>
        </p:txBody>
      </p:sp>
    </p:spTree>
    <p:extLst>
      <p:ext uri="{BB962C8B-B14F-4D97-AF65-F5344CB8AC3E}">
        <p14:creationId xmlns:p14="http://schemas.microsoft.com/office/powerpoint/2010/main" val="3599538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C7CCD-C802-5FDF-9A8B-6042D6D3F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F4FD6-1FEA-BCD8-A9FC-879F57515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33ECF-F05A-78BF-18F5-8BEF58BAB4AD}"/>
              </a:ext>
            </a:extLst>
          </p:cNvPr>
          <p:cNvSpPr>
            <a:spLocks noGrp="1"/>
          </p:cNvSpPr>
          <p:nvPr>
            <p:ph type="body" idx="1"/>
          </p:nvPr>
        </p:nvSpPr>
        <p:spPr>
          <a:xfrm>
            <a:off x="685800" y="4400549"/>
            <a:ext cx="5486400" cy="4284663"/>
          </a:xfrm>
        </p:spPr>
        <p:txBody>
          <a:bodyPr/>
          <a:lstStyle/>
          <a:p>
            <a:pPr>
              <a:buNone/>
            </a:pPr>
            <a:endParaRPr lang="en-GB" sz="1000" b="1">
              <a:solidFill>
                <a:srgbClr val="000000"/>
              </a:solidFill>
              <a:effectLst/>
              <a:latin typeface="Arial" panose="020B0604020202020204" pitchFamily="34" charset="0"/>
              <a:cs typeface="Arial" panose="020B0604020202020204" pitchFamily="34" charset="0"/>
            </a:endParaRPr>
          </a:p>
          <a:p>
            <a:pPr>
              <a:buNone/>
            </a:pPr>
            <a:r>
              <a:rPr lang="en-GB" sz="1000" b="1">
                <a:solidFill>
                  <a:srgbClr val="000000"/>
                </a:solidFill>
                <a:effectLst/>
                <a:latin typeface="Arial" panose="020B0604020202020204" pitchFamily="34" charset="0"/>
                <a:cs typeface="Arial" panose="020B0604020202020204" pitchFamily="34" charset="0"/>
              </a:rPr>
              <a:t>Emergency Services</a:t>
            </a:r>
            <a:r>
              <a:rPr lang="en-GB" sz="1000">
                <a:solidFill>
                  <a:srgbClr val="000000"/>
                </a:solidFill>
                <a:effectLst/>
                <a:latin typeface="Arial" panose="020B0604020202020204" pitchFamily="34" charset="0"/>
                <a:cs typeface="Arial" panose="020B0604020202020204" pitchFamily="34" charset="0"/>
              </a:rPr>
              <a:t>: If there is a risk to life, someone is at risk of serious harm or a serious crime has been committed, we need to call 999 so emergency services can respond quickly…. And then inform the Safeguarding team.</a:t>
            </a:r>
          </a:p>
          <a:p>
            <a:pPr>
              <a:buNone/>
            </a:pPr>
            <a:endParaRPr lang="en-GB" sz="1000">
              <a:solidFill>
                <a:srgbClr val="000000"/>
              </a:solidFill>
              <a:effectLst/>
              <a:latin typeface="Arial" panose="020B0604020202020204" pitchFamily="34" charset="0"/>
              <a:cs typeface="Arial" panose="020B0604020202020204" pitchFamily="34" charset="0"/>
            </a:endParaRPr>
          </a:p>
          <a:p>
            <a:pPr>
              <a:buNone/>
            </a:pPr>
            <a:r>
              <a:rPr lang="en-GB" sz="1000" b="1">
                <a:solidFill>
                  <a:srgbClr val="000000"/>
                </a:solidFill>
                <a:effectLst/>
                <a:latin typeface="Arial" panose="020B0604020202020204" pitchFamily="34" charset="0"/>
                <a:cs typeface="Arial" panose="020B0604020202020204" pitchFamily="34" charset="0"/>
              </a:rPr>
              <a:t>Safeguarding Lead</a:t>
            </a:r>
            <a:r>
              <a:rPr lang="en-GB" sz="1000">
                <a:solidFill>
                  <a:srgbClr val="000000"/>
                </a:solidFill>
                <a:effectLst/>
                <a:latin typeface="Arial" panose="020B0604020202020204" pitchFamily="34" charset="0"/>
                <a:cs typeface="Arial" panose="020B0604020202020204" pitchFamily="34" charset="0"/>
              </a:rPr>
              <a:t>: Every organisation should have a safeguarding lead, although they might have a different title – such as safeguarding co-ordinator, designated officer, safeguarding advisor etc. The safeguarding officers/lead are your first port of call for any concerns within your organisation. They keep records and liaise with statutory agencies when necessary.</a:t>
            </a:r>
          </a:p>
          <a:p>
            <a:pPr>
              <a:buNone/>
            </a:pPr>
            <a:endParaRPr lang="en-GB" sz="100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rgbClr val="0B4CB4"/>
                </a:solidFill>
                <a:effectLst/>
                <a:latin typeface="Arial" panose="020B0604020202020204" pitchFamily="34" charset="0"/>
                <a:cs typeface="Arial" panose="020B0604020202020204" pitchFamily="34" charset="0"/>
              </a:rPr>
              <a:t>Signposting and Useful Links</a:t>
            </a:r>
            <a:endParaRPr lang="en-GB" sz="1000">
              <a:solidFill>
                <a:srgbClr val="000000"/>
              </a:solidFill>
              <a:effectLst/>
              <a:latin typeface="Arial" panose="020B0604020202020204" pitchFamily="34" charset="0"/>
              <a:cs typeface="Arial" panose="020B0604020202020204" pitchFamily="34" charset="0"/>
            </a:endParaRPr>
          </a:p>
          <a:p>
            <a:pPr>
              <a:buNone/>
            </a:pPr>
            <a:r>
              <a:rPr lang="en-GB" sz="1000" b="1">
                <a:solidFill>
                  <a:srgbClr val="000000"/>
                </a:solidFill>
                <a:effectLst/>
                <a:latin typeface="Arial" panose="020B0604020202020204" pitchFamily="34" charset="0"/>
                <a:cs typeface="Arial" panose="020B0604020202020204" pitchFamily="34" charset="0"/>
              </a:rPr>
              <a:t>Adult Social Care Services</a:t>
            </a:r>
            <a:r>
              <a:rPr lang="en-GB" sz="1000">
                <a:solidFill>
                  <a:srgbClr val="000000"/>
                </a:solidFill>
                <a:effectLst/>
                <a:latin typeface="Arial" panose="020B0604020202020204" pitchFamily="34" charset="0"/>
                <a:cs typeface="Arial" panose="020B0604020202020204" pitchFamily="34" charset="0"/>
              </a:rPr>
              <a:t>: This is the government-funded (statutory) agency for providing services to adults with care and support needs through the Local Authority. Link to contact details including for out of hours / emergency situations.</a:t>
            </a:r>
          </a:p>
          <a:p>
            <a:pPr>
              <a:buNone/>
            </a:pPr>
            <a:r>
              <a:rPr lang="en-GB" sz="1000" b="1">
                <a:solidFill>
                  <a:srgbClr val="000000"/>
                </a:solidFill>
                <a:effectLst/>
                <a:latin typeface="Arial" panose="020B0604020202020204" pitchFamily="34" charset="0"/>
                <a:cs typeface="Arial" panose="020B0604020202020204" pitchFamily="34" charset="0"/>
              </a:rPr>
              <a:t>Multi Agency Safeguarding Hubs (MASH): </a:t>
            </a:r>
            <a:r>
              <a:rPr lang="en-GB" sz="1000">
                <a:solidFill>
                  <a:srgbClr val="000000"/>
                </a:solidFill>
                <a:effectLst/>
                <a:latin typeface="Arial" panose="020B0604020202020204" pitchFamily="34" charset="0"/>
                <a:cs typeface="Arial" panose="020B0604020202020204" pitchFamily="34" charset="0"/>
              </a:rPr>
              <a:t>These are teams made up of highly skilled professionals from different agencies including social work, police, health, and education. Link.</a:t>
            </a:r>
          </a:p>
          <a:p>
            <a:pPr>
              <a:buNone/>
            </a:pPr>
            <a:r>
              <a:rPr lang="en-GB" sz="1000" b="1">
                <a:solidFill>
                  <a:srgbClr val="000000"/>
                </a:solidFill>
                <a:effectLst/>
                <a:latin typeface="Arial" panose="020B0604020202020204" pitchFamily="34" charset="0"/>
                <a:cs typeface="Arial" panose="020B0604020202020204" pitchFamily="34" charset="0"/>
              </a:rPr>
              <a:t>Police:</a:t>
            </a:r>
            <a:r>
              <a:rPr lang="en-GB" sz="1000">
                <a:solidFill>
                  <a:srgbClr val="000000"/>
                </a:solidFill>
                <a:effectLst/>
                <a:latin typeface="Arial" panose="020B0604020202020204" pitchFamily="34" charset="0"/>
                <a:cs typeface="Arial" panose="020B0604020202020204" pitchFamily="34" charset="0"/>
              </a:rPr>
              <a:t> The police service may be part of a safeguarding response when a crime has been committed, whether or not they have been part of an emergency response.</a:t>
            </a:r>
            <a:endParaRPr lang="en-GB" sz="1000" b="1">
              <a:solidFill>
                <a:srgbClr val="000000"/>
              </a:solidFill>
              <a:effectLst/>
              <a:latin typeface="Arial" panose="020B0604020202020204" pitchFamily="34" charset="0"/>
              <a:cs typeface="Arial" panose="020B0604020202020204" pitchFamily="34" charset="0"/>
            </a:endParaRPr>
          </a:p>
          <a:p>
            <a:pPr>
              <a:buNone/>
            </a:pPr>
            <a:r>
              <a:rPr lang="en-GB" sz="1000" b="1">
                <a:solidFill>
                  <a:srgbClr val="000000"/>
                </a:solidFill>
                <a:effectLst/>
                <a:latin typeface="Arial" panose="020B0604020202020204" pitchFamily="34" charset="0"/>
                <a:cs typeface="Arial" panose="020B0604020202020204" pitchFamily="34" charset="0"/>
              </a:rPr>
              <a:t>Safeguarding Adults Board (SAB): </a:t>
            </a:r>
            <a:r>
              <a:rPr lang="en-GB" sz="1000">
                <a:solidFill>
                  <a:srgbClr val="000000"/>
                </a:solidFill>
                <a:effectLst/>
                <a:latin typeface="Arial" panose="020B0604020202020204" pitchFamily="34" charset="0"/>
                <a:cs typeface="Arial" panose="020B0604020202020204" pitchFamily="34" charset="0"/>
              </a:rPr>
              <a:t>These strategic boards are responsible for overseeing local safeguarding arrangements, support and effective service delivery.</a:t>
            </a:r>
          </a:p>
          <a:p>
            <a:endParaRPr lang="en-GB" sz="1000">
              <a:solidFill>
                <a:srgbClr val="000000"/>
              </a:solidFill>
              <a:effectLst/>
              <a:latin typeface="Arial" panose="020B0604020202020204" pitchFamily="34" charset="0"/>
              <a:cs typeface="Arial" panose="020B0604020202020204" pitchFamily="34" charset="0"/>
            </a:endParaRPr>
          </a:p>
          <a:p>
            <a:r>
              <a:rPr lang="en-GB" sz="1000">
                <a:solidFill>
                  <a:srgbClr val="000000"/>
                </a:solidFill>
                <a:effectLst/>
                <a:latin typeface="Arial" panose="020B0604020202020204" pitchFamily="34" charset="0"/>
                <a:cs typeface="Arial" panose="020B0604020202020204" pitchFamily="34" charset="0"/>
              </a:rPr>
              <a:t>The Safeguarding Team at The Hope Hub work with all these agencies on a regular basis.</a:t>
            </a:r>
          </a:p>
          <a:p>
            <a:endParaRPr lang="en-US"/>
          </a:p>
        </p:txBody>
      </p:sp>
      <p:sp>
        <p:nvSpPr>
          <p:cNvPr id="4" name="Slide Number Placeholder 3">
            <a:extLst>
              <a:ext uri="{FF2B5EF4-FFF2-40B4-BE49-F238E27FC236}">
                <a16:creationId xmlns:a16="http://schemas.microsoft.com/office/drawing/2014/main" id="{43008EC3-568B-006C-9A56-CB113DBB9BE8}"/>
              </a:ext>
            </a:extLst>
          </p:cNvPr>
          <p:cNvSpPr>
            <a:spLocks noGrp="1"/>
          </p:cNvSpPr>
          <p:nvPr>
            <p:ph type="sldNum" sz="quarter" idx="5"/>
          </p:nvPr>
        </p:nvSpPr>
        <p:spPr/>
        <p:txBody>
          <a:bodyPr/>
          <a:lstStyle/>
          <a:p>
            <a:fld id="{C6C7A0BC-CF6F-274B-ACBD-39A9B788F63D}" type="slidenum">
              <a:rPr lang="en-US" smtClean="0"/>
              <a:t>13</a:t>
            </a:fld>
            <a:endParaRPr lang="en-US"/>
          </a:p>
        </p:txBody>
      </p:sp>
    </p:spTree>
    <p:extLst>
      <p:ext uri="{BB962C8B-B14F-4D97-AF65-F5344CB8AC3E}">
        <p14:creationId xmlns:p14="http://schemas.microsoft.com/office/powerpoint/2010/main" val="3192738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BCAD8-8412-7768-E1D9-650191A17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9BAF3-0713-F7DA-C691-9D2A347310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461F4-4335-89C9-CF95-3273787B515E}"/>
              </a:ext>
            </a:extLst>
          </p:cNvPr>
          <p:cNvSpPr>
            <a:spLocks noGrp="1"/>
          </p:cNvSpPr>
          <p:nvPr>
            <p:ph type="body" idx="1"/>
          </p:nvPr>
        </p:nvSpPr>
        <p:spPr/>
        <p:txBody>
          <a:bodyPr/>
          <a:lstStyle/>
          <a:p>
            <a:endParaRPr lang="en-GB" sz="1000" b="0" i="0" u="none" strike="noStrike" kern="1200">
              <a:solidFill>
                <a:schemeClr val="tx1"/>
              </a:solidFill>
              <a:effectLst/>
              <a:latin typeface="Arial" panose="020B0604020202020204" pitchFamily="34" charset="0"/>
              <a:ea typeface="+mn-ea"/>
              <a:cs typeface="Arial" panose="020B0604020202020204" pitchFamily="34" charset="0"/>
            </a:endParaRPr>
          </a:p>
          <a:p>
            <a:r>
              <a:rPr lang="en-GB" sz="1000" b="0" i="0" u="none" strike="noStrike" kern="1200">
                <a:solidFill>
                  <a:schemeClr val="tx1"/>
                </a:solidFill>
                <a:effectLst/>
                <a:latin typeface="Arial" panose="020B0604020202020204" pitchFamily="34" charset="0"/>
                <a:ea typeface="+mn-ea"/>
                <a:cs typeface="Arial" panose="020B0604020202020204" pitchFamily="34" charset="0"/>
              </a:rPr>
              <a:t>The Care Act 2014 puts a strengths-based approach at the centre of someone’s assessment, care and support, highlighting ‘What is strong’ rather than simply ‘What is wrong’. This means that strengths and talents are identified so that things that are important to people are taken into account. This will help to promote individual wellbeing.</a:t>
            </a:r>
          </a:p>
          <a:p>
            <a:endParaRPr lang="en-GB" sz="1000" b="0" i="0" u="none" strike="noStrike" kern="1200">
              <a:solidFill>
                <a:schemeClr val="tx1"/>
              </a:solidFill>
              <a:effectLst/>
              <a:latin typeface="Arial" panose="020B0604020202020204" pitchFamily="34" charset="0"/>
              <a:ea typeface="+mn-ea"/>
              <a:cs typeface="Arial" panose="020B0604020202020204" pitchFamily="34" charset="0"/>
            </a:endParaRPr>
          </a:p>
          <a:p>
            <a:r>
              <a:rPr lang="en-GB" sz="1000" kern="1200">
                <a:solidFill>
                  <a:schemeClr val="tx1"/>
                </a:solidFill>
                <a:effectLst/>
                <a:latin typeface="Arial" panose="020B0604020202020204" pitchFamily="34" charset="0"/>
                <a:ea typeface="+mn-ea"/>
                <a:cs typeface="Arial" panose="020B0604020202020204" pitchFamily="34" charset="0"/>
              </a:rPr>
              <a:t>A Strengths Based Approach to assessment and practice means valuing an individual’s strengths- their skills, abilities, knowledge, connections, experience, potential and other assets. These are the starting points for planning any care and support, for example, rather than the first focus being on what they cannot do or are struggling with (although these things mustn’t be ignored). </a:t>
            </a:r>
          </a:p>
          <a:p>
            <a:endParaRPr lang="en-GB" sz="1000" kern="1200">
              <a:solidFill>
                <a:schemeClr val="tx1"/>
              </a:solidFill>
              <a:effectLst/>
              <a:latin typeface="Arial" panose="020B0604020202020204" pitchFamily="34" charset="0"/>
              <a:ea typeface="+mn-ea"/>
              <a:cs typeface="Arial" panose="020B0604020202020204" pitchFamily="34" charset="0"/>
            </a:endParaRPr>
          </a:p>
          <a:p>
            <a:r>
              <a:rPr lang="en-GB" sz="1000" kern="1200">
                <a:solidFill>
                  <a:schemeClr val="tx1"/>
                </a:solidFill>
                <a:effectLst/>
                <a:latin typeface="Arial" panose="020B0604020202020204" pitchFamily="34" charset="0"/>
                <a:ea typeface="+mn-ea"/>
                <a:cs typeface="Arial" panose="020B0604020202020204" pitchFamily="34" charset="0"/>
              </a:rPr>
              <a:t>It means that the organisation providing support or services works collaboratively with the individuals accessing the support or service to find the best way to enable each person to achieve desired outcomes. It works alongside a person-centred, rights-based approach to safeguarding as it values the adult at risk as an individual human being and looks to find safeguarding measures that reflect that person’s life and choices.</a:t>
            </a:r>
          </a:p>
        </p:txBody>
      </p:sp>
      <p:sp>
        <p:nvSpPr>
          <p:cNvPr id="4" name="Slide Number Placeholder 3">
            <a:extLst>
              <a:ext uri="{FF2B5EF4-FFF2-40B4-BE49-F238E27FC236}">
                <a16:creationId xmlns:a16="http://schemas.microsoft.com/office/drawing/2014/main" id="{E8365627-74DE-607B-0889-0C206EB078F3}"/>
              </a:ext>
            </a:extLst>
          </p:cNvPr>
          <p:cNvSpPr>
            <a:spLocks noGrp="1"/>
          </p:cNvSpPr>
          <p:nvPr>
            <p:ph type="sldNum" sz="quarter" idx="5"/>
          </p:nvPr>
        </p:nvSpPr>
        <p:spPr/>
        <p:txBody>
          <a:bodyPr/>
          <a:lstStyle/>
          <a:p>
            <a:fld id="{C6C7A0BC-CF6F-274B-ACBD-39A9B788F63D}" type="slidenum">
              <a:rPr lang="en-US" smtClean="0"/>
              <a:t>14</a:t>
            </a:fld>
            <a:endParaRPr lang="en-US"/>
          </a:p>
        </p:txBody>
      </p:sp>
    </p:spTree>
    <p:extLst>
      <p:ext uri="{BB962C8B-B14F-4D97-AF65-F5344CB8AC3E}">
        <p14:creationId xmlns:p14="http://schemas.microsoft.com/office/powerpoint/2010/main" val="1273187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04D7-99FA-6FF1-6D84-C4A2C10F6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4B9492-042D-48DF-BE30-A74519A370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1D92B-67F5-B9BD-67D5-05E178EF7176}"/>
              </a:ext>
            </a:extLst>
          </p:cNvPr>
          <p:cNvSpPr>
            <a:spLocks noGrp="1"/>
          </p:cNvSpPr>
          <p:nvPr>
            <p:ph type="body" idx="1"/>
          </p:nvPr>
        </p:nvSpPr>
        <p:spPr/>
        <p:txBody>
          <a:bodyPr/>
          <a:lstStyle/>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“A strengths-based approach to care, support and inclusion says let’s look first at what people can do with their skills and their resources and what can the people around them do in their relationships and their communities. People need to be seen as more than just their care needs – they need to be experts and in charge of their own lives.” - Alex Fox, chief executive of the charity Shared Lives</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A Strengths-Based Approach supports the key principles of safeguarding adults at risk that are laid out in national policies and legislation. </a:t>
            </a: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0B4CB4"/>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B4CB4"/>
                </a:solidFill>
                <a:effectLst/>
                <a:latin typeface="Arial" panose="020B0604020202020204" pitchFamily="34" charset="0"/>
                <a:cs typeface="Arial" panose="020B0604020202020204" pitchFamily="34" charset="0"/>
              </a:rPr>
              <a:t>Signposting and Useful Links</a:t>
            </a: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Good 8 min video for Volunteer Forum/ Induction on You Tube: https://</a:t>
            </a:r>
            <a:r>
              <a:rPr lang="en-US" sz="1000" dirty="0" err="1">
                <a:latin typeface="Arial" panose="020B0604020202020204" pitchFamily="34" charset="0"/>
                <a:cs typeface="Arial" panose="020B0604020202020204" pitchFamily="34" charset="0"/>
              </a:rPr>
              <a:t>www.scie.org.uk</a:t>
            </a:r>
            <a:r>
              <a:rPr lang="en-US" sz="1000" dirty="0">
                <a:latin typeface="Arial" panose="020B0604020202020204" pitchFamily="34" charset="0"/>
                <a:cs typeface="Arial" panose="020B0604020202020204" pitchFamily="34" charset="0"/>
              </a:rPr>
              <a:t>/strengths-based-approaches/videos/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England: Strengths-based approaches - Care Act guidance | SCIE - </a:t>
            </a:r>
            <a:r>
              <a:rPr lang="en-US" sz="1000" dirty="0">
                <a:latin typeface="Arial" panose="020B0604020202020204" pitchFamily="34" charset="0"/>
                <a:cs typeface="Arial" panose="020B0604020202020204" pitchFamily="34" charset="0"/>
              </a:rPr>
              <a:t>https://</a:t>
            </a:r>
            <a:r>
              <a:rPr lang="en-US" sz="1000" dirty="0" err="1">
                <a:latin typeface="Arial" panose="020B0604020202020204" pitchFamily="34" charset="0"/>
                <a:cs typeface="Arial" panose="020B0604020202020204" pitchFamily="34" charset="0"/>
              </a:rPr>
              <a:t>www.scie.org.uk</a:t>
            </a:r>
            <a:r>
              <a:rPr lang="en-US" sz="1000" dirty="0">
                <a:latin typeface="Arial" panose="020B0604020202020204" pitchFamily="34" charset="0"/>
                <a:cs typeface="Arial" panose="020B0604020202020204" pitchFamily="34" charset="0"/>
              </a:rPr>
              <a:t>/strengths-based-approaches/guidance/#</a:t>
            </a:r>
            <a:r>
              <a:rPr lang="en-US" sz="1000" dirty="0" err="1">
                <a:latin typeface="Arial" panose="020B0604020202020204" pitchFamily="34" charset="0"/>
                <a:cs typeface="Arial" panose="020B0604020202020204" pitchFamily="34" charset="0"/>
              </a:rPr>
              <a:t>whatis</a:t>
            </a:r>
            <a:endParaRPr lang="en-US" sz="1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619F72A-E74B-EF7D-9DF4-850B3C843297}"/>
              </a:ext>
            </a:extLst>
          </p:cNvPr>
          <p:cNvSpPr>
            <a:spLocks noGrp="1"/>
          </p:cNvSpPr>
          <p:nvPr>
            <p:ph type="sldNum" sz="quarter" idx="5"/>
          </p:nvPr>
        </p:nvSpPr>
        <p:spPr/>
        <p:txBody>
          <a:bodyPr/>
          <a:lstStyle/>
          <a:p>
            <a:fld id="{C6C7A0BC-CF6F-274B-ACBD-39A9B788F63D}" type="slidenum">
              <a:rPr lang="en-US" smtClean="0"/>
              <a:t>15</a:t>
            </a:fld>
            <a:endParaRPr lang="en-US"/>
          </a:p>
        </p:txBody>
      </p:sp>
    </p:spTree>
    <p:extLst>
      <p:ext uri="{BB962C8B-B14F-4D97-AF65-F5344CB8AC3E}">
        <p14:creationId xmlns:p14="http://schemas.microsoft.com/office/powerpoint/2010/main" val="3383899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CBBDD-F6F5-2782-1A2A-CD8EEF211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F50256-D436-8418-23C2-71AB24C59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0F01A6-A8A6-265C-A6C2-5984FC7AFD40}"/>
              </a:ext>
            </a:extLst>
          </p:cNvPr>
          <p:cNvSpPr>
            <a:spLocks noGrp="1"/>
          </p:cNvSpPr>
          <p:nvPr>
            <p:ph type="body" idx="1"/>
          </p:nvPr>
        </p:nvSpPr>
        <p:spPr>
          <a:xfrm>
            <a:off x="685800" y="4400549"/>
            <a:ext cx="5486400" cy="4557713"/>
          </a:xfrm>
        </p:spPr>
        <p:txBody>
          <a:bodyPr/>
          <a:lstStyle/>
          <a:p>
            <a:endParaRPr lang="en-US" sz="1000" b="1" dirty="0">
              <a:solidFill>
                <a:schemeClr val="tx1"/>
              </a:solidFill>
              <a:latin typeface="Arial" panose="020B0604020202020204" pitchFamily="34" charset="0"/>
              <a:cs typeface="Arial" panose="020B0604020202020204" pitchFamily="34" charset="0"/>
            </a:endParaRPr>
          </a:p>
          <a:p>
            <a:r>
              <a:rPr lang="en-US" sz="1000" b="1" dirty="0">
                <a:solidFill>
                  <a:schemeClr val="tx1"/>
                </a:solidFill>
                <a:latin typeface="Arial" panose="020B0604020202020204" pitchFamily="34" charset="0"/>
                <a:cs typeface="Arial" panose="020B0604020202020204" pitchFamily="34" charset="0"/>
              </a:rPr>
              <a:t>Trauma Awareness</a:t>
            </a:r>
          </a:p>
          <a:p>
            <a:r>
              <a:rPr lang="en-GB" sz="1000" kern="1200" dirty="0">
                <a:solidFill>
                  <a:schemeClr val="tx1"/>
                </a:solidFill>
                <a:effectLst/>
                <a:latin typeface="Arial" panose="020B0604020202020204" pitchFamily="34" charset="0"/>
                <a:ea typeface="+mn-ea"/>
                <a:cs typeface="Arial" panose="020B0604020202020204" pitchFamily="34" charset="0"/>
              </a:rPr>
              <a:t>Trauma describes a situation or response to a situation in which a person felt unsafe. What's traumatic is personal. A person might have similar experiences to someone else but be affected differently. Trauma can affect a person’s biological, psychological and social development. We might notice the effects of trauma in someone’s behaviour and responses to situations.</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Survivor voice: “I wish there was more awareness of trauma and the way it affects a person's thought process and behaviour. [...] Self-preservation behaviours can be greatly misinterpreted or misunderstood.” (from What is trauma? - Mind) https://</a:t>
            </a:r>
            <a:r>
              <a:rPr lang="en-GB" sz="1000" kern="1200" dirty="0" err="1">
                <a:solidFill>
                  <a:schemeClr val="tx1"/>
                </a:solidFill>
                <a:effectLst/>
                <a:latin typeface="Arial" panose="020B0604020202020204" pitchFamily="34" charset="0"/>
                <a:ea typeface="+mn-ea"/>
                <a:cs typeface="Arial" panose="020B0604020202020204" pitchFamily="34" charset="0"/>
              </a:rPr>
              <a:t>www.mind.org.uk</a:t>
            </a:r>
            <a:r>
              <a:rPr lang="en-GB" sz="1000" kern="1200" dirty="0">
                <a:solidFill>
                  <a:schemeClr val="tx1"/>
                </a:solidFill>
                <a:effectLst/>
                <a:latin typeface="Arial" panose="020B0604020202020204" pitchFamily="34" charset="0"/>
                <a:ea typeface="+mn-ea"/>
                <a:cs typeface="Arial" panose="020B0604020202020204" pitchFamily="34" charset="0"/>
              </a:rPr>
              <a:t>/information-support/types-of-mental-health-problems/trauma/about-trauma/</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Many people involved in safeguarding, and working with vulnerable groups in any capacity, are seeking to become more trauma aware. When we are trauma aware, our approach moves from ‘What’s wrong with you?’ to ‘What do you need? What happened to you? What is your behaviour telling me?’</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When we listen well and become aware of the impact of trauma, we can then seek to build safe and trusted environments where we can better support those who have experienced trauma and avoid creating situations where someone who might be retraumatised.</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Working definition of trauma-informed practice - GOV.UK (</a:t>
            </a:r>
            <a:r>
              <a:rPr lang="en-GB" sz="1000" dirty="0" err="1">
                <a:latin typeface="Arial" panose="020B0604020202020204" pitchFamily="34" charset="0"/>
                <a:cs typeface="Arial" panose="020B0604020202020204" pitchFamily="34" charset="0"/>
              </a:rPr>
              <a:t>www.gov.uk</a:t>
            </a:r>
            <a:r>
              <a:rPr lang="en-GB" sz="1000" dirty="0">
                <a:latin typeface="Arial" panose="020B0604020202020204" pitchFamily="34" charset="0"/>
                <a:cs typeface="Arial" panose="020B0604020202020204" pitchFamily="34" charset="0"/>
              </a:rPr>
              <a:t>) - https://</a:t>
            </a:r>
            <a:r>
              <a:rPr lang="en-GB" sz="1000" dirty="0" err="1">
                <a:latin typeface="Arial" panose="020B0604020202020204" pitchFamily="34" charset="0"/>
                <a:cs typeface="Arial" panose="020B0604020202020204" pitchFamily="34" charset="0"/>
              </a:rPr>
              <a:t>www.gov.uk</a:t>
            </a:r>
            <a:r>
              <a:rPr lang="en-GB" sz="1000" dirty="0">
                <a:latin typeface="Arial" panose="020B0604020202020204" pitchFamily="34" charset="0"/>
                <a:cs typeface="Arial" panose="020B0604020202020204" pitchFamily="34" charset="0"/>
              </a:rPr>
              <a:t>/government/publications/working-definition-of-trauma-informed-practice/working-definition-of-trauma-informed-practice</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1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8CE29CBF-B262-3666-C911-A4847EB58E80}"/>
              </a:ext>
            </a:extLst>
          </p:cNvPr>
          <p:cNvSpPr>
            <a:spLocks noGrp="1"/>
          </p:cNvSpPr>
          <p:nvPr>
            <p:ph type="sldNum" sz="quarter" idx="5"/>
          </p:nvPr>
        </p:nvSpPr>
        <p:spPr/>
        <p:txBody>
          <a:bodyPr/>
          <a:lstStyle/>
          <a:p>
            <a:fld id="{C6C7A0BC-CF6F-274B-ACBD-39A9B788F63D}" type="slidenum">
              <a:rPr lang="en-US" smtClean="0"/>
              <a:t>16</a:t>
            </a:fld>
            <a:endParaRPr lang="en-US"/>
          </a:p>
        </p:txBody>
      </p:sp>
    </p:spTree>
    <p:extLst>
      <p:ext uri="{BB962C8B-B14F-4D97-AF65-F5344CB8AC3E}">
        <p14:creationId xmlns:p14="http://schemas.microsoft.com/office/powerpoint/2010/main" val="449098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B664F-7BCC-9B38-91AD-65DB5E872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BDF18-E442-7E80-E47B-E5B3F82A5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59A59F-10E7-63A2-5593-B352457778D0}"/>
              </a:ext>
            </a:extLst>
          </p:cNvPr>
          <p:cNvSpPr>
            <a:spLocks noGrp="1"/>
          </p:cNvSpPr>
          <p:nvPr>
            <p:ph type="body" idx="1"/>
          </p:nvPr>
        </p:nvSpPr>
        <p:spPr>
          <a:xfrm>
            <a:off x="685800" y="4400549"/>
            <a:ext cx="5486400" cy="4284663"/>
          </a:xfrm>
        </p:spPr>
        <p:txBody>
          <a:bodyPr/>
          <a:lstStyle/>
          <a:p>
            <a:endParaRPr lang="en-US" sz="1000" b="1" dirty="0">
              <a:solidFill>
                <a:schemeClr val="tx1"/>
              </a:solidFill>
              <a:latin typeface="Arial" panose="020B0604020202020204" pitchFamily="34" charset="0"/>
              <a:cs typeface="Arial" panose="020B0604020202020204" pitchFamily="34" charset="0"/>
            </a:endParaRPr>
          </a:p>
          <a:p>
            <a:r>
              <a:rPr lang="en-US" sz="1000" b="1" dirty="0">
                <a:solidFill>
                  <a:schemeClr val="tx1"/>
                </a:solidFill>
                <a:latin typeface="Arial" panose="020B0604020202020204" pitchFamily="34" charset="0"/>
                <a:cs typeface="Arial" panose="020B0604020202020204" pitchFamily="34" charset="0"/>
              </a:rPr>
              <a:t>Trauma Awareness</a:t>
            </a:r>
          </a:p>
          <a:p>
            <a:r>
              <a:rPr lang="en-GB" sz="1000" kern="1200" dirty="0">
                <a:solidFill>
                  <a:schemeClr val="tx1"/>
                </a:solidFill>
                <a:effectLst/>
                <a:latin typeface="Arial" panose="020B0604020202020204" pitchFamily="34" charset="0"/>
                <a:ea typeface="+mn-ea"/>
                <a:cs typeface="Arial" panose="020B0604020202020204" pitchFamily="34" charset="0"/>
              </a:rPr>
              <a:t>In the UK, there has been a movement in recent years to develop ‘trauma-informed practice’ in services that support vulnerable groups. This involves specialist training for professionals and key principles being written into guidance. In terms of safeguarding, this means equipping professionals with a greater understanding that some behaviours may have a basis in trauma and delivering services in a way that promotes a feeling of safety and empowerment:</a:t>
            </a:r>
          </a:p>
          <a:p>
            <a:r>
              <a:rPr lang="en-GB" sz="1000" kern="1200" dirty="0">
                <a:solidFill>
                  <a:schemeClr val="tx1"/>
                </a:solidFill>
                <a:effectLst/>
                <a:latin typeface="Arial" panose="020B0604020202020204" pitchFamily="34" charset="0"/>
                <a:ea typeface="+mn-ea"/>
                <a:cs typeface="Arial" panose="020B0604020202020204" pitchFamily="34" charset="0"/>
              </a:rPr>
              <a:t>“Trauma informed practice is not intended to treat trauma-related issues. It seeks to reduce the barriers to service access for individuals affected by</a:t>
            </a:r>
          </a:p>
          <a:p>
            <a:r>
              <a:rPr lang="en-GB" sz="1000" kern="1200" dirty="0">
                <a:solidFill>
                  <a:schemeClr val="tx1"/>
                </a:solidFill>
                <a:effectLst/>
                <a:latin typeface="Arial" panose="020B0604020202020204" pitchFamily="34" charset="0"/>
                <a:ea typeface="+mn-ea"/>
                <a:cs typeface="Arial" panose="020B0604020202020204" pitchFamily="34" charset="0"/>
              </a:rPr>
              <a:t>trauma, and to promote understanding of the impact of trauma on individuals.” From Trauma - Adult Support and Protection (Scotland) Act 2007:</a:t>
            </a:r>
          </a:p>
          <a:p>
            <a:r>
              <a:rPr lang="en-GB" sz="1000" kern="1200" dirty="0">
                <a:solidFill>
                  <a:schemeClr val="tx1"/>
                </a:solidFill>
                <a:effectLst/>
                <a:latin typeface="Arial" panose="020B0604020202020204" pitchFamily="34" charset="0"/>
                <a:ea typeface="+mn-ea"/>
                <a:cs typeface="Arial" panose="020B0604020202020204" pitchFamily="34" charset="0"/>
              </a:rPr>
              <a:t>guidance for General Practice - </a:t>
            </a:r>
            <a:r>
              <a:rPr lang="en-GB" sz="1000" kern="1200" dirty="0" err="1">
                <a:solidFill>
                  <a:schemeClr val="tx1"/>
                </a:solidFill>
                <a:effectLst/>
                <a:latin typeface="Arial" panose="020B0604020202020204" pitchFamily="34" charset="0"/>
                <a:ea typeface="+mn-ea"/>
                <a:cs typeface="Arial" panose="020B0604020202020204" pitchFamily="34" charset="0"/>
              </a:rPr>
              <a:t>gov.scot</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err="1">
                <a:solidFill>
                  <a:schemeClr val="tx1"/>
                </a:solidFill>
                <a:effectLst/>
                <a:latin typeface="Arial" panose="020B0604020202020204" pitchFamily="34" charset="0"/>
                <a:ea typeface="+mn-ea"/>
                <a:cs typeface="Arial" panose="020B0604020202020204" pitchFamily="34" charset="0"/>
              </a:rPr>
              <a:t>www.gov.scot</a:t>
            </a:r>
            <a:r>
              <a:rPr lang="en-GB" sz="1000" kern="1200" dirty="0">
                <a:solidFill>
                  <a:schemeClr val="tx1"/>
                </a:solidFill>
                <a:effectLst/>
                <a:latin typeface="Arial" panose="020B0604020202020204" pitchFamily="34" charset="0"/>
                <a:ea typeface="+mn-ea"/>
                <a:cs typeface="Arial" panose="020B0604020202020204" pitchFamily="34" charset="0"/>
              </a:rPr>
              <a:t>)</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B4CB4"/>
                </a:solidFill>
                <a:effectLst/>
                <a:latin typeface="Arial" panose="020B0604020202020204" pitchFamily="34" charset="0"/>
                <a:cs typeface="Arial" panose="020B0604020202020204" pitchFamily="34" charset="0"/>
              </a:rPr>
              <a:t>Signposting and Useful Links</a:t>
            </a:r>
          </a:p>
          <a:p>
            <a:r>
              <a:rPr lang="en-GB" sz="1000" kern="1200" dirty="0">
                <a:solidFill>
                  <a:schemeClr val="tx1"/>
                </a:solidFill>
                <a:effectLst/>
                <a:latin typeface="Arial" panose="020B0604020202020204" pitchFamily="34" charset="0"/>
                <a:ea typeface="+mn-ea"/>
                <a:cs typeface="Arial" panose="020B0604020202020204" pitchFamily="34" charset="0"/>
              </a:rPr>
              <a:t>What is trauma? – Mind - https://</a:t>
            </a:r>
            <a:r>
              <a:rPr lang="en-GB" sz="1000" kern="1200" dirty="0" err="1">
                <a:solidFill>
                  <a:schemeClr val="tx1"/>
                </a:solidFill>
                <a:effectLst/>
                <a:latin typeface="Arial" panose="020B0604020202020204" pitchFamily="34" charset="0"/>
                <a:ea typeface="+mn-ea"/>
                <a:cs typeface="Arial" panose="020B0604020202020204" pitchFamily="34" charset="0"/>
              </a:rPr>
              <a:t>www.mind.org.uk</a:t>
            </a:r>
            <a:r>
              <a:rPr lang="en-GB" sz="1000" kern="1200" dirty="0">
                <a:solidFill>
                  <a:schemeClr val="tx1"/>
                </a:solidFill>
                <a:effectLst/>
                <a:latin typeface="Arial" panose="020B0604020202020204" pitchFamily="34" charset="0"/>
                <a:ea typeface="+mn-ea"/>
                <a:cs typeface="Arial" panose="020B0604020202020204" pitchFamily="34" charset="0"/>
              </a:rPr>
              <a:t>/information-support/types-of-mental-health-problems/trauma/about-trauma/</a:t>
            </a:r>
          </a:p>
          <a:p>
            <a:r>
              <a:rPr lang="en-GB" sz="1000" kern="1200" dirty="0">
                <a:solidFill>
                  <a:schemeClr val="tx1"/>
                </a:solidFill>
                <a:effectLst/>
                <a:latin typeface="Arial" panose="020B0604020202020204" pitchFamily="34" charset="0"/>
                <a:ea typeface="+mn-ea"/>
                <a:cs typeface="Arial" panose="020B0604020202020204" pitchFamily="34" charset="0"/>
              </a:rPr>
              <a:t>UK Trauma Council (focus on supporting children and young people) - https://</a:t>
            </a:r>
            <a:r>
              <a:rPr lang="en-GB" sz="1000" kern="1200" dirty="0" err="1">
                <a:solidFill>
                  <a:schemeClr val="tx1"/>
                </a:solidFill>
                <a:effectLst/>
                <a:latin typeface="Arial" panose="020B0604020202020204" pitchFamily="34" charset="0"/>
                <a:ea typeface="+mn-ea"/>
                <a:cs typeface="Arial" panose="020B0604020202020204" pitchFamily="34" charset="0"/>
              </a:rPr>
              <a:t>uktraumacouncil.org</a:t>
            </a: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Trauma | Mental Health Foundation - https://</a:t>
            </a:r>
            <a:r>
              <a:rPr lang="en-GB" sz="1000" kern="1200" dirty="0" err="1">
                <a:solidFill>
                  <a:schemeClr val="tx1"/>
                </a:solidFill>
                <a:effectLst/>
                <a:latin typeface="Arial" panose="020B0604020202020204" pitchFamily="34" charset="0"/>
                <a:ea typeface="+mn-ea"/>
                <a:cs typeface="Arial" panose="020B0604020202020204" pitchFamily="34" charset="0"/>
              </a:rPr>
              <a:t>www.mentalhealth.org.uk</a:t>
            </a:r>
            <a:r>
              <a:rPr lang="en-GB" sz="1000" kern="1200" dirty="0">
                <a:solidFill>
                  <a:schemeClr val="tx1"/>
                </a:solidFill>
                <a:effectLst/>
                <a:latin typeface="Arial" panose="020B0604020202020204" pitchFamily="34" charset="0"/>
                <a:ea typeface="+mn-ea"/>
                <a:cs typeface="Arial" panose="020B0604020202020204" pitchFamily="34" charset="0"/>
              </a:rPr>
              <a:t>/explore-mental-health/a-z-topics/trauma</a:t>
            </a:r>
          </a:p>
          <a:p>
            <a:r>
              <a:rPr lang="en-GB" sz="1000" kern="1200" dirty="0">
                <a:solidFill>
                  <a:schemeClr val="tx1"/>
                </a:solidFill>
                <a:effectLst/>
                <a:latin typeface="Arial" panose="020B0604020202020204" pitchFamily="34" charset="0"/>
                <a:ea typeface="+mn-ea"/>
                <a:cs typeface="Arial" panose="020B0604020202020204" pitchFamily="34" charset="0"/>
              </a:rPr>
              <a:t>Trauma-informed practice: toolkit - </a:t>
            </a:r>
            <a:r>
              <a:rPr lang="en-GB" sz="1000" kern="1200" dirty="0" err="1">
                <a:solidFill>
                  <a:schemeClr val="tx1"/>
                </a:solidFill>
                <a:effectLst/>
                <a:latin typeface="Arial" panose="020B0604020202020204" pitchFamily="34" charset="0"/>
                <a:ea typeface="+mn-ea"/>
                <a:cs typeface="Arial" panose="020B0604020202020204" pitchFamily="34" charset="0"/>
              </a:rPr>
              <a:t>gov.scot</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err="1">
                <a:solidFill>
                  <a:schemeClr val="tx1"/>
                </a:solidFill>
                <a:effectLst/>
                <a:latin typeface="Arial" panose="020B0604020202020204" pitchFamily="34" charset="0"/>
                <a:ea typeface="+mn-ea"/>
                <a:cs typeface="Arial" panose="020B0604020202020204" pitchFamily="34" charset="0"/>
              </a:rPr>
              <a:t>www.gov.scot</a:t>
            </a:r>
            <a:r>
              <a:rPr lang="en-GB" sz="1000" kern="1200" dirty="0">
                <a:solidFill>
                  <a:schemeClr val="tx1"/>
                </a:solidFill>
                <a:effectLst/>
                <a:latin typeface="Arial" panose="020B0604020202020204" pitchFamily="34" charset="0"/>
                <a:ea typeface="+mn-ea"/>
                <a:cs typeface="Arial" panose="020B0604020202020204" pitchFamily="34" charset="0"/>
              </a:rPr>
              <a:t>) - https://</a:t>
            </a:r>
            <a:r>
              <a:rPr lang="en-GB" sz="1000" kern="1200" dirty="0" err="1">
                <a:solidFill>
                  <a:schemeClr val="tx1"/>
                </a:solidFill>
                <a:effectLst/>
                <a:latin typeface="Arial" panose="020B0604020202020204" pitchFamily="34" charset="0"/>
                <a:ea typeface="+mn-ea"/>
                <a:cs typeface="Arial" panose="020B0604020202020204" pitchFamily="34" charset="0"/>
              </a:rPr>
              <a:t>www.gov.scot</a:t>
            </a:r>
            <a:r>
              <a:rPr lang="en-GB" sz="1000" kern="1200" dirty="0">
                <a:solidFill>
                  <a:schemeClr val="tx1"/>
                </a:solidFill>
                <a:effectLst/>
                <a:latin typeface="Arial" panose="020B0604020202020204" pitchFamily="34" charset="0"/>
                <a:ea typeface="+mn-ea"/>
                <a:cs typeface="Arial" panose="020B0604020202020204" pitchFamily="34" charset="0"/>
              </a:rPr>
              <a:t>/publications/trauma-informed-practice-toolkit-</a:t>
            </a:r>
            <a:r>
              <a:rPr lang="en-GB" sz="1000" kern="1200" dirty="0" err="1">
                <a:solidFill>
                  <a:schemeClr val="tx1"/>
                </a:solidFill>
                <a:effectLst/>
                <a:latin typeface="Arial" panose="020B0604020202020204" pitchFamily="34" charset="0"/>
                <a:ea typeface="+mn-ea"/>
                <a:cs typeface="Arial" panose="020B0604020202020204" pitchFamily="34" charset="0"/>
              </a:rPr>
              <a:t>scotland</a:t>
            </a:r>
            <a:r>
              <a:rPr lang="en-GB" sz="1000" kern="1200" dirty="0">
                <a:solidFill>
                  <a:schemeClr val="tx1"/>
                </a:solidFill>
                <a:effectLst/>
                <a:latin typeface="Arial" panose="020B0604020202020204" pitchFamily="34" charset="0"/>
                <a:ea typeface="+mn-ea"/>
                <a:cs typeface="Arial" panose="020B0604020202020204" pitchFamily="34" charset="0"/>
              </a:rPr>
              <a:t>/pages/4/</a:t>
            </a:r>
          </a:p>
          <a:p>
            <a:r>
              <a:rPr lang="en-GB" sz="1000" kern="1200" dirty="0">
                <a:solidFill>
                  <a:schemeClr val="tx1"/>
                </a:solidFill>
                <a:effectLst/>
                <a:latin typeface="Arial" panose="020B0604020202020204" pitchFamily="34" charset="0"/>
                <a:ea typeface="+mn-ea"/>
                <a:cs typeface="Arial" panose="020B0604020202020204" pitchFamily="34" charset="0"/>
              </a:rPr>
              <a:t>What is Trauma Informed Practice? (</a:t>
            </a:r>
            <a:r>
              <a:rPr lang="en-GB" sz="1000" kern="1200" dirty="0" err="1">
                <a:solidFill>
                  <a:schemeClr val="tx1"/>
                </a:solidFill>
                <a:effectLst/>
                <a:latin typeface="Arial" panose="020B0604020202020204" pitchFamily="34" charset="0"/>
                <a:ea typeface="+mn-ea"/>
                <a:cs typeface="Arial" panose="020B0604020202020204" pitchFamily="34" charset="0"/>
              </a:rPr>
              <a:t>safeguardingni.org</a:t>
            </a:r>
            <a:r>
              <a:rPr lang="en-GB" sz="1000" kern="1200" dirty="0">
                <a:solidFill>
                  <a:schemeClr val="tx1"/>
                </a:solidFill>
                <a:effectLst/>
                <a:latin typeface="Arial" panose="020B0604020202020204" pitchFamily="34" charset="0"/>
                <a:ea typeface="+mn-ea"/>
                <a:cs typeface="Arial" panose="020B0604020202020204" pitchFamily="34" charset="0"/>
              </a:rPr>
              <a:t>) - https://</a:t>
            </a:r>
            <a:r>
              <a:rPr lang="en-GB" sz="1000" kern="1200" dirty="0" err="1">
                <a:solidFill>
                  <a:schemeClr val="tx1"/>
                </a:solidFill>
                <a:effectLst/>
                <a:latin typeface="Arial" panose="020B0604020202020204" pitchFamily="34" charset="0"/>
                <a:ea typeface="+mn-ea"/>
                <a:cs typeface="Arial" panose="020B0604020202020204" pitchFamily="34" charset="0"/>
              </a:rPr>
              <a:t>www.safeguardingni.org</a:t>
            </a:r>
            <a:r>
              <a:rPr lang="en-GB" sz="1000" kern="1200" dirty="0">
                <a:solidFill>
                  <a:schemeClr val="tx1"/>
                </a:solidFill>
                <a:effectLst/>
                <a:latin typeface="Arial" panose="020B0604020202020204" pitchFamily="34" charset="0"/>
                <a:ea typeface="+mn-ea"/>
                <a:cs typeface="Arial" panose="020B0604020202020204" pitchFamily="34" charset="0"/>
              </a:rPr>
              <a:t>/trauma-informed-approaches/what-does-trauma-informed-mean</a:t>
            </a:r>
          </a:p>
          <a:p>
            <a:endParaRPr lang="en-US" dirty="0"/>
          </a:p>
        </p:txBody>
      </p:sp>
      <p:sp>
        <p:nvSpPr>
          <p:cNvPr id="4" name="Slide Number Placeholder 3">
            <a:extLst>
              <a:ext uri="{FF2B5EF4-FFF2-40B4-BE49-F238E27FC236}">
                <a16:creationId xmlns:a16="http://schemas.microsoft.com/office/drawing/2014/main" id="{8C8771E2-2364-BBBB-B1CF-E2532A2B9283}"/>
              </a:ext>
            </a:extLst>
          </p:cNvPr>
          <p:cNvSpPr>
            <a:spLocks noGrp="1"/>
          </p:cNvSpPr>
          <p:nvPr>
            <p:ph type="sldNum" sz="quarter" idx="5"/>
          </p:nvPr>
        </p:nvSpPr>
        <p:spPr/>
        <p:txBody>
          <a:bodyPr/>
          <a:lstStyle/>
          <a:p>
            <a:fld id="{C6C7A0BC-CF6F-274B-ACBD-39A9B788F63D}" type="slidenum">
              <a:rPr lang="en-US" smtClean="0"/>
              <a:t>17</a:t>
            </a:fld>
            <a:endParaRPr lang="en-US"/>
          </a:p>
        </p:txBody>
      </p:sp>
    </p:spTree>
    <p:extLst>
      <p:ext uri="{BB962C8B-B14F-4D97-AF65-F5344CB8AC3E}">
        <p14:creationId xmlns:p14="http://schemas.microsoft.com/office/powerpoint/2010/main" val="1047585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F8241-0C51-5C64-8328-A75E0C5DB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25BCA-CBA1-2522-6FA4-BF89E116E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EF3DFB-F115-ECF6-8190-62E4200AC0D5}"/>
              </a:ext>
            </a:extLst>
          </p:cNvPr>
          <p:cNvSpPr>
            <a:spLocks noGrp="1"/>
          </p:cNvSpPr>
          <p:nvPr>
            <p:ph type="body" idx="1"/>
          </p:nvPr>
        </p:nvSpPr>
        <p:spPr>
          <a:xfrm>
            <a:off x="685800" y="4400549"/>
            <a:ext cx="5486400" cy="4043363"/>
          </a:xfrm>
        </p:spPr>
        <p:txBody>
          <a:bodyPr/>
          <a:lstStyle/>
          <a:p>
            <a:pPr>
              <a:buNone/>
            </a:pPr>
            <a:endParaRPr lang="en-GB" sz="1000" b="1" dirty="0">
              <a:solidFill>
                <a:srgbClr val="000053"/>
              </a:solidFill>
              <a:effectLst/>
              <a:latin typeface="Arial" panose="020B0604020202020204" pitchFamily="34" charset="0"/>
              <a:cs typeface="Arial" panose="020B0604020202020204" pitchFamily="34" charset="0"/>
            </a:endParaRPr>
          </a:p>
          <a:p>
            <a:pPr>
              <a:buNone/>
            </a:pPr>
            <a:r>
              <a:rPr lang="en-GB" sz="1000" b="1" dirty="0">
                <a:solidFill>
                  <a:schemeClr val="tx1"/>
                </a:solidFill>
                <a:effectLst/>
                <a:latin typeface="Arial" panose="020B0604020202020204" pitchFamily="34" charset="0"/>
                <a:cs typeface="Arial" panose="020B0604020202020204" pitchFamily="34" charset="0"/>
              </a:rPr>
              <a:t>Human Rights</a:t>
            </a:r>
          </a:p>
          <a:p>
            <a:pPr>
              <a:buNone/>
            </a:pPr>
            <a:r>
              <a:rPr lang="en-GB" sz="1000" dirty="0">
                <a:solidFill>
                  <a:srgbClr val="000000"/>
                </a:solidFill>
                <a:effectLst/>
                <a:latin typeface="Arial" panose="020B0604020202020204" pitchFamily="34" charset="0"/>
                <a:cs typeface="Arial" panose="020B0604020202020204" pitchFamily="34" charset="0"/>
              </a:rPr>
              <a:t>Keeping the adult at the centre of their own life, care, decisions and processes is a key principle for safeguarding legislation and policy in all 4 nations of the UK. One of the main concepts that informs this principle is that of ‘human rights’ – the basic rights and freedoms that we all have. They apply to every person in the world, from birth until death, regardless of where you are from, what you believe or how you choose to live your life. They are based on values like dignity, respect, fairness and equality. In the UK, these are written into law in the Human Rights Act 1998, based on the European Convention of Human Rights (ECHR).</a:t>
            </a:r>
          </a:p>
          <a:p>
            <a:pPr>
              <a:buNone/>
            </a:pPr>
            <a:endParaRPr lang="en-GB" sz="1000" dirty="0">
              <a:solidFill>
                <a:srgbClr val="000000"/>
              </a:solidFill>
              <a:effectLst/>
              <a:latin typeface="Arial" panose="020B0604020202020204" pitchFamily="34" charset="0"/>
              <a:cs typeface="Arial" panose="020B0604020202020204" pitchFamily="34" charset="0"/>
            </a:endParaRPr>
          </a:p>
          <a:p>
            <a:pPr>
              <a:buNone/>
            </a:pPr>
            <a:r>
              <a:rPr lang="en-GB" sz="1000" dirty="0">
                <a:solidFill>
                  <a:srgbClr val="000000"/>
                </a:solidFill>
                <a:effectLst/>
                <a:latin typeface="Arial" panose="020B0604020202020204" pitchFamily="34" charset="0"/>
                <a:cs typeface="Arial" panose="020B0604020202020204" pitchFamily="34" charset="0"/>
              </a:rPr>
              <a:t>The Human Rights Act means that public bodies have to ensure that none of their practices contravene an individual’s human rights. This includes police, local authorities, courts, prisons and the NHS. (Individuals and private companies aren’t bound by this law.) The governments of each UK nation will also look to make any new laws and national policies compatible with the Human Rights set out in this legislation.</a:t>
            </a:r>
          </a:p>
          <a:p>
            <a:pPr>
              <a:buNone/>
            </a:pPr>
            <a:endParaRPr lang="en-GB" sz="1000" dirty="0">
              <a:solidFill>
                <a:srgbClr val="000000"/>
              </a:solidFill>
              <a:effectLst/>
              <a:latin typeface="Arial" panose="020B0604020202020204" pitchFamily="34" charset="0"/>
              <a:cs typeface="Arial" panose="020B0604020202020204" pitchFamily="34" charset="0"/>
            </a:endParaRPr>
          </a:p>
          <a:p>
            <a:pPr>
              <a:buNone/>
            </a:pPr>
            <a:r>
              <a:rPr lang="en-GB" sz="1000" dirty="0">
                <a:solidFill>
                  <a:srgbClr val="000000"/>
                </a:solidFill>
                <a:effectLst/>
                <a:latin typeface="Arial" panose="020B0604020202020204" pitchFamily="34" charset="0"/>
                <a:cs typeface="Arial" panose="020B0604020202020204" pitchFamily="34" charset="0"/>
              </a:rPr>
              <a:t>The Human Rights Act sets out each right in a different ‘Article’:  *Articles 1 and 13 are from the ECHR, not the Human Rights Act 1998 as the Act itself is the way that the UK fulfils these articles. Our human rights can’t be taken away, but some can be restricted in certain circumstances. For example, if a person breaks the law and is given a prison sentence, their right to liberty can be limited.</a:t>
            </a: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EE9AA002-7550-F65B-D4CC-7E3E404564C9}"/>
              </a:ext>
            </a:extLst>
          </p:cNvPr>
          <p:cNvSpPr>
            <a:spLocks noGrp="1"/>
          </p:cNvSpPr>
          <p:nvPr>
            <p:ph type="sldNum" sz="quarter" idx="5"/>
          </p:nvPr>
        </p:nvSpPr>
        <p:spPr/>
        <p:txBody>
          <a:bodyPr/>
          <a:lstStyle/>
          <a:p>
            <a:fld id="{C6C7A0BC-CF6F-274B-ACBD-39A9B788F63D}" type="slidenum">
              <a:rPr lang="en-US" smtClean="0"/>
              <a:t>18</a:t>
            </a:fld>
            <a:endParaRPr lang="en-US"/>
          </a:p>
        </p:txBody>
      </p:sp>
    </p:spTree>
    <p:extLst>
      <p:ext uri="{BB962C8B-B14F-4D97-AF65-F5344CB8AC3E}">
        <p14:creationId xmlns:p14="http://schemas.microsoft.com/office/powerpoint/2010/main" val="1615278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BA05D-EC21-DE94-2352-E2406AEEC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03E5F4-D71D-82F5-73BA-0B578AA380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B20FD9-2F3B-85AF-0691-EBC435D57648}"/>
              </a:ext>
            </a:extLst>
          </p:cNvPr>
          <p:cNvSpPr>
            <a:spLocks noGrp="1"/>
          </p:cNvSpPr>
          <p:nvPr>
            <p:ph type="body" idx="1"/>
          </p:nvPr>
        </p:nvSpPr>
        <p:spPr>
          <a:xfrm>
            <a:off x="685800" y="4400549"/>
            <a:ext cx="5486400" cy="3971925"/>
          </a:xfrm>
        </p:spPr>
        <p:txBody>
          <a:bodyPr/>
          <a:lstStyle/>
          <a:p>
            <a:pPr>
              <a:buNone/>
            </a:pPr>
            <a:endParaRPr lang="en-GB" sz="1000" b="1" dirty="0">
              <a:solidFill>
                <a:srgbClr val="000053"/>
              </a:solidFill>
              <a:effectLst/>
              <a:latin typeface="Arial" panose="020B0604020202020204" pitchFamily="34" charset="0"/>
              <a:cs typeface="Arial" panose="020B0604020202020204" pitchFamily="34" charset="0"/>
            </a:endParaRPr>
          </a:p>
          <a:p>
            <a:pPr>
              <a:buNone/>
            </a:pPr>
            <a:r>
              <a:rPr lang="en-GB" sz="1000" b="1" dirty="0">
                <a:solidFill>
                  <a:schemeClr val="tx1"/>
                </a:solidFill>
                <a:effectLst/>
                <a:latin typeface="Arial" panose="020B0604020202020204" pitchFamily="34" charset="0"/>
                <a:cs typeface="Arial" panose="020B0604020202020204" pitchFamily="34" charset="0"/>
              </a:rPr>
              <a:t>Human Rights</a:t>
            </a:r>
            <a:endParaRPr lang="en-GB" sz="1000" dirty="0">
              <a:solidFill>
                <a:schemeClr val="tx1"/>
              </a:solidFill>
              <a:effectLst/>
              <a:latin typeface="Arial" panose="020B0604020202020204" pitchFamily="34" charset="0"/>
              <a:cs typeface="Arial" panose="020B0604020202020204" pitchFamily="34" charset="0"/>
            </a:endParaRPr>
          </a:p>
          <a:p>
            <a:pPr>
              <a:buNone/>
            </a:pPr>
            <a:r>
              <a:rPr lang="en-GB" sz="1000" dirty="0">
                <a:solidFill>
                  <a:srgbClr val="000000"/>
                </a:solidFill>
                <a:effectLst/>
                <a:latin typeface="Arial" panose="020B0604020202020204" pitchFamily="34" charset="0"/>
                <a:cs typeface="Arial" panose="020B0604020202020204" pitchFamily="34" charset="0"/>
              </a:rPr>
              <a:t>The Human Rights Act sets out each right in a different ‘Article’:  *Articles 1 and 13 are from the ECHR, not the Human Rights Act 1998 as the Act itself is the way that the UK fulfils these articles. Our human rights can’t be taken away, but some can be restricted in certain circumstances. For example, if a person breaks the law and is given a prison sentence, their right to liberty can be limited.</a:t>
            </a:r>
          </a:p>
          <a:p>
            <a:pPr>
              <a:buNone/>
            </a:pPr>
            <a:endParaRPr lang="en-GB" sz="1000" dirty="0">
              <a:solidFill>
                <a:srgbClr val="000000"/>
              </a:solidFill>
              <a:effectLst/>
              <a:latin typeface="Arial" panose="020B0604020202020204" pitchFamily="34" charset="0"/>
              <a:cs typeface="Arial" panose="020B0604020202020204" pitchFamily="34" charset="0"/>
            </a:endParaRPr>
          </a:p>
          <a:p>
            <a:pPr>
              <a:buNone/>
            </a:pPr>
            <a:r>
              <a:rPr lang="en-GB" sz="1000" dirty="0">
                <a:solidFill>
                  <a:srgbClr val="000000"/>
                </a:solidFill>
                <a:effectLst/>
                <a:latin typeface="Arial" panose="020B0604020202020204" pitchFamily="34" charset="0"/>
                <a:cs typeface="Arial" panose="020B0604020202020204" pitchFamily="34" charset="0"/>
              </a:rPr>
              <a:t>When we talk about a ‘rights-based’ approach to safeguarding adults at risk, it means ensuring that any safeguarding measures, processes and practices don’t contravene their human rights. It also encourages us to remember that every individual is a human being with these rights and freedoms. We don’t want to limit them in the interests of ‘safety’ if there are less restrictive options available, even if these options are more complicated or difficult. </a:t>
            </a:r>
          </a:p>
          <a:p>
            <a:pPr>
              <a:buNone/>
            </a:pPr>
            <a:endParaRPr lang="en-GB" sz="1000" dirty="0">
              <a:solidFill>
                <a:srgbClr val="0B4CB4"/>
              </a:solidFill>
              <a:effectLst/>
              <a:latin typeface="Arial" panose="020B0604020202020204" pitchFamily="34" charset="0"/>
              <a:cs typeface="Arial" panose="020B0604020202020204" pitchFamily="34" charset="0"/>
            </a:endParaRPr>
          </a:p>
          <a:p>
            <a:pPr>
              <a:buNone/>
            </a:pPr>
            <a:r>
              <a:rPr lang="en-GB" sz="1000" b="1" dirty="0">
                <a:solidFill>
                  <a:srgbClr val="0B4CB4"/>
                </a:solidFill>
                <a:effectLst/>
                <a:latin typeface="Arial" panose="020B0604020202020204" pitchFamily="34" charset="0"/>
                <a:cs typeface="Arial" panose="020B0604020202020204" pitchFamily="34" charset="0"/>
              </a:rPr>
              <a:t>Signposting and Useful Links</a:t>
            </a:r>
          </a:p>
          <a:p>
            <a:pPr>
              <a:buNone/>
            </a:pPr>
            <a:r>
              <a:rPr lang="en-GB" sz="1000" dirty="0">
                <a:effectLst/>
                <a:latin typeface="Arial" panose="020B0604020202020204" pitchFamily="34" charset="0"/>
                <a:cs typeface="Arial" panose="020B0604020202020204" pitchFamily="34" charset="0"/>
              </a:rPr>
              <a:t>Homepage | EHRC (</a:t>
            </a:r>
            <a:r>
              <a:rPr lang="en-GB" sz="1000" dirty="0" err="1">
                <a:effectLst/>
                <a:latin typeface="Arial" panose="020B0604020202020204" pitchFamily="34" charset="0"/>
                <a:cs typeface="Arial" panose="020B0604020202020204" pitchFamily="34" charset="0"/>
              </a:rPr>
              <a:t>equalityhumanrights.com</a:t>
            </a:r>
            <a:r>
              <a:rPr lang="en-GB" sz="1000" dirty="0">
                <a:effectLst/>
                <a:latin typeface="Arial" panose="020B0604020202020204" pitchFamily="34" charset="0"/>
                <a:cs typeface="Arial" panose="020B0604020202020204" pitchFamily="34" charset="0"/>
              </a:rPr>
              <a:t>) - https://</a:t>
            </a:r>
            <a:r>
              <a:rPr lang="en-GB" sz="1000" dirty="0" err="1">
                <a:effectLst/>
                <a:latin typeface="Arial" panose="020B0604020202020204" pitchFamily="34" charset="0"/>
                <a:cs typeface="Arial" panose="020B0604020202020204" pitchFamily="34" charset="0"/>
              </a:rPr>
              <a:t>www.equalityhumanrights.com</a:t>
            </a:r>
            <a:endParaRPr lang="en-GB" sz="1000" dirty="0">
              <a:effectLst/>
              <a:latin typeface="Arial" panose="020B0604020202020204" pitchFamily="34" charset="0"/>
              <a:cs typeface="Arial" panose="020B0604020202020204" pitchFamily="34" charset="0"/>
            </a:endParaRPr>
          </a:p>
          <a:p>
            <a:pPr>
              <a:buNone/>
            </a:pPr>
            <a:r>
              <a:rPr lang="en-GB" sz="1000" dirty="0">
                <a:effectLst/>
                <a:latin typeface="Arial" panose="020B0604020202020204" pitchFamily="34" charset="0"/>
                <a:cs typeface="Arial" panose="020B0604020202020204" pitchFamily="34" charset="0"/>
              </a:rPr>
              <a:t>About the Human Rights Act – Mind - https://</a:t>
            </a:r>
            <a:r>
              <a:rPr lang="en-GB" sz="1000" dirty="0" err="1">
                <a:effectLst/>
                <a:latin typeface="Arial" panose="020B0604020202020204" pitchFamily="34" charset="0"/>
                <a:cs typeface="Arial" panose="020B0604020202020204" pitchFamily="34" charset="0"/>
              </a:rPr>
              <a:t>www.mind.org.uk</a:t>
            </a:r>
            <a:r>
              <a:rPr lang="en-GB" sz="1000" dirty="0">
                <a:effectLst/>
                <a:latin typeface="Arial" panose="020B0604020202020204" pitchFamily="34" charset="0"/>
                <a:cs typeface="Arial" panose="020B0604020202020204" pitchFamily="34" charset="0"/>
              </a:rPr>
              <a:t>/information-support/legal-rights/</a:t>
            </a:r>
          </a:p>
          <a:p>
            <a:r>
              <a:rPr lang="en-GB" sz="1000" dirty="0">
                <a:effectLst/>
                <a:latin typeface="Arial" panose="020B0604020202020204" pitchFamily="34" charset="0"/>
                <a:cs typeface="Arial" panose="020B0604020202020204" pitchFamily="34" charset="0"/>
              </a:rPr>
              <a:t>What rights are protected under the Human Rights Act? - Citizens Advice - https://</a:t>
            </a:r>
            <a:r>
              <a:rPr lang="en-GB" sz="1000" dirty="0" err="1">
                <a:effectLst/>
                <a:latin typeface="Arial" panose="020B0604020202020204" pitchFamily="34" charset="0"/>
                <a:cs typeface="Arial" panose="020B0604020202020204" pitchFamily="34" charset="0"/>
              </a:rPr>
              <a:t>www.citizensadvice.org.uk</a:t>
            </a:r>
            <a:r>
              <a:rPr lang="en-GB" sz="1000" dirty="0">
                <a:effectLst/>
                <a:latin typeface="Arial" panose="020B0604020202020204" pitchFamily="34" charset="0"/>
                <a:cs typeface="Arial" panose="020B0604020202020204" pitchFamily="34" charset="0"/>
              </a:rPr>
              <a:t>/law-and-courts/civil-rights/human-rights/what-rights-are-protected-under-the-human-rights-act/</a:t>
            </a:r>
          </a:p>
          <a:p>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E6665CE1-0CA4-BF08-E526-84ABBEEFFE94}"/>
              </a:ext>
            </a:extLst>
          </p:cNvPr>
          <p:cNvSpPr>
            <a:spLocks noGrp="1"/>
          </p:cNvSpPr>
          <p:nvPr>
            <p:ph type="sldNum" sz="quarter" idx="5"/>
          </p:nvPr>
        </p:nvSpPr>
        <p:spPr/>
        <p:txBody>
          <a:bodyPr/>
          <a:lstStyle/>
          <a:p>
            <a:fld id="{C6C7A0BC-CF6F-274B-ACBD-39A9B788F63D}" type="slidenum">
              <a:rPr lang="en-US" smtClean="0"/>
              <a:t>19</a:t>
            </a:fld>
            <a:endParaRPr lang="en-US"/>
          </a:p>
        </p:txBody>
      </p:sp>
    </p:spTree>
    <p:extLst>
      <p:ext uri="{BB962C8B-B14F-4D97-AF65-F5344CB8AC3E}">
        <p14:creationId xmlns:p14="http://schemas.microsoft.com/office/powerpoint/2010/main" val="41759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b="1" dirty="0">
                <a:latin typeface="Arial" panose="020B0604020202020204" pitchFamily="34" charset="0"/>
                <a:cs typeface="Arial" panose="020B0604020202020204" pitchFamily="34" charset="0"/>
              </a:rPr>
              <a:t>The Hope Hub induction programmes for Volunteers and for Staff </a:t>
            </a:r>
            <a:r>
              <a:rPr lang="en-GB" sz="1000" dirty="0">
                <a:latin typeface="Arial" panose="020B0604020202020204" pitchFamily="34" charset="0"/>
                <a:cs typeface="Arial" panose="020B0604020202020204" pitchFamily="34" charset="0"/>
              </a:rPr>
              <a:t>include a requirement to read through and commit to our policies.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This training module links with one key policy 20: Safeguarding Vulnerable 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effectLst/>
                <a:latin typeface="Arial" panose="020B0604020202020204" pitchFamily="34" charset="0"/>
              </a:rPr>
              <a:t>“Safeguarding is concerned with ensuring a person is free from harm, risk and danger, and that the individual can access the support they need to thrive and do well in life.” (Douglas and Fourie, 2022). It</a:t>
            </a:r>
            <a:r>
              <a:rPr lang="en-GB" sz="1000" kern="1200" dirty="0">
                <a:solidFill>
                  <a:schemeClr val="tx1"/>
                </a:solidFill>
                <a:effectLst/>
                <a:latin typeface="Arial" panose="020B0604020202020204" pitchFamily="34" charset="0"/>
                <a:ea typeface="+mn-ea"/>
                <a:cs typeface="Arial" panose="020B0604020202020204" pitchFamily="34" charset="0"/>
              </a:rPr>
              <a:t> is a vital consideration at The Hope Hub where we aim to serve the needs of vulnerable adults, many of whom have a history of abuse, multiple traumas and highly complex needs.</a:t>
            </a:r>
          </a:p>
          <a:p>
            <a:r>
              <a:rPr lang="en-GB" sz="1000"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The Hope Hub engage with a wide variety of local partners and professional bodies which helps us to keep up with legislative changes, guidance and best practice in safeguarding vulnerable adults. The Hope Hub is a member of </a:t>
            </a:r>
            <a:r>
              <a:rPr lang="en-GB" sz="1000" dirty="0" err="1">
                <a:latin typeface="Arial" panose="020B0604020202020204" pitchFamily="34" charset="0"/>
                <a:cs typeface="Arial" panose="020B0604020202020204" pitchFamily="34" charset="0"/>
              </a:rPr>
              <a:t>Thirtyone:Eight</a:t>
            </a:r>
            <a:r>
              <a:rPr lang="en-GB" sz="1000" dirty="0">
                <a:latin typeface="Arial" panose="020B0604020202020204" pitchFamily="34" charset="0"/>
                <a:cs typeface="Arial" panose="020B0604020202020204" pitchFamily="34" charset="0"/>
              </a:rPr>
              <a:t>, an independent organisation providing training and resources to safeguard children and vulnerable adults. These training modules have been reviewed in line with the </a:t>
            </a:r>
            <a:r>
              <a:rPr lang="en-GB" sz="1000" dirty="0" err="1">
                <a:latin typeface="Arial" panose="020B0604020202020204" pitchFamily="34" charset="0"/>
                <a:cs typeface="Arial" panose="020B0604020202020204" pitchFamily="34" charset="0"/>
              </a:rPr>
              <a:t>Thirtyone:Eight</a:t>
            </a:r>
            <a:r>
              <a:rPr lang="en-GB" sz="1000" dirty="0">
                <a:latin typeface="Arial" panose="020B0604020202020204" pitchFamily="34" charset="0"/>
                <a:cs typeface="Arial" panose="020B0604020202020204" pitchFamily="34" charset="0"/>
              </a:rPr>
              <a:t> Safeguarding Standards and Award.</a:t>
            </a:r>
          </a:p>
        </p:txBody>
      </p:sp>
      <p:sp>
        <p:nvSpPr>
          <p:cNvPr id="4" name="Slide Number Placeholder 3"/>
          <p:cNvSpPr>
            <a:spLocks noGrp="1"/>
          </p:cNvSpPr>
          <p:nvPr>
            <p:ph type="sldNum" sz="quarter" idx="5"/>
          </p:nvPr>
        </p:nvSpPr>
        <p:spPr/>
        <p:txBody>
          <a:bodyPr/>
          <a:lstStyle/>
          <a:p>
            <a:fld id="{F50D0318-B1EC-0C44-B662-D47B505898A9}" type="slidenum">
              <a:rPr lang="en-GB" smtClean="0"/>
              <a:t>2</a:t>
            </a:fld>
            <a:endParaRPr lang="en-GB"/>
          </a:p>
        </p:txBody>
      </p:sp>
    </p:spTree>
    <p:extLst>
      <p:ext uri="{BB962C8B-B14F-4D97-AF65-F5344CB8AC3E}">
        <p14:creationId xmlns:p14="http://schemas.microsoft.com/office/powerpoint/2010/main" val="2485227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4706F-405D-5421-7899-7418F1E50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8635D-A264-790E-2AA1-04FBEDADD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B078A-32FD-3433-804D-BD76449D3084}"/>
              </a:ext>
            </a:extLst>
          </p:cNvPr>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a:p>
            <a:r>
              <a:rPr lang="en-GB" sz="1200" kern="1200" dirty="0">
                <a:solidFill>
                  <a:schemeClr val="tx1"/>
                </a:solidFill>
                <a:effectLst/>
                <a:latin typeface="+mn-lt"/>
                <a:ea typeface="+mn-ea"/>
                <a:cs typeface="+mn-cs"/>
              </a:rPr>
              <a:t>Promoting and supporting diversity and inclusion in the workplace is an important aspect of good people management – it’s about valuing everyone in the organisation as an individual and recognising that each person has a unique set of skills, experiences and perspectives. To reap the benefits of a diverse workforce it’s vital to have an inclusive environment where everyone feels able to participate and achieve their potential.</a:t>
            </a:r>
          </a:p>
          <a:p>
            <a:endParaRPr lang="en-GB" sz="120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Key Principles of Disability-Inclusive Safeguarding</a:t>
            </a:r>
          </a:p>
          <a:p>
            <a:r>
              <a:rPr lang="en-GB" sz="1200" b="1" i="0" u="none" strike="noStrike" kern="1200" dirty="0">
                <a:solidFill>
                  <a:schemeClr val="tx1"/>
                </a:solidFill>
                <a:effectLst/>
                <a:latin typeface="+mn-lt"/>
                <a:ea typeface="+mn-ea"/>
                <a:cs typeface="+mn-cs"/>
              </a:rPr>
              <a:t>Promoting Human Rights:</a:t>
            </a:r>
            <a:r>
              <a:rPr lang="en-GB" sz="1200" b="0" i="0" u="none" strike="noStrike" kern="1200" dirty="0">
                <a:solidFill>
                  <a:schemeClr val="tx1"/>
                </a:solidFill>
                <a:effectLst/>
                <a:latin typeface="+mn-lt"/>
                <a:ea typeface="+mn-ea"/>
                <a:cs typeface="+mn-cs"/>
              </a:rPr>
              <a:t> Safeguarding must uphold the rights to fairness, respect, participation, and autonomy in decision-making for people with disabilities. </a:t>
            </a:r>
          </a:p>
          <a:p>
            <a:r>
              <a:rPr lang="en-GB" sz="1200" b="1" i="0" u="none" strike="noStrike" kern="1200" dirty="0">
                <a:solidFill>
                  <a:schemeClr val="tx1"/>
                </a:solidFill>
                <a:effectLst/>
                <a:latin typeface="+mn-lt"/>
                <a:ea typeface="+mn-ea"/>
                <a:cs typeface="+mn-cs"/>
              </a:rPr>
              <a:t>Inclusion in Communities:</a:t>
            </a:r>
            <a:r>
              <a:rPr lang="en-GB" sz="1200" b="0" i="0" u="none" strike="noStrike" kern="1200" dirty="0">
                <a:solidFill>
                  <a:schemeClr val="tx1"/>
                </a:solidFill>
                <a:effectLst/>
                <a:latin typeface="+mn-lt"/>
                <a:ea typeface="+mn-ea"/>
                <a:cs typeface="+mn-cs"/>
              </a:rPr>
              <a:t> Safeguarding ensures people with disabilities are included in communities, rather than excluded, and can live the life they choose. </a:t>
            </a:r>
          </a:p>
          <a:p>
            <a:r>
              <a:rPr lang="en-GB" sz="1200" b="1" i="0" u="none" strike="noStrike" kern="1200" dirty="0">
                <a:solidFill>
                  <a:schemeClr val="tx1"/>
                </a:solidFill>
                <a:effectLst/>
                <a:latin typeface="+mn-lt"/>
                <a:ea typeface="+mn-ea"/>
                <a:cs typeface="+mn-cs"/>
              </a:rPr>
              <a:t>Empowering Individuals:</a:t>
            </a:r>
            <a:r>
              <a:rPr lang="en-GB" sz="1200" b="0" i="0" u="none" strike="noStrike" kern="1200" dirty="0">
                <a:solidFill>
                  <a:schemeClr val="tx1"/>
                </a:solidFill>
                <a:effectLst/>
                <a:latin typeface="+mn-lt"/>
                <a:ea typeface="+mn-ea"/>
                <a:cs typeface="+mn-cs"/>
              </a:rPr>
              <a:t> People should be supported to understand their rights, recognize risks of abuse, and know who to tell when something is wrong. </a:t>
            </a:r>
          </a:p>
          <a:p>
            <a:r>
              <a:rPr lang="en-GB" sz="1200" b="1" i="0" u="none" strike="noStrike" kern="1200" dirty="0">
                <a:solidFill>
                  <a:schemeClr val="tx1"/>
                </a:solidFill>
                <a:effectLst/>
                <a:latin typeface="+mn-lt"/>
                <a:ea typeface="+mn-ea"/>
                <a:cs typeface="+mn-cs"/>
              </a:rPr>
              <a:t>Accessible Communication and Reporting:</a:t>
            </a:r>
            <a:r>
              <a:rPr lang="en-GB" sz="1200" b="0" i="0" u="none" strike="noStrike" kern="1200" dirty="0">
                <a:solidFill>
                  <a:schemeClr val="tx1"/>
                </a:solidFill>
                <a:effectLst/>
                <a:latin typeface="+mn-lt"/>
                <a:ea typeface="+mn-ea"/>
                <a:cs typeface="+mn-cs"/>
              </a:rPr>
              <a:t> Systems and processes for safeguarding must be adapted to ensure accessibility for people with various types of disabilities, including auditory and visual aids and accessible language. </a:t>
            </a:r>
          </a:p>
          <a:p>
            <a:endParaRPr lang="en-GB" sz="1200" b="0" i="0" u="none" strike="noStrike"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sz="1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9494FD0-1DEA-E42A-812B-908EFA61712D}"/>
              </a:ext>
            </a:extLst>
          </p:cNvPr>
          <p:cNvSpPr>
            <a:spLocks noGrp="1"/>
          </p:cNvSpPr>
          <p:nvPr>
            <p:ph type="sldNum" sz="quarter" idx="5"/>
          </p:nvPr>
        </p:nvSpPr>
        <p:spPr/>
        <p:txBody>
          <a:bodyPr/>
          <a:lstStyle/>
          <a:p>
            <a:fld id="{C6C7A0BC-CF6F-274B-ACBD-39A9B788F63D}" type="slidenum">
              <a:rPr lang="en-US" smtClean="0"/>
              <a:t>20</a:t>
            </a:fld>
            <a:endParaRPr lang="en-US"/>
          </a:p>
        </p:txBody>
      </p:sp>
    </p:spTree>
    <p:extLst>
      <p:ext uri="{BB962C8B-B14F-4D97-AF65-F5344CB8AC3E}">
        <p14:creationId xmlns:p14="http://schemas.microsoft.com/office/powerpoint/2010/main" val="2171497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Our CEO and trustees review and update all THH policies annually or earlier if legislation and guidance changes.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above polices also relate to safeguarding vulnerable adults. They are available to Volunteers and Staff in paper format at each location, at all times, and everyone is asked to refresh their knowledge and agreement with the policies annually.</a:t>
            </a:r>
          </a:p>
        </p:txBody>
      </p:sp>
      <p:sp>
        <p:nvSpPr>
          <p:cNvPr id="4" name="Slide Number Placeholder 3"/>
          <p:cNvSpPr>
            <a:spLocks noGrp="1"/>
          </p:cNvSpPr>
          <p:nvPr>
            <p:ph type="sldNum" sz="quarter" idx="5"/>
          </p:nvPr>
        </p:nvSpPr>
        <p:spPr/>
        <p:txBody>
          <a:bodyPr/>
          <a:lstStyle/>
          <a:p>
            <a:fld id="{F50D0318-B1EC-0C44-B662-D47B505898A9}" type="slidenum">
              <a:rPr lang="en-GB" smtClean="0"/>
              <a:t>21</a:t>
            </a:fld>
            <a:endParaRPr lang="en-GB"/>
          </a:p>
        </p:txBody>
      </p:sp>
    </p:spTree>
    <p:extLst>
      <p:ext uri="{BB962C8B-B14F-4D97-AF65-F5344CB8AC3E}">
        <p14:creationId xmlns:p14="http://schemas.microsoft.com/office/powerpoint/2010/main" val="2777491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25012-64E9-C995-91D1-227BF38A82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EAEB5-8FE5-5835-E38D-58E5BA0376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07C-B7D4-EC54-DB4B-0B2126A32E35}"/>
              </a:ext>
            </a:extLst>
          </p:cNvPr>
          <p:cNvSpPr>
            <a:spLocks noGrp="1"/>
          </p:cNvSpPr>
          <p:nvPr>
            <p:ph type="body" idx="1"/>
          </p:nvPr>
        </p:nvSpPr>
        <p:spPr/>
        <p:txBody>
          <a:bodyPr/>
          <a:lstStyle/>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As well as using the 5 ‘R’s to ensure we have a robust safeguarding process (next slide), THH also have a responsibility to prevent harm occurring to adults at risk through their interaction with us. We have a duty to safeguard our staff and volunteers as they outwork their roles.</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Overall responsibility for complying with legislation and Charity Regulator expectations for safeguarding lies with the trustees of an organisation, but safeguarding is everyone’s responsibility, and we all have a part to play. We need to have a clear understanding of the expectations and boundaries of our role and how we work safely.</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The Hope Hub policies, procedures and codes of conduct are important sources of information about this, so please take time to find and read them. If you have any questions or uncertainties, talk with one of the safeguarding team to see how the policies apply in your particular context.</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We also have a ‘watchword’ to call out if an incident arises. This code word alerts staff and volunteers in the area to come to your aid and help to defuse or de-escalate a situation or provide emergency support. Never try to manage an incident or challenging SU on your own. You should also never leave the building before an incident has been reported, and you have talked it through enough to leave any discomfort at THH enabling you to go home unburdened.</a:t>
            </a:r>
          </a:p>
          <a:p>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C117594-5148-C382-C1DA-A9FF422B16D5}"/>
              </a:ext>
            </a:extLst>
          </p:cNvPr>
          <p:cNvSpPr>
            <a:spLocks noGrp="1"/>
          </p:cNvSpPr>
          <p:nvPr>
            <p:ph type="sldNum" sz="quarter" idx="5"/>
          </p:nvPr>
        </p:nvSpPr>
        <p:spPr/>
        <p:txBody>
          <a:bodyPr/>
          <a:lstStyle/>
          <a:p>
            <a:fld id="{C6C7A0BC-CF6F-274B-ACBD-39A9B788F63D}" type="slidenum">
              <a:rPr lang="en-US" smtClean="0"/>
              <a:t>22</a:t>
            </a:fld>
            <a:endParaRPr lang="en-US"/>
          </a:p>
        </p:txBody>
      </p:sp>
    </p:spTree>
    <p:extLst>
      <p:ext uri="{BB962C8B-B14F-4D97-AF65-F5344CB8AC3E}">
        <p14:creationId xmlns:p14="http://schemas.microsoft.com/office/powerpoint/2010/main" val="1248133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C7D75-6076-EC82-F66F-5D3351C22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31E13B-0E23-6E86-38A8-9B84E4CA9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9B768-D771-1497-57F2-D7A51BD7767D}"/>
              </a:ext>
            </a:extLst>
          </p:cNvPr>
          <p:cNvSpPr>
            <a:spLocks noGrp="1"/>
          </p:cNvSpPr>
          <p:nvPr>
            <p:ph type="body" idx="1"/>
          </p:nvPr>
        </p:nvSpPr>
        <p:spPr>
          <a:xfrm>
            <a:off x="685800" y="4400549"/>
            <a:ext cx="5486400" cy="4284663"/>
          </a:xfrm>
        </p:spPr>
        <p:txBody>
          <a:bodyPr/>
          <a:lstStyle/>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Here are some questions to consider:</a:t>
            </a:r>
          </a:p>
          <a:p>
            <a:r>
              <a:rPr lang="en-GB" sz="1000" kern="1200" dirty="0">
                <a:solidFill>
                  <a:schemeClr val="tx1"/>
                </a:solidFill>
                <a:effectLst/>
                <a:latin typeface="Arial" panose="020B0604020202020204" pitchFamily="34" charset="0"/>
                <a:ea typeface="+mn-ea"/>
                <a:cs typeface="Arial" panose="020B0604020202020204" pitchFamily="34" charset="0"/>
              </a:rPr>
              <a:t>• What is the guidance around lone working? Do you work on a one-to-one basis with adults at risk? If so, what safeguards and accountability measures are in place to keep everyone safe?</a:t>
            </a:r>
          </a:p>
          <a:p>
            <a:r>
              <a:rPr lang="en-GB" sz="1000" kern="1200" dirty="0">
                <a:solidFill>
                  <a:schemeClr val="tx1"/>
                </a:solidFill>
                <a:effectLst/>
                <a:latin typeface="Arial" panose="020B0604020202020204" pitchFamily="34" charset="0"/>
                <a:ea typeface="+mn-ea"/>
                <a:cs typeface="Arial" panose="020B0604020202020204" pitchFamily="34" charset="0"/>
              </a:rPr>
              <a:t>• Are risk assessments undertaken, shared and reviewed for activities that involve adults at risk?</a:t>
            </a:r>
          </a:p>
          <a:p>
            <a:r>
              <a:rPr lang="en-GB" sz="1000" kern="1200" dirty="0">
                <a:solidFill>
                  <a:schemeClr val="tx1"/>
                </a:solidFill>
                <a:effectLst/>
                <a:latin typeface="Arial" panose="020B0604020202020204" pitchFamily="34" charset="0"/>
                <a:ea typeface="+mn-ea"/>
                <a:cs typeface="Arial" panose="020B0604020202020204" pitchFamily="34" charset="0"/>
              </a:rPr>
              <a:t>• What is the guidance around physical contact for different activities? For example, cooking and serving meals, storing food, delivering goods, prayer ministry, hospital visiting, providing transport.</a:t>
            </a:r>
          </a:p>
          <a:p>
            <a:r>
              <a:rPr lang="en-GB" sz="1000" kern="1200" dirty="0">
                <a:solidFill>
                  <a:schemeClr val="tx1"/>
                </a:solidFill>
                <a:effectLst/>
                <a:latin typeface="Arial" panose="020B0604020202020204" pitchFamily="34" charset="0"/>
                <a:ea typeface="+mn-ea"/>
                <a:cs typeface="Arial" panose="020B0604020202020204" pitchFamily="34" charset="0"/>
              </a:rPr>
              <a:t>• What is the guidance around handling money or fundraising when it comes to adults at risk? Is handling money part of your role or not?</a:t>
            </a:r>
          </a:p>
          <a:p>
            <a:r>
              <a:rPr lang="en-GB" sz="1000" kern="1200" dirty="0">
                <a:solidFill>
                  <a:schemeClr val="tx1"/>
                </a:solidFill>
                <a:effectLst/>
                <a:latin typeface="Arial" panose="020B0604020202020204" pitchFamily="34" charset="0"/>
                <a:ea typeface="+mn-ea"/>
                <a:cs typeface="Arial" panose="020B0604020202020204" pitchFamily="34" charset="0"/>
              </a:rPr>
              <a:t>• What is the guidance around sharing personal contact details? What about online contact, social media etc.?</a:t>
            </a:r>
          </a:p>
          <a:p>
            <a:r>
              <a:rPr lang="en-GB" sz="1000" kern="1200" dirty="0">
                <a:solidFill>
                  <a:schemeClr val="tx1"/>
                </a:solidFill>
                <a:effectLst/>
                <a:latin typeface="Arial" panose="020B0604020202020204" pitchFamily="34" charset="0"/>
                <a:ea typeface="+mn-ea"/>
                <a:cs typeface="Arial" panose="020B0604020202020204" pitchFamily="34" charset="0"/>
              </a:rPr>
              <a:t>• Do you have regular contact with someone for support related to your role – a team leader or mentor, for example? </a:t>
            </a:r>
          </a:p>
          <a:p>
            <a:r>
              <a:rPr lang="en-GB" sz="1000" kern="1200" dirty="0">
                <a:solidFill>
                  <a:schemeClr val="tx1"/>
                </a:solidFill>
                <a:effectLst/>
                <a:latin typeface="Arial" panose="020B0604020202020204" pitchFamily="34" charset="0"/>
                <a:ea typeface="+mn-ea"/>
                <a:cs typeface="Arial" panose="020B0604020202020204" pitchFamily="34" charset="0"/>
              </a:rPr>
              <a:t>• What would you do if you felt unsafe or uncomfortable at any time while outworking your role?</a:t>
            </a:r>
          </a:p>
          <a:p>
            <a:r>
              <a:rPr lang="en-GB" sz="1000" kern="1200" dirty="0">
                <a:solidFill>
                  <a:schemeClr val="tx1"/>
                </a:solidFill>
                <a:effectLst/>
                <a:latin typeface="Arial" panose="020B0604020202020204" pitchFamily="34" charset="0"/>
                <a:ea typeface="+mn-ea"/>
                <a:cs typeface="Arial" panose="020B0604020202020204" pitchFamily="34" charset="0"/>
              </a:rPr>
              <a:t>• Have you got any ideas that would contribute to building a healthier safeguarding culture in your organisation? If so, share them!</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B4CB4"/>
                </a:solidFill>
                <a:effectLst/>
                <a:latin typeface="Arial" panose="020B0604020202020204" pitchFamily="34" charset="0"/>
                <a:cs typeface="Arial" panose="020B0604020202020204" pitchFamily="34" charset="0"/>
              </a:rPr>
              <a:t>Signposting and Useful Links</a:t>
            </a:r>
          </a:p>
          <a:p>
            <a:r>
              <a:rPr lang="en-US" sz="1000" dirty="0">
                <a:latin typeface="Arial" panose="020B0604020202020204" pitchFamily="34" charset="0"/>
                <a:cs typeface="Arial" panose="020B0604020202020204" pitchFamily="34" charset="0"/>
              </a:rPr>
              <a:t>Links to answers to the above questions???</a:t>
            </a:r>
          </a:p>
        </p:txBody>
      </p:sp>
      <p:sp>
        <p:nvSpPr>
          <p:cNvPr id="4" name="Slide Number Placeholder 3">
            <a:extLst>
              <a:ext uri="{FF2B5EF4-FFF2-40B4-BE49-F238E27FC236}">
                <a16:creationId xmlns:a16="http://schemas.microsoft.com/office/drawing/2014/main" id="{18E060D7-67FB-7A64-BB55-2D616614810A}"/>
              </a:ext>
            </a:extLst>
          </p:cNvPr>
          <p:cNvSpPr>
            <a:spLocks noGrp="1"/>
          </p:cNvSpPr>
          <p:nvPr>
            <p:ph type="sldNum" sz="quarter" idx="5"/>
          </p:nvPr>
        </p:nvSpPr>
        <p:spPr/>
        <p:txBody>
          <a:bodyPr/>
          <a:lstStyle/>
          <a:p>
            <a:fld id="{C6C7A0BC-CF6F-274B-ACBD-39A9B788F63D}" type="slidenum">
              <a:rPr lang="en-US" smtClean="0"/>
              <a:t>23</a:t>
            </a:fld>
            <a:endParaRPr lang="en-US"/>
          </a:p>
        </p:txBody>
      </p:sp>
    </p:spTree>
    <p:extLst>
      <p:ext uri="{BB962C8B-B14F-4D97-AF65-F5344CB8AC3E}">
        <p14:creationId xmlns:p14="http://schemas.microsoft.com/office/powerpoint/2010/main" val="235735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GB" sz="1000" kern="0" dirty="0">
                <a:latin typeface="Arial" panose="020B0604020202020204" pitchFamily="34" charset="0"/>
                <a:ea typeface="Times New Roman" panose="02020603050405020304" pitchFamily="18" charset="0"/>
                <a:cs typeface="Times New Roman" panose="02020603050405020304" pitchFamily="18" charset="0"/>
              </a:rPr>
              <a:t>Everyone must take responsibility for safeguarding. </a:t>
            </a:r>
          </a:p>
          <a:p>
            <a:pPr marL="0" indent="0">
              <a:lnSpc>
                <a:spcPct val="100000"/>
              </a:lnSpc>
              <a:buNone/>
            </a:pPr>
            <a:endParaRPr lang="en-GB" sz="1000" kern="0" dirty="0">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buNone/>
            </a:pPr>
            <a:r>
              <a:rPr lang="en-GB" sz="1000" kern="0" dirty="0">
                <a:latin typeface="Arial" panose="020B0604020202020204" pitchFamily="34" charset="0"/>
                <a:ea typeface="Times New Roman" panose="02020603050405020304" pitchFamily="18" charset="0"/>
                <a:cs typeface="Times New Roman" panose="02020603050405020304" pitchFamily="18" charset="0"/>
              </a:rPr>
              <a:t>Think of your observations being an important or missing piece in complex jigsaw puzzle. You may not see the whole picture but with your information others may be able to prevent further harm or abuse. </a:t>
            </a:r>
          </a:p>
          <a:p>
            <a:pPr marL="0" indent="0">
              <a:lnSpc>
                <a:spcPct val="100000"/>
              </a:lnSpc>
              <a:buNone/>
            </a:pPr>
            <a:r>
              <a:rPr lang="en-GB" sz="1000" kern="0" dirty="0">
                <a:latin typeface="Arial" panose="020B0604020202020204" pitchFamily="34" charset="0"/>
                <a:cs typeface="Times New Roman" panose="02020603050405020304" pitchFamily="18" charset="0"/>
              </a:rPr>
              <a:t>In your role, you have a responsibility to </a:t>
            </a:r>
            <a:r>
              <a:rPr lang="en-GB" sz="1000" b="1" kern="0" dirty="0">
                <a:solidFill>
                  <a:srgbClr val="0069B3"/>
                </a:solidFill>
                <a:latin typeface="Arial" panose="020B0604020202020204" pitchFamily="34" charset="0"/>
                <a:cs typeface="Times New Roman" panose="02020603050405020304" pitchFamily="18" charset="0"/>
              </a:rPr>
              <a:t>respond </a:t>
            </a:r>
            <a:r>
              <a:rPr lang="en-GB" sz="1000" kern="0" dirty="0">
                <a:latin typeface="Arial" panose="020B0604020202020204" pitchFamily="34" charset="0"/>
                <a:cs typeface="Times New Roman" panose="02020603050405020304" pitchFamily="18" charset="0"/>
              </a:rPr>
              <a:t>and </a:t>
            </a:r>
            <a:r>
              <a:rPr lang="en-GB" sz="1000" b="1" kern="0" dirty="0">
                <a:solidFill>
                  <a:srgbClr val="0069B3"/>
                </a:solidFill>
                <a:latin typeface="Arial" panose="020B0604020202020204" pitchFamily="34" charset="0"/>
                <a:cs typeface="Times New Roman" panose="02020603050405020304" pitchFamily="18" charset="0"/>
              </a:rPr>
              <a:t>report concerns </a:t>
            </a:r>
            <a:r>
              <a:rPr lang="en-GB" sz="1000" kern="0" dirty="0">
                <a:latin typeface="Arial" panose="020B0604020202020204" pitchFamily="34" charset="0"/>
                <a:cs typeface="Times New Roman" panose="02020603050405020304" pitchFamily="18" charset="0"/>
              </a:rPr>
              <a:t>promptly</a:t>
            </a:r>
            <a:r>
              <a:rPr lang="en-GB" sz="1000" b="1" kern="0" dirty="0">
                <a:solidFill>
                  <a:srgbClr val="0069B3"/>
                </a:solidFill>
                <a:latin typeface="Arial" panose="020B0604020202020204" pitchFamily="34" charset="0"/>
                <a:cs typeface="Times New Roman" panose="02020603050405020304" pitchFamily="18" charset="0"/>
              </a:rPr>
              <a:t> </a:t>
            </a:r>
            <a:r>
              <a:rPr lang="en-GB" sz="1000" kern="0" dirty="0">
                <a:latin typeface="Arial" panose="020B0604020202020204" pitchFamily="34" charset="0"/>
                <a:cs typeface="Times New Roman" panose="02020603050405020304" pitchFamily="18" charset="0"/>
              </a:rPr>
              <a:t>to one of our Safeguarding Officers. Our next modules unpick what we mean by this.</a:t>
            </a:r>
          </a:p>
          <a:p>
            <a:endParaRPr lang="en-GB" dirty="0"/>
          </a:p>
        </p:txBody>
      </p:sp>
      <p:sp>
        <p:nvSpPr>
          <p:cNvPr id="4" name="Slide Number Placeholder 3"/>
          <p:cNvSpPr>
            <a:spLocks noGrp="1"/>
          </p:cNvSpPr>
          <p:nvPr>
            <p:ph type="sldNum" sz="quarter" idx="5"/>
          </p:nvPr>
        </p:nvSpPr>
        <p:spPr/>
        <p:txBody>
          <a:bodyPr/>
          <a:lstStyle/>
          <a:p>
            <a:fld id="{F50D0318-B1EC-0C44-B662-D47B505898A9}" type="slidenum">
              <a:rPr lang="en-GB" smtClean="0"/>
              <a:t>24</a:t>
            </a:fld>
            <a:endParaRPr lang="en-GB"/>
          </a:p>
        </p:txBody>
      </p:sp>
    </p:spTree>
    <p:extLst>
      <p:ext uri="{BB962C8B-B14F-4D97-AF65-F5344CB8AC3E}">
        <p14:creationId xmlns:p14="http://schemas.microsoft.com/office/powerpoint/2010/main" val="646390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0">
                <a:solidFill>
                  <a:schemeClr val="bg1"/>
                </a:solidFill>
                <a:latin typeface="Arial" panose="020B0604020202020204" pitchFamily="34" charset="0"/>
                <a:cs typeface="Times New Roman" panose="02020603050405020304" pitchFamily="18" charset="0"/>
              </a:rPr>
              <a:t>The following two modules provide you with more information about how to recognise and respond well to and safeguarding concerns, but please first answer the questions below to complete this module.</a:t>
            </a:r>
            <a:endParaRPr lang="en-US" sz="1100" b="0">
              <a:latin typeface="Arial" panose="020B0604020202020204" pitchFamily="34" charset="0"/>
              <a:ea typeface="Arial"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6C7A0BC-CF6F-274B-ACBD-39A9B788F63D}" type="slidenum">
              <a:rPr lang="en-US" smtClean="0"/>
              <a:t>25</a:t>
            </a:fld>
            <a:endParaRPr lang="en-US"/>
          </a:p>
        </p:txBody>
      </p:sp>
    </p:spTree>
    <p:extLst>
      <p:ext uri="{BB962C8B-B14F-4D97-AF65-F5344CB8AC3E}">
        <p14:creationId xmlns:p14="http://schemas.microsoft.com/office/powerpoint/2010/main" val="1709868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0D0318-B1EC-0C44-B662-D47B505898A9}" type="slidenum">
              <a:rPr lang="en-GB" smtClean="0"/>
              <a:t>26</a:t>
            </a:fld>
            <a:endParaRPr lang="en-GB"/>
          </a:p>
        </p:txBody>
      </p:sp>
    </p:spTree>
    <p:extLst>
      <p:ext uri="{BB962C8B-B14F-4D97-AF65-F5344CB8AC3E}">
        <p14:creationId xmlns:p14="http://schemas.microsoft.com/office/powerpoint/2010/main" val="310453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B4902-0DF8-7F7A-7FEB-12A826305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87BFB-549B-DCBC-1445-5363E1F97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B2F27-4F9C-B8F1-5606-F93688D82F5C}"/>
              </a:ext>
            </a:extLst>
          </p:cNvPr>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Arial" panose="020B0604020202020204" pitchFamily="34" charset="0"/>
                <a:ea typeface="+mn-ea"/>
                <a:cs typeface="Arial" panose="020B0604020202020204" pitchFamily="34" charset="0"/>
              </a:rPr>
              <a:t>Welcome to this first induction module in Safeguarding at The Hope Hub. </a:t>
            </a:r>
          </a:p>
          <a:p>
            <a:endParaRPr lang="en-US" sz="11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Safeguarding is everyone’s responsibility at The Hope Hub </a:t>
            </a:r>
            <a:r>
              <a:rPr lang="en-US" sz="1000" dirty="0">
                <a:latin typeface="Arial" panose="020B0604020202020204" pitchFamily="34" charset="0"/>
                <a:cs typeface="Arial" panose="020B0604020202020204" pitchFamily="34" charset="0"/>
              </a:rPr>
              <a:t>and consequently everyone needs a level of understanding about what this means in practice.</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Volunteers, Staff, Designated Leads for Safeguarding and Trustees all undertake training in safeguarding that reflect their roles and responsibilities with vulnerable adults and the team at The Hope Hub.</a:t>
            </a:r>
          </a:p>
          <a:p>
            <a:endParaRPr lang="en-US"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Volunteers:</a:t>
            </a:r>
            <a:r>
              <a:rPr lang="en-GB" sz="1000" dirty="0">
                <a:latin typeface="Arial" panose="020B0604020202020204" pitchFamily="34" charset="0"/>
                <a:cs typeface="Arial" panose="020B0604020202020204" pitchFamily="34" charset="0"/>
              </a:rPr>
              <a:t> Please focus on the slides – any information on the notes page is primarily aimed at staff and not included in your quiz.</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Staff: </a:t>
            </a:r>
            <a:r>
              <a:rPr lang="en-GB" sz="1000" dirty="0">
                <a:latin typeface="Arial" panose="020B0604020202020204" pitchFamily="34" charset="0"/>
                <a:cs typeface="Arial" panose="020B0604020202020204" pitchFamily="34" charset="0"/>
              </a:rPr>
              <a:t>Please scan the notes pages for any gaps in your knowledge. You will be expected to score 15/15 to achieve the THH Certificate Introduction to Safeguarding Vulnerable Adults and questions will be more challenging than those designed for the Volunteers.</a:t>
            </a:r>
          </a:p>
          <a:p>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5515C01-6A5D-4FB4-60EA-32AA375CB062}"/>
              </a:ext>
            </a:extLst>
          </p:cNvPr>
          <p:cNvSpPr>
            <a:spLocks noGrp="1"/>
          </p:cNvSpPr>
          <p:nvPr>
            <p:ph type="sldNum" sz="quarter" idx="5"/>
          </p:nvPr>
        </p:nvSpPr>
        <p:spPr/>
        <p:txBody>
          <a:bodyPr/>
          <a:lstStyle/>
          <a:p>
            <a:fld id="{C6C7A0BC-CF6F-274B-ACBD-39A9B788F63D}" type="slidenum">
              <a:rPr lang="en-US" smtClean="0"/>
              <a:t>3</a:t>
            </a:fld>
            <a:endParaRPr lang="en-US"/>
          </a:p>
        </p:txBody>
      </p:sp>
    </p:spTree>
    <p:extLst>
      <p:ext uri="{BB962C8B-B14F-4D97-AF65-F5344CB8AC3E}">
        <p14:creationId xmlns:p14="http://schemas.microsoft.com/office/powerpoint/2010/main" val="2249515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0D0318-B1EC-0C44-B662-D47B505898A9}" type="slidenum">
              <a:rPr lang="en-GB" smtClean="0"/>
              <a:t>4</a:t>
            </a:fld>
            <a:endParaRPr lang="en-GB"/>
          </a:p>
        </p:txBody>
      </p:sp>
    </p:spTree>
    <p:extLst>
      <p:ext uri="{BB962C8B-B14F-4D97-AF65-F5344CB8AC3E}">
        <p14:creationId xmlns:p14="http://schemas.microsoft.com/office/powerpoint/2010/main" val="309666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43425"/>
          </a:xfrm>
        </p:spPr>
        <p:txBody>
          <a:bodyPr/>
          <a:lstStyle/>
          <a:p>
            <a:endParaRPr lang="en-GB" sz="1100" b="1" kern="1200" dirty="0">
              <a:solidFill>
                <a:schemeClr val="tx1"/>
              </a:solidFill>
              <a:effectLst/>
              <a:latin typeface="Arial" panose="020B0604020202020204" pitchFamily="34" charset="0"/>
              <a:ea typeface="+mn-ea"/>
              <a:cs typeface="Arial" panose="020B0604020202020204" pitchFamily="34" charset="0"/>
            </a:endParaRPr>
          </a:p>
          <a:p>
            <a:r>
              <a:rPr lang="en-GB" sz="1000" b="1" kern="1200" dirty="0">
                <a:solidFill>
                  <a:schemeClr val="tx1"/>
                </a:solidFill>
                <a:effectLst/>
                <a:latin typeface="Arial" panose="020B0604020202020204" pitchFamily="34" charset="0"/>
                <a:ea typeface="+mn-ea"/>
                <a:cs typeface="Arial" panose="020B0604020202020204" pitchFamily="34" charset="0"/>
              </a:rPr>
              <a:t>Safeguarding Legislation for Adults</a:t>
            </a:r>
          </a:p>
          <a:p>
            <a:r>
              <a:rPr lang="en-GB" sz="1000" kern="1200" dirty="0">
                <a:solidFill>
                  <a:schemeClr val="tx1"/>
                </a:solidFill>
                <a:effectLst/>
                <a:latin typeface="Arial" panose="020B0604020202020204" pitchFamily="34" charset="0"/>
                <a:ea typeface="+mn-ea"/>
                <a:cs typeface="Arial" panose="020B0604020202020204" pitchFamily="34" charset="0"/>
              </a:rPr>
              <a:t>The Care Act 2014 is the main law that informs safeguarding adults in England. The guidance that accompanies it defines adult safeguarding as:</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lvl="1"/>
            <a:r>
              <a:rPr lang="en-GB" sz="1000" kern="1200" dirty="0">
                <a:solidFill>
                  <a:schemeClr val="tx1"/>
                </a:solidFill>
                <a:effectLst/>
                <a:latin typeface="Arial" panose="020B0604020202020204" pitchFamily="34" charset="0"/>
                <a:ea typeface="+mn-ea"/>
                <a:cs typeface="Arial" panose="020B0604020202020204" pitchFamily="34" charset="0"/>
              </a:rPr>
              <a:t>“Protecting an adult’s right to live in safety, free from abuse and neglect. It is about people and organisations working together to prevent and stop both the risks and experience of abuse or neglect, while at the same time making sure that the adult’s wellbeing is promoted including, where appropriate, having regard to their views, wishes, feelings and beliefs in deciding on any action. This must recognise that adults sometimes have complex interpersonal relationships and may be ambivalent, unclear or unrealistic about their personal circumstances.”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This definition links closely with the the six key principles of safeguarding identified in the care Act 2014.</a:t>
            </a:r>
          </a:p>
          <a:p>
            <a:endParaRPr lang="en-GB" sz="1000" dirty="0">
              <a:latin typeface="Arial" panose="020B0604020202020204" pitchFamily="34" charset="0"/>
              <a:cs typeface="Arial" panose="020B0604020202020204" pitchFamily="34" charset="0"/>
            </a:endParaRPr>
          </a:p>
          <a:p>
            <a:r>
              <a:rPr lang="en-GB" sz="1000" b="1" kern="1200" dirty="0">
                <a:solidFill>
                  <a:schemeClr val="tx1"/>
                </a:solidFill>
                <a:effectLst/>
                <a:latin typeface="Arial" panose="020B0604020202020204" pitchFamily="34" charset="0"/>
                <a:ea typeface="+mn-ea"/>
                <a:cs typeface="Arial" panose="020B0604020202020204" pitchFamily="34" charset="0"/>
              </a:rPr>
              <a:t>Legislation and accompanying guidance for England:</a:t>
            </a:r>
          </a:p>
          <a:p>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Care Act 2014 (</a:t>
            </a:r>
            <a:r>
              <a:rPr lang="en-GB" sz="1000" kern="1200" dirty="0" err="1">
                <a:solidFill>
                  <a:schemeClr val="tx1"/>
                </a:solidFill>
                <a:effectLst/>
                <a:latin typeface="Arial" panose="020B0604020202020204" pitchFamily="34" charset="0"/>
                <a:ea typeface="+mn-ea"/>
                <a:cs typeface="Arial" panose="020B0604020202020204" pitchFamily="34" charset="0"/>
              </a:rPr>
              <a:t>legislation.gov.uk</a:t>
            </a:r>
            <a:r>
              <a:rPr lang="en-GB" sz="1000" kern="1200" dirty="0">
                <a:solidFill>
                  <a:schemeClr val="tx1"/>
                </a:solidFill>
                <a:effectLst/>
                <a:latin typeface="Arial" panose="020B0604020202020204" pitchFamily="34" charset="0"/>
                <a:ea typeface="+mn-ea"/>
                <a:cs typeface="Arial" panose="020B0604020202020204" pitchFamily="34" charset="0"/>
              </a:rPr>
              <a:t>) - https://</a:t>
            </a:r>
            <a:r>
              <a:rPr lang="en-GB" sz="1000" kern="1200" dirty="0" err="1">
                <a:solidFill>
                  <a:schemeClr val="tx1"/>
                </a:solidFill>
                <a:effectLst/>
                <a:latin typeface="Arial" panose="020B0604020202020204" pitchFamily="34" charset="0"/>
                <a:ea typeface="+mn-ea"/>
                <a:cs typeface="Arial" panose="020B0604020202020204" pitchFamily="34" charset="0"/>
              </a:rPr>
              <a:t>www.legislation.gov.uk</a:t>
            </a:r>
            <a:r>
              <a:rPr lang="en-GB" sz="1000" kern="1200" dirty="0">
                <a:solidFill>
                  <a:schemeClr val="tx1"/>
                </a:solidFill>
                <a:effectLst/>
                <a:latin typeface="Arial" panose="020B0604020202020204" pitchFamily="34" charset="0"/>
                <a:ea typeface="+mn-ea"/>
                <a:cs typeface="Arial" panose="020B0604020202020204" pitchFamily="34" charset="0"/>
              </a:rPr>
              <a:t>/</a:t>
            </a:r>
            <a:r>
              <a:rPr lang="en-GB" sz="1000" kern="1200" dirty="0" err="1">
                <a:solidFill>
                  <a:schemeClr val="tx1"/>
                </a:solidFill>
                <a:effectLst/>
                <a:latin typeface="Arial" panose="020B0604020202020204" pitchFamily="34" charset="0"/>
                <a:ea typeface="+mn-ea"/>
                <a:cs typeface="Arial" panose="020B0604020202020204" pitchFamily="34" charset="0"/>
              </a:rPr>
              <a:t>ukpga</a:t>
            </a:r>
            <a:r>
              <a:rPr lang="en-GB" sz="1000" kern="1200" dirty="0">
                <a:solidFill>
                  <a:schemeClr val="tx1"/>
                </a:solidFill>
                <a:effectLst/>
                <a:latin typeface="Arial" panose="020B0604020202020204" pitchFamily="34" charset="0"/>
                <a:ea typeface="+mn-ea"/>
                <a:cs typeface="Arial" panose="020B0604020202020204" pitchFamily="34" charset="0"/>
              </a:rPr>
              <a:t>/2014/23/contents/enacted</a:t>
            </a:r>
          </a:p>
          <a:p>
            <a:pPr marL="17145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Care Act factsheets - GOV.UK (</a:t>
            </a:r>
            <a:r>
              <a:rPr lang="en-GB" sz="1000" kern="1200" dirty="0" err="1">
                <a:solidFill>
                  <a:schemeClr val="tx1"/>
                </a:solidFill>
                <a:effectLst/>
                <a:latin typeface="Arial" panose="020B0604020202020204" pitchFamily="34" charset="0"/>
                <a:ea typeface="+mn-ea"/>
                <a:cs typeface="Arial" panose="020B0604020202020204" pitchFamily="34" charset="0"/>
              </a:rPr>
              <a:t>www.gov.uk</a:t>
            </a:r>
            <a:r>
              <a:rPr lang="en-GB" sz="1000" kern="1200" dirty="0">
                <a:solidFill>
                  <a:schemeClr val="tx1"/>
                </a:solidFill>
                <a:effectLst/>
                <a:latin typeface="Arial" panose="020B0604020202020204" pitchFamily="34" charset="0"/>
                <a:ea typeface="+mn-ea"/>
                <a:cs typeface="Arial" panose="020B0604020202020204" pitchFamily="34" charset="0"/>
              </a:rPr>
              <a:t>) - https://</a:t>
            </a:r>
            <a:r>
              <a:rPr lang="en-GB" sz="1000" kern="1200" dirty="0" err="1">
                <a:solidFill>
                  <a:schemeClr val="tx1"/>
                </a:solidFill>
                <a:effectLst/>
                <a:latin typeface="Arial" panose="020B0604020202020204" pitchFamily="34" charset="0"/>
                <a:ea typeface="+mn-ea"/>
                <a:cs typeface="Arial" panose="020B0604020202020204" pitchFamily="34" charset="0"/>
              </a:rPr>
              <a:t>www.gov.uk</a:t>
            </a:r>
            <a:r>
              <a:rPr lang="en-GB" sz="1000" kern="1200" dirty="0">
                <a:solidFill>
                  <a:schemeClr val="tx1"/>
                </a:solidFill>
                <a:effectLst/>
                <a:latin typeface="Arial" panose="020B0604020202020204" pitchFamily="34" charset="0"/>
                <a:ea typeface="+mn-ea"/>
                <a:cs typeface="Arial" panose="020B0604020202020204" pitchFamily="34" charset="0"/>
              </a:rPr>
              <a:t>/government/publications/care-act-2014-part-1-factsheets/care-act-factsheets</a:t>
            </a:r>
          </a:p>
          <a:p>
            <a:pPr marL="17145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Care Act 2014 | SCIE - https://</a:t>
            </a:r>
            <a:r>
              <a:rPr lang="en-GB" sz="1000" kern="1200" dirty="0" err="1">
                <a:solidFill>
                  <a:schemeClr val="tx1"/>
                </a:solidFill>
                <a:effectLst/>
                <a:latin typeface="Arial" panose="020B0604020202020204" pitchFamily="34" charset="0"/>
                <a:ea typeface="+mn-ea"/>
                <a:cs typeface="Arial" panose="020B0604020202020204" pitchFamily="34" charset="0"/>
              </a:rPr>
              <a:t>www.scie.org.uk</a:t>
            </a:r>
            <a:r>
              <a:rPr lang="en-GB" sz="1000" kern="1200" dirty="0">
                <a:solidFill>
                  <a:schemeClr val="tx1"/>
                </a:solidFill>
                <a:effectLst/>
                <a:latin typeface="Arial" panose="020B0604020202020204" pitchFamily="34" charset="0"/>
                <a:ea typeface="+mn-ea"/>
                <a:cs typeface="Arial" panose="020B0604020202020204" pitchFamily="34" charset="0"/>
              </a:rPr>
              <a:t>/care-act-2014/</a:t>
            </a:r>
          </a:p>
          <a:p>
            <a:pPr marL="17145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Mental Capacity Act 2005 (</a:t>
            </a:r>
            <a:r>
              <a:rPr lang="en-GB" sz="1000" kern="1200" dirty="0" err="1">
                <a:solidFill>
                  <a:schemeClr val="tx1"/>
                </a:solidFill>
                <a:effectLst/>
                <a:latin typeface="Arial" panose="020B0604020202020204" pitchFamily="34" charset="0"/>
                <a:ea typeface="+mn-ea"/>
                <a:cs typeface="Arial" panose="020B0604020202020204" pitchFamily="34" charset="0"/>
              </a:rPr>
              <a:t>legislation.gov.uk</a:t>
            </a:r>
            <a:r>
              <a:rPr lang="en-GB" sz="1000" kern="1200" dirty="0">
                <a:solidFill>
                  <a:schemeClr val="tx1"/>
                </a:solidFill>
                <a:effectLst/>
                <a:latin typeface="Arial" panose="020B0604020202020204" pitchFamily="34" charset="0"/>
                <a:ea typeface="+mn-ea"/>
                <a:cs typeface="Arial" panose="020B0604020202020204" pitchFamily="34" charset="0"/>
              </a:rPr>
              <a:t>) - https://</a:t>
            </a:r>
            <a:r>
              <a:rPr lang="en-GB" sz="1000" kern="1200" dirty="0" err="1">
                <a:solidFill>
                  <a:schemeClr val="tx1"/>
                </a:solidFill>
                <a:effectLst/>
                <a:latin typeface="Arial" panose="020B0604020202020204" pitchFamily="34" charset="0"/>
                <a:ea typeface="+mn-ea"/>
                <a:cs typeface="Arial" panose="020B0604020202020204" pitchFamily="34" charset="0"/>
              </a:rPr>
              <a:t>www.legislation.gov.uk</a:t>
            </a:r>
            <a:r>
              <a:rPr lang="en-GB" sz="1000" kern="1200" dirty="0">
                <a:solidFill>
                  <a:schemeClr val="tx1"/>
                </a:solidFill>
                <a:effectLst/>
                <a:latin typeface="Arial" panose="020B0604020202020204" pitchFamily="34" charset="0"/>
                <a:ea typeface="+mn-ea"/>
                <a:cs typeface="Arial" panose="020B0604020202020204" pitchFamily="34" charset="0"/>
              </a:rPr>
              <a:t>/</a:t>
            </a:r>
            <a:r>
              <a:rPr lang="en-GB" sz="1000" kern="1200" dirty="0" err="1">
                <a:solidFill>
                  <a:schemeClr val="tx1"/>
                </a:solidFill>
                <a:effectLst/>
                <a:latin typeface="Arial" panose="020B0604020202020204" pitchFamily="34" charset="0"/>
                <a:ea typeface="+mn-ea"/>
                <a:cs typeface="Arial" panose="020B0604020202020204" pitchFamily="34" charset="0"/>
              </a:rPr>
              <a:t>ukpga</a:t>
            </a:r>
            <a:r>
              <a:rPr lang="en-GB" sz="1000" kern="1200" dirty="0">
                <a:solidFill>
                  <a:schemeClr val="tx1"/>
                </a:solidFill>
                <a:effectLst/>
                <a:latin typeface="Arial" panose="020B0604020202020204" pitchFamily="34" charset="0"/>
                <a:ea typeface="+mn-ea"/>
                <a:cs typeface="Arial" panose="020B0604020202020204" pitchFamily="34" charset="0"/>
              </a:rPr>
              <a:t>/2005/9/contents</a:t>
            </a:r>
          </a:p>
          <a:p>
            <a:endParaRPr lang="en-GB" dirty="0"/>
          </a:p>
        </p:txBody>
      </p:sp>
      <p:sp>
        <p:nvSpPr>
          <p:cNvPr id="4" name="Slide Number Placeholder 3"/>
          <p:cNvSpPr>
            <a:spLocks noGrp="1"/>
          </p:cNvSpPr>
          <p:nvPr>
            <p:ph type="sldNum" sz="quarter" idx="5"/>
          </p:nvPr>
        </p:nvSpPr>
        <p:spPr/>
        <p:txBody>
          <a:bodyPr/>
          <a:lstStyle/>
          <a:p>
            <a:fld id="{F50D0318-B1EC-0C44-B662-D47B505898A9}" type="slidenum">
              <a:rPr lang="en-GB" smtClean="0"/>
              <a:t>5</a:t>
            </a:fld>
            <a:endParaRPr lang="en-GB"/>
          </a:p>
        </p:txBody>
      </p:sp>
    </p:spTree>
    <p:extLst>
      <p:ext uri="{BB962C8B-B14F-4D97-AF65-F5344CB8AC3E}">
        <p14:creationId xmlns:p14="http://schemas.microsoft.com/office/powerpoint/2010/main" val="2020460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380C4-E312-B384-762A-286BC2202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39258-EF8B-5BF5-EB1B-EB37A7F3C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AE82A7-E56C-73D7-3677-ABD6C50CAA95}"/>
              </a:ext>
            </a:extLst>
          </p:cNvPr>
          <p:cNvSpPr>
            <a:spLocks noGrp="1"/>
          </p:cNvSpPr>
          <p:nvPr>
            <p:ph type="body" idx="1"/>
          </p:nvPr>
        </p:nvSpPr>
        <p:spPr>
          <a:xfrm>
            <a:off x="685800" y="4400549"/>
            <a:ext cx="5486400" cy="4614863"/>
          </a:xfrm>
        </p:spPr>
        <p:txBody>
          <a:bodyPr/>
          <a:lstStyle/>
          <a:p>
            <a:endParaRPr lang="en-GB" sz="1100" b="1" kern="1200">
              <a:solidFill>
                <a:schemeClr val="tx1"/>
              </a:solidFill>
              <a:effectLst/>
              <a:latin typeface="Arial" panose="020B0604020202020204" pitchFamily="34" charset="0"/>
              <a:ea typeface="+mn-ea"/>
              <a:cs typeface="Arial" panose="020B0604020202020204" pitchFamily="34" charset="0"/>
            </a:endParaRPr>
          </a:p>
          <a:p>
            <a:r>
              <a:rPr lang="en-GB" sz="1000" b="1" kern="1200">
                <a:solidFill>
                  <a:schemeClr val="tx1"/>
                </a:solidFill>
                <a:effectLst/>
                <a:latin typeface="Arial" panose="020B0604020202020204" pitchFamily="34" charset="0"/>
                <a:ea typeface="+mn-ea"/>
                <a:cs typeface="Arial" panose="020B0604020202020204" pitchFamily="34" charset="0"/>
              </a:rPr>
              <a:t>Safeguarding principles</a:t>
            </a:r>
            <a:endParaRPr lang="en-GB" sz="1000" kern="1200">
              <a:solidFill>
                <a:schemeClr val="tx1"/>
              </a:solidFill>
              <a:effectLst/>
              <a:latin typeface="Arial" panose="020B0604020202020204" pitchFamily="34" charset="0"/>
              <a:ea typeface="+mn-ea"/>
              <a:cs typeface="Arial" panose="020B0604020202020204" pitchFamily="34" charset="0"/>
            </a:endParaRPr>
          </a:p>
          <a:p>
            <a:r>
              <a:rPr lang="en-GB" sz="1000" kern="1200">
                <a:solidFill>
                  <a:schemeClr val="tx1"/>
                </a:solidFill>
                <a:effectLst/>
                <a:latin typeface="Arial" panose="020B0604020202020204" pitchFamily="34" charset="0"/>
                <a:ea typeface="+mn-ea"/>
                <a:cs typeface="Arial" panose="020B0604020202020204" pitchFamily="34" charset="0"/>
              </a:rPr>
              <a:t>There are six key principles named in the Care Act that underpin our approach to safeguarding adults at The Hope Hub:</a:t>
            </a:r>
          </a:p>
          <a:p>
            <a:pPr marL="457200" lvl="1" indent="0">
              <a:buFont typeface="+mj-lt"/>
              <a:buNone/>
            </a:pPr>
            <a:r>
              <a:rPr lang="en-GB" sz="1000" b="1" kern="1200">
                <a:solidFill>
                  <a:schemeClr val="tx1"/>
                </a:solidFill>
                <a:effectLst/>
                <a:latin typeface="Arial" panose="020B0604020202020204" pitchFamily="34" charset="0"/>
                <a:ea typeface="+mn-ea"/>
                <a:cs typeface="Arial" panose="020B0604020202020204" pitchFamily="34" charset="0"/>
              </a:rPr>
              <a:t>Empowerment:</a:t>
            </a:r>
            <a:r>
              <a:rPr lang="en-GB" sz="1000" kern="1200">
                <a:solidFill>
                  <a:schemeClr val="tx1"/>
                </a:solidFill>
                <a:effectLst/>
                <a:latin typeface="Arial" panose="020B0604020202020204" pitchFamily="34" charset="0"/>
                <a:ea typeface="+mn-ea"/>
                <a:cs typeface="Arial" panose="020B0604020202020204" pitchFamily="34" charset="0"/>
              </a:rPr>
              <a:t> We support and encourage adults to make their own choices and give informed consent to any safeguarding measures.</a:t>
            </a:r>
          </a:p>
          <a:p>
            <a:pPr marL="457200" lvl="1" indent="0">
              <a:buFont typeface="+mj-lt"/>
              <a:buNone/>
            </a:pPr>
            <a:r>
              <a:rPr lang="en-GB" sz="1000" b="1" kern="1200">
                <a:solidFill>
                  <a:schemeClr val="tx1"/>
                </a:solidFill>
                <a:effectLst/>
                <a:latin typeface="Arial" panose="020B0604020202020204" pitchFamily="34" charset="0"/>
                <a:ea typeface="+mn-ea"/>
                <a:cs typeface="Arial" panose="020B0604020202020204" pitchFamily="34" charset="0"/>
              </a:rPr>
              <a:t>Prevention:</a:t>
            </a:r>
            <a:r>
              <a:rPr lang="en-GB" sz="1000" kern="1200">
                <a:solidFill>
                  <a:schemeClr val="tx1"/>
                </a:solidFill>
                <a:effectLst/>
                <a:latin typeface="Arial" panose="020B0604020202020204" pitchFamily="34" charset="0"/>
                <a:ea typeface="+mn-ea"/>
                <a:cs typeface="Arial" panose="020B0604020202020204" pitchFamily="34" charset="0"/>
              </a:rPr>
              <a:t> We act before harm occurs.</a:t>
            </a:r>
          </a:p>
          <a:p>
            <a:pPr marL="457200" lvl="1" indent="0">
              <a:buFont typeface="+mj-lt"/>
              <a:buNone/>
            </a:pPr>
            <a:r>
              <a:rPr lang="en-GB" sz="1000" b="1" kern="1200">
                <a:solidFill>
                  <a:schemeClr val="tx1"/>
                </a:solidFill>
                <a:effectLst/>
                <a:latin typeface="Arial" panose="020B0604020202020204" pitchFamily="34" charset="0"/>
                <a:ea typeface="+mn-ea"/>
                <a:cs typeface="Arial" panose="020B0604020202020204" pitchFamily="34" charset="0"/>
              </a:rPr>
              <a:t>Proportionality:</a:t>
            </a:r>
            <a:r>
              <a:rPr lang="en-GB" sz="1000" kern="1200">
                <a:solidFill>
                  <a:schemeClr val="tx1"/>
                </a:solidFill>
                <a:effectLst/>
                <a:latin typeface="Arial" panose="020B0604020202020204" pitchFamily="34" charset="0"/>
                <a:ea typeface="+mn-ea"/>
                <a:cs typeface="Arial" panose="020B0604020202020204" pitchFamily="34" charset="0"/>
              </a:rPr>
              <a:t> We only get involved as much as we are needed, and any action taken is the least intrusive response appropriate to the situation.</a:t>
            </a:r>
          </a:p>
          <a:p>
            <a:pPr marL="457200" lvl="1" indent="0">
              <a:buFont typeface="+mj-lt"/>
              <a:buNone/>
            </a:pPr>
            <a:r>
              <a:rPr lang="en-GB" sz="1000" b="1" kern="1200">
                <a:solidFill>
                  <a:schemeClr val="tx1"/>
                </a:solidFill>
                <a:effectLst/>
                <a:latin typeface="Arial" panose="020B0604020202020204" pitchFamily="34" charset="0"/>
                <a:ea typeface="+mn-ea"/>
                <a:cs typeface="Arial" panose="020B0604020202020204" pitchFamily="34" charset="0"/>
              </a:rPr>
              <a:t>Protection:</a:t>
            </a:r>
            <a:r>
              <a:rPr lang="en-GB" sz="1000" kern="1200">
                <a:solidFill>
                  <a:schemeClr val="tx1"/>
                </a:solidFill>
                <a:effectLst/>
                <a:latin typeface="Arial" panose="020B0604020202020204" pitchFamily="34" charset="0"/>
                <a:ea typeface="+mn-ea"/>
                <a:cs typeface="Arial" panose="020B0604020202020204" pitchFamily="34" charset="0"/>
              </a:rPr>
              <a:t> We act to support and protect those in greatest need.</a:t>
            </a:r>
          </a:p>
          <a:p>
            <a:pPr marL="457200" lvl="1" indent="0">
              <a:buFont typeface="+mj-lt"/>
              <a:buNone/>
            </a:pPr>
            <a:r>
              <a:rPr lang="en-GB" sz="1000" b="1" kern="1200">
                <a:solidFill>
                  <a:schemeClr val="tx1"/>
                </a:solidFill>
                <a:effectLst/>
                <a:latin typeface="Arial" panose="020B0604020202020204" pitchFamily="34" charset="0"/>
                <a:ea typeface="+mn-ea"/>
                <a:cs typeface="Arial" panose="020B0604020202020204" pitchFamily="34" charset="0"/>
              </a:rPr>
              <a:t>Partnership:</a:t>
            </a:r>
            <a:r>
              <a:rPr lang="en-GB" sz="1000" kern="1200">
                <a:solidFill>
                  <a:schemeClr val="tx1"/>
                </a:solidFill>
                <a:effectLst/>
                <a:latin typeface="Arial" panose="020B0604020202020204" pitchFamily="34" charset="0"/>
                <a:ea typeface="+mn-ea"/>
                <a:cs typeface="Arial" panose="020B0604020202020204" pitchFamily="34" charset="0"/>
              </a:rPr>
              <a:t> We work with other agencies to prevent, detect and report neglect and abuse.</a:t>
            </a:r>
          </a:p>
          <a:p>
            <a:pPr marL="457200" lvl="1" indent="0">
              <a:buFont typeface="+mj-lt"/>
              <a:buNone/>
            </a:pPr>
            <a:r>
              <a:rPr lang="en-GB" sz="1000" b="1" kern="1200">
                <a:solidFill>
                  <a:schemeClr val="tx1"/>
                </a:solidFill>
                <a:effectLst/>
                <a:latin typeface="Arial" panose="020B0604020202020204" pitchFamily="34" charset="0"/>
                <a:ea typeface="+mn-ea"/>
                <a:cs typeface="Arial" panose="020B0604020202020204" pitchFamily="34" charset="0"/>
              </a:rPr>
              <a:t>Accountability:</a:t>
            </a:r>
            <a:r>
              <a:rPr lang="en-GB" sz="1000" kern="1200">
                <a:solidFill>
                  <a:schemeClr val="tx1"/>
                </a:solidFill>
                <a:effectLst/>
                <a:latin typeface="Arial" panose="020B0604020202020204" pitchFamily="34" charset="0"/>
                <a:ea typeface="+mn-ea"/>
                <a:cs typeface="Arial" panose="020B0604020202020204" pitchFamily="34" charset="0"/>
              </a:rPr>
              <a:t> We are accountable and transparent in our safeguarding work.</a:t>
            </a:r>
            <a:endParaRPr lang="en-US" sz="10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The safeguarding leads, trustees and officers at The Hope Hub have undertaken additional training to help everyone know how to follow these principles and embed them in our policies and practices. They also have insight into ‘the bigger picture’ of circumstances, complex needs and ongoing support for each Service User who attends THH, along with extensive experience in assessing risks to the SU, to Volunteers, Staff and others.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So, you are not alone in safeguarding adults at The Hope Hub, but you are responsible for playing your part effectively, and our series of training modules in Safeguarding will help you know how to do so.</a:t>
            </a:r>
          </a:p>
          <a:p>
            <a:endParaRPr lang="en-US"/>
          </a:p>
          <a:p>
            <a:endParaRPr lang="en-US"/>
          </a:p>
        </p:txBody>
      </p:sp>
      <p:sp>
        <p:nvSpPr>
          <p:cNvPr id="4" name="Slide Number Placeholder 3">
            <a:extLst>
              <a:ext uri="{FF2B5EF4-FFF2-40B4-BE49-F238E27FC236}">
                <a16:creationId xmlns:a16="http://schemas.microsoft.com/office/drawing/2014/main" id="{0FE77D49-5CED-6C42-DEB9-4569E289EF89}"/>
              </a:ext>
            </a:extLst>
          </p:cNvPr>
          <p:cNvSpPr>
            <a:spLocks noGrp="1"/>
          </p:cNvSpPr>
          <p:nvPr>
            <p:ph type="sldNum" sz="quarter" idx="5"/>
          </p:nvPr>
        </p:nvSpPr>
        <p:spPr/>
        <p:txBody>
          <a:bodyPr/>
          <a:lstStyle/>
          <a:p>
            <a:fld id="{92F6D107-4828-FC4A-A07D-6580C02B5884}" type="slidenum">
              <a:rPr lang="en-US" smtClean="0"/>
              <a:t>6</a:t>
            </a:fld>
            <a:endParaRPr lang="en-US"/>
          </a:p>
        </p:txBody>
      </p:sp>
    </p:spTree>
    <p:extLst>
      <p:ext uri="{BB962C8B-B14F-4D97-AF65-F5344CB8AC3E}">
        <p14:creationId xmlns:p14="http://schemas.microsoft.com/office/powerpoint/2010/main" val="136702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81E3E-52A9-705D-7A4D-2A17177D4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808BB-2DAC-36D3-4A21-A98C2F195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F5D58-FE04-7C34-78B4-75F373534687}"/>
              </a:ext>
            </a:extLst>
          </p:cNvPr>
          <p:cNvSpPr>
            <a:spLocks noGrp="1"/>
          </p:cNvSpPr>
          <p:nvPr>
            <p:ph type="body" idx="1"/>
          </p:nvPr>
        </p:nvSpPr>
        <p:spPr>
          <a:xfrm>
            <a:off x="685800" y="4400549"/>
            <a:ext cx="5486400" cy="4284663"/>
          </a:xfrm>
        </p:spPr>
        <p:txBody>
          <a:bodyPr/>
          <a:lstStyle/>
          <a:p>
            <a:endParaRPr lang="en-GB" sz="1100" b="1" kern="1200" dirty="0">
              <a:solidFill>
                <a:schemeClr val="tx1"/>
              </a:solidFill>
              <a:effectLst/>
              <a:latin typeface="Arial" panose="020B0604020202020204" pitchFamily="34" charset="0"/>
              <a:ea typeface="+mn-ea"/>
              <a:cs typeface="Arial" panose="020B0604020202020204" pitchFamily="34" charset="0"/>
            </a:endParaRPr>
          </a:p>
          <a:p>
            <a:r>
              <a:rPr lang="en-GB" sz="1000" b="1" kern="1200" dirty="0">
                <a:solidFill>
                  <a:schemeClr val="tx1"/>
                </a:solidFill>
                <a:effectLst/>
                <a:latin typeface="Arial" panose="020B0604020202020204" pitchFamily="34" charset="0"/>
                <a:ea typeface="+mn-ea"/>
                <a:cs typeface="Arial" panose="020B0604020202020204" pitchFamily="34" charset="0"/>
              </a:rPr>
              <a:t>Safeguarding at The Hope Hub</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The charitable aims of The Hope Hub are to provide </a:t>
            </a:r>
            <a:r>
              <a:rPr lang="en-GB" sz="1000" b="1" kern="1200" dirty="0">
                <a:solidFill>
                  <a:schemeClr val="tx1"/>
                </a:solidFill>
                <a:effectLst/>
                <a:latin typeface="Arial" panose="020B0604020202020204" pitchFamily="34" charset="0"/>
                <a:ea typeface="+mn-ea"/>
                <a:cs typeface="Arial" panose="020B0604020202020204" pitchFamily="34" charset="0"/>
              </a:rPr>
              <a:t>HOPE</a:t>
            </a:r>
            <a:r>
              <a:rPr lang="en-GB" sz="1000" kern="1200" dirty="0">
                <a:solidFill>
                  <a:schemeClr val="tx1"/>
                </a:solidFill>
                <a:effectLst/>
                <a:latin typeface="Arial" panose="020B0604020202020204" pitchFamily="34" charset="0"/>
                <a:ea typeface="+mn-ea"/>
                <a:cs typeface="Arial" panose="020B0604020202020204" pitchFamily="34" charset="0"/>
              </a:rPr>
              <a:t> through a</a:t>
            </a:r>
          </a:p>
          <a:p>
            <a:r>
              <a:rPr lang="en-GB" sz="1000" b="1" kern="1200" dirty="0">
                <a:solidFill>
                  <a:schemeClr val="tx1"/>
                </a:solidFill>
                <a:effectLst/>
                <a:latin typeface="Arial" panose="020B0604020202020204" pitchFamily="34" charset="0"/>
                <a:ea typeface="+mn-ea"/>
                <a:cs typeface="Arial" panose="020B0604020202020204" pitchFamily="34" charset="0"/>
              </a:rPr>
              <a:t>H = Holistic </a:t>
            </a:r>
            <a:r>
              <a:rPr lang="en-GB" sz="1000" kern="1200" dirty="0">
                <a:solidFill>
                  <a:schemeClr val="tx1"/>
                </a:solidFill>
                <a:effectLst/>
                <a:latin typeface="Arial" panose="020B0604020202020204" pitchFamily="34" charset="0"/>
                <a:ea typeface="+mn-ea"/>
                <a:cs typeface="Arial" panose="020B0604020202020204" pitchFamily="34" charset="0"/>
              </a:rPr>
              <a:t>range of services by qualified and trained staff and volunteers</a:t>
            </a:r>
          </a:p>
          <a:p>
            <a:r>
              <a:rPr lang="en-GB" sz="1000" b="1" kern="1200" dirty="0">
                <a:solidFill>
                  <a:schemeClr val="tx1"/>
                </a:solidFill>
                <a:effectLst/>
                <a:latin typeface="Arial" panose="020B0604020202020204" pitchFamily="34" charset="0"/>
                <a:ea typeface="+mn-ea"/>
                <a:cs typeface="Arial" panose="020B0604020202020204" pitchFamily="34" charset="0"/>
              </a:rPr>
              <a:t>O = Open access </a:t>
            </a:r>
            <a:r>
              <a:rPr lang="en-GB" sz="1000" kern="1200" dirty="0">
                <a:solidFill>
                  <a:schemeClr val="tx1"/>
                </a:solidFill>
                <a:effectLst/>
                <a:latin typeface="Arial" panose="020B0604020202020204" pitchFamily="34" charset="0"/>
                <a:ea typeface="+mn-ea"/>
                <a:cs typeface="Arial" panose="020B0604020202020204" pitchFamily="34" charset="0"/>
              </a:rPr>
              <a:t>for all who need our services within the Borough and surrounding areas</a:t>
            </a:r>
          </a:p>
          <a:p>
            <a:r>
              <a:rPr lang="en-GB" sz="1000" b="1" kern="1200" dirty="0">
                <a:solidFill>
                  <a:schemeClr val="tx1"/>
                </a:solidFill>
                <a:effectLst/>
                <a:latin typeface="Arial" panose="020B0604020202020204" pitchFamily="34" charset="0"/>
                <a:ea typeface="+mn-ea"/>
                <a:cs typeface="Arial" panose="020B0604020202020204" pitchFamily="34" charset="0"/>
              </a:rPr>
              <a:t>P = Person Centred</a:t>
            </a:r>
            <a:r>
              <a:rPr lang="en-GB" sz="1000" kern="1200" dirty="0">
                <a:solidFill>
                  <a:schemeClr val="tx1"/>
                </a:solidFill>
                <a:effectLst/>
                <a:latin typeface="Arial" panose="020B0604020202020204" pitchFamily="34" charset="0"/>
                <a:ea typeface="+mn-ea"/>
                <a:cs typeface="Arial" panose="020B0604020202020204" pitchFamily="34" charset="0"/>
              </a:rPr>
              <a:t> with a strengths-based (trauma informed) approach, working with each person</a:t>
            </a:r>
          </a:p>
          <a:p>
            <a:r>
              <a:rPr lang="en-GB" sz="1000" b="1" kern="1200" dirty="0">
                <a:solidFill>
                  <a:schemeClr val="tx1"/>
                </a:solidFill>
                <a:effectLst/>
                <a:latin typeface="Arial" panose="020B0604020202020204" pitchFamily="34" charset="0"/>
                <a:ea typeface="+mn-ea"/>
                <a:cs typeface="Arial" panose="020B0604020202020204" pitchFamily="34" charset="0"/>
              </a:rPr>
              <a:t>E = Empowering</a:t>
            </a:r>
            <a:r>
              <a:rPr lang="en-GB" sz="1000" kern="1200" dirty="0">
                <a:solidFill>
                  <a:schemeClr val="tx1"/>
                </a:solidFill>
                <a:effectLst/>
                <a:latin typeface="Arial" panose="020B0604020202020204" pitchFamily="34" charset="0"/>
                <a:ea typeface="+mn-ea"/>
                <a:cs typeface="Arial" panose="020B0604020202020204" pitchFamily="34" charset="0"/>
              </a:rPr>
              <a:t> each person to move towards independent living</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The charity strives to achieve these aims by providing a </a:t>
            </a:r>
            <a:r>
              <a:rPr lang="en-GB" sz="1000" b="1" kern="1200" dirty="0">
                <a:solidFill>
                  <a:schemeClr val="tx1"/>
                </a:solidFill>
                <a:effectLst/>
                <a:latin typeface="Arial" panose="020B0604020202020204" pitchFamily="34" charset="0"/>
                <a:ea typeface="+mn-ea"/>
                <a:cs typeface="Arial" panose="020B0604020202020204" pitchFamily="34" charset="0"/>
              </a:rPr>
              <a:t>SERVICES PATHWAY </a:t>
            </a:r>
            <a:r>
              <a:rPr lang="en-GB" sz="1000" kern="1200" dirty="0">
                <a:solidFill>
                  <a:schemeClr val="tx1"/>
                </a:solidFill>
                <a:effectLst/>
                <a:latin typeface="Arial" panose="020B0604020202020204" pitchFamily="34" charset="0"/>
                <a:ea typeface="+mn-ea"/>
                <a:cs typeface="Arial" panose="020B0604020202020204" pitchFamily="34" charset="0"/>
              </a:rPr>
              <a:t>comprising </a:t>
            </a:r>
            <a:r>
              <a:rPr lang="en-GB" sz="1000" b="1" kern="1200" dirty="0">
                <a:solidFill>
                  <a:schemeClr val="tx1"/>
                </a:solidFill>
                <a:effectLst/>
                <a:latin typeface="Arial" panose="020B0604020202020204" pitchFamily="34" charset="0"/>
                <a:ea typeface="+mn-ea"/>
                <a:cs typeface="Arial" panose="020B0604020202020204" pitchFamily="34" charset="0"/>
              </a:rPr>
              <a:t>Crisis Support and</a:t>
            </a:r>
            <a:r>
              <a:rPr lang="en-GB" sz="1000" b="0" kern="1200" dirty="0">
                <a:solidFill>
                  <a:schemeClr val="tx1"/>
                </a:solidFill>
                <a:effectLst/>
                <a:latin typeface="Arial" panose="020B0604020202020204" pitchFamily="34" charset="0"/>
                <a:ea typeface="+mn-ea"/>
                <a:cs typeface="Arial" panose="020B0604020202020204" pitchFamily="34" charset="0"/>
              </a:rPr>
              <a:t> </a:t>
            </a:r>
            <a:r>
              <a:rPr lang="en-GB" sz="1000" b="1" kern="1200" dirty="0">
                <a:solidFill>
                  <a:schemeClr val="tx1"/>
                </a:solidFill>
                <a:effectLst/>
                <a:latin typeface="Arial" panose="020B0604020202020204" pitchFamily="34" charset="0"/>
                <a:ea typeface="+mn-ea"/>
                <a:cs typeface="Arial" panose="020B0604020202020204" pitchFamily="34" charset="0"/>
              </a:rPr>
              <a:t>Empowerment Services including Outreach and a 7 bedroom Emergency Accommodation Service (EAS).</a:t>
            </a: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Our role is to balance providing a warm welcome, practical support and care for all who are at risk of homelessness or poverty with a recognition that we have a duty to protect the vulnerable.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We must also be aware of the sad reality that those who wish to perpetrate abuse may even target The Hope Hub as a place with easy access to potential victims.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Many of our Service Users are Vulnerable Adults. So let’s unpack what we, and the Law in England, regard as being a Vulnerable Adult.</a:t>
            </a: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0B4CB4"/>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B4CB4"/>
                </a:solidFill>
                <a:effectLst/>
                <a:latin typeface="Arial" panose="020B0604020202020204" pitchFamily="34" charset="0"/>
                <a:cs typeface="Arial" panose="020B0604020202020204" pitchFamily="34" charset="0"/>
              </a:rPr>
              <a:t>Signposting and Useful Links</a:t>
            </a:r>
          </a:p>
          <a:p>
            <a:r>
              <a:rPr lang="en-US" sz="1000" dirty="0">
                <a:latin typeface="Arial" panose="020B0604020202020204" pitchFamily="34" charset="0"/>
                <a:cs typeface="Arial" panose="020B0604020202020204" pitchFamily="34" charset="0"/>
              </a:rPr>
              <a:t>THH Annual Reviews</a:t>
            </a:r>
          </a:p>
          <a:p>
            <a:r>
              <a:rPr lang="en-US" sz="1000" dirty="0">
                <a:latin typeface="Arial" panose="020B0604020202020204" pitchFamily="34" charset="0"/>
                <a:cs typeface="Arial" panose="020B0604020202020204" pitchFamily="34" charset="0"/>
              </a:rPr>
              <a:t>Charity Commission Registration of THH</a:t>
            </a:r>
          </a:p>
        </p:txBody>
      </p:sp>
      <p:sp>
        <p:nvSpPr>
          <p:cNvPr id="4" name="Slide Number Placeholder 3">
            <a:extLst>
              <a:ext uri="{FF2B5EF4-FFF2-40B4-BE49-F238E27FC236}">
                <a16:creationId xmlns:a16="http://schemas.microsoft.com/office/drawing/2014/main" id="{31224DB4-F8CC-46CD-E40A-DA8AA215AFA1}"/>
              </a:ext>
            </a:extLst>
          </p:cNvPr>
          <p:cNvSpPr>
            <a:spLocks noGrp="1"/>
          </p:cNvSpPr>
          <p:nvPr>
            <p:ph type="sldNum" sz="quarter" idx="5"/>
          </p:nvPr>
        </p:nvSpPr>
        <p:spPr/>
        <p:txBody>
          <a:bodyPr/>
          <a:lstStyle/>
          <a:p>
            <a:fld id="{C6C7A0BC-CF6F-274B-ACBD-39A9B788F63D}" type="slidenum">
              <a:rPr lang="en-US" smtClean="0"/>
              <a:t>7</a:t>
            </a:fld>
            <a:endParaRPr lang="en-US"/>
          </a:p>
        </p:txBody>
      </p:sp>
    </p:spTree>
    <p:extLst>
      <p:ext uri="{BB962C8B-B14F-4D97-AF65-F5344CB8AC3E}">
        <p14:creationId xmlns:p14="http://schemas.microsoft.com/office/powerpoint/2010/main" val="620599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81CBE-C6D4-99AE-5285-947343573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BCBBF-2EA8-36B3-E0CE-CCF6B462D4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42AF83-5A68-1760-BA5B-E62B40A3E314}"/>
              </a:ext>
            </a:extLst>
          </p:cNvPr>
          <p:cNvSpPr>
            <a:spLocks noGrp="1"/>
          </p:cNvSpPr>
          <p:nvPr>
            <p:ph type="body" idx="1"/>
          </p:nvPr>
        </p:nvSpPr>
        <p:spPr>
          <a:xfrm>
            <a:off x="685800" y="4400549"/>
            <a:ext cx="5486400" cy="4557713"/>
          </a:xfrm>
        </p:spPr>
        <p:txBody>
          <a:bodyPr/>
          <a:lstStyle/>
          <a:p>
            <a:endParaRPr lang="en-GB" sz="1000" b="1" kern="1200" dirty="0">
              <a:solidFill>
                <a:schemeClr val="tx1"/>
              </a:solidFill>
              <a:effectLst/>
              <a:latin typeface="Arial" panose="020B0604020202020204" pitchFamily="34" charset="0"/>
              <a:ea typeface="+mn-ea"/>
              <a:cs typeface="Arial" panose="020B0604020202020204" pitchFamily="34" charset="0"/>
            </a:endParaRPr>
          </a:p>
          <a:p>
            <a:r>
              <a:rPr lang="en-GB" sz="1000" b="1" kern="1200" dirty="0">
                <a:solidFill>
                  <a:schemeClr val="tx1"/>
                </a:solidFill>
                <a:effectLst/>
                <a:latin typeface="Arial" panose="020B0604020202020204" pitchFamily="34" charset="0"/>
                <a:ea typeface="+mn-ea"/>
                <a:cs typeface="Arial" panose="020B0604020202020204" pitchFamily="34" charset="0"/>
              </a:rPr>
              <a:t>Safeguarding Vulnerable Adults in England</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The Care Act 2014 states that adult safeguarding duties apply to anyone aged 18 or over who meets all three of the following conditions:</a:t>
            </a:r>
          </a:p>
          <a:p>
            <a:pPr marL="685800" lvl="1" indent="-228600">
              <a:buFont typeface="+mj-lt"/>
              <a:buAutoNum type="arabicPeriod"/>
            </a:pPr>
            <a:r>
              <a:rPr lang="en-GB" sz="1000" kern="1200" dirty="0">
                <a:solidFill>
                  <a:schemeClr val="tx1"/>
                </a:solidFill>
                <a:effectLst/>
                <a:latin typeface="Arial" panose="020B0604020202020204" pitchFamily="34" charset="0"/>
                <a:ea typeface="+mn-ea"/>
                <a:cs typeface="Arial" panose="020B0604020202020204" pitchFamily="34" charset="0"/>
              </a:rPr>
              <a:t>Has care and support needs (whether or not the Local Authority is meeting those needs) </a:t>
            </a:r>
            <a:r>
              <a:rPr lang="en-GB" sz="1000" b="1" kern="1200" dirty="0">
                <a:solidFill>
                  <a:schemeClr val="tx1"/>
                </a:solidFill>
                <a:effectLst/>
                <a:latin typeface="Arial" panose="020B0604020202020204" pitchFamily="34" charset="0"/>
                <a:ea typeface="+mn-ea"/>
                <a:cs typeface="Arial" panose="020B0604020202020204" pitchFamily="34" charset="0"/>
              </a:rPr>
              <a:t>= All at THH</a:t>
            </a:r>
          </a:p>
          <a:p>
            <a:pPr marL="685800" lvl="1" indent="-228600">
              <a:buFont typeface="+mj-lt"/>
              <a:buAutoNum type="arabicPeriod"/>
            </a:pPr>
            <a:r>
              <a:rPr lang="en-GB" sz="1000" kern="1200" dirty="0">
                <a:solidFill>
                  <a:schemeClr val="tx1"/>
                </a:solidFill>
                <a:effectLst/>
                <a:latin typeface="Arial" panose="020B0604020202020204" pitchFamily="34" charset="0"/>
                <a:ea typeface="+mn-ea"/>
                <a:cs typeface="Arial" panose="020B0604020202020204" pitchFamily="34" charset="0"/>
              </a:rPr>
              <a:t>Is experiencing, or is at risk of, abuse or neglect – </a:t>
            </a:r>
            <a:r>
              <a:rPr lang="en-GB" sz="1000" b="1" kern="1200" dirty="0">
                <a:solidFill>
                  <a:schemeClr val="tx1"/>
                </a:solidFill>
                <a:effectLst/>
                <a:latin typeface="Arial" panose="020B0604020202020204" pitchFamily="34" charset="0"/>
                <a:ea typeface="+mn-ea"/>
                <a:cs typeface="Arial" panose="020B0604020202020204" pitchFamily="34" charset="0"/>
              </a:rPr>
              <a:t>High proportion of current neglect, past and possibly current abuse.</a:t>
            </a:r>
          </a:p>
          <a:p>
            <a:pPr marL="685800" lvl="1" indent="-228600">
              <a:buFont typeface="+mj-lt"/>
              <a:buAutoNum type="arabicPeriod"/>
            </a:pPr>
            <a:r>
              <a:rPr lang="en-GB" sz="1000" kern="1200" dirty="0">
                <a:solidFill>
                  <a:schemeClr val="tx1"/>
                </a:solidFill>
                <a:effectLst/>
                <a:latin typeface="Arial" panose="020B0604020202020204" pitchFamily="34" charset="0"/>
                <a:ea typeface="+mn-ea"/>
                <a:cs typeface="Arial" panose="020B0604020202020204" pitchFamily="34" charset="0"/>
              </a:rPr>
              <a:t>Is unable (or less able) to protect themselves from abuse or neglect because of their care and support needs. </a:t>
            </a:r>
            <a:r>
              <a:rPr lang="en-GB" sz="1000" b="1" kern="1200" dirty="0">
                <a:solidFill>
                  <a:schemeClr val="tx1"/>
                </a:solidFill>
                <a:effectLst/>
                <a:latin typeface="Arial" panose="020B0604020202020204" pitchFamily="34" charset="0"/>
                <a:ea typeface="+mn-ea"/>
                <a:cs typeface="Arial" panose="020B0604020202020204" pitchFamily="34" charset="0"/>
              </a:rPr>
              <a:t>– Our Safeguarding Team will/should know this </a:t>
            </a:r>
            <a:r>
              <a:rPr lang="en-GB" sz="1000" b="0" kern="1200" dirty="0">
                <a:solidFill>
                  <a:schemeClr val="tx1"/>
                </a:solidFill>
                <a:effectLst/>
                <a:latin typeface="Arial" panose="020B0604020202020204" pitchFamily="34" charset="0"/>
                <a:ea typeface="+mn-ea"/>
                <a:cs typeface="Arial" panose="020B0604020202020204" pitchFamily="34" charset="0"/>
              </a:rPr>
              <a:t>if staff and volunteers feed through information in suitable formats</a:t>
            </a: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Consider the range of Service Users supported by THH and reflect on the proportion of them that would be considered Vulnerable or At Risk.</a:t>
            </a:r>
          </a:p>
          <a:p>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B4CB4"/>
                </a:solidFill>
                <a:effectLst/>
                <a:latin typeface="Arial" panose="020B0604020202020204" pitchFamily="34" charset="0"/>
                <a:cs typeface="Arial" panose="020B0604020202020204" pitchFamily="34" charset="0"/>
              </a:rPr>
              <a:t>Signposting and Useful Links</a:t>
            </a:r>
          </a:p>
          <a:p>
            <a:r>
              <a:rPr lang="en-GB" sz="1000" dirty="0">
                <a:latin typeface="Arial" panose="020B0604020202020204" pitchFamily="34" charset="0"/>
                <a:cs typeface="Arial" panose="020B0604020202020204" pitchFamily="34" charset="0"/>
              </a:rPr>
              <a:t>THH Policies linked with Safeguarding – Refer to slide 16 Safeguarding: Related Policies</a:t>
            </a:r>
          </a:p>
          <a:p>
            <a:endParaRPr lang="en-GB" sz="1000" dirty="0">
              <a:latin typeface="Arial" panose="020B0604020202020204" pitchFamily="34" charset="0"/>
              <a:cs typeface="Arial" panose="020B0604020202020204" pitchFamily="34" charset="0"/>
            </a:endParaRPr>
          </a:p>
          <a:p>
            <a:r>
              <a:rPr lang="en-GB" sz="1000" b="1" dirty="0">
                <a:solidFill>
                  <a:srgbClr val="0070C0"/>
                </a:solidFill>
                <a:latin typeface="Arial" panose="020B0604020202020204" pitchFamily="34" charset="0"/>
                <a:cs typeface="Arial" panose="020B0604020202020204" pitchFamily="34" charset="0"/>
              </a:rPr>
              <a:t>Other Relevant Legislation</a:t>
            </a:r>
          </a:p>
          <a:p>
            <a:r>
              <a:rPr lang="en-GB" sz="1000" kern="1200" dirty="0">
                <a:solidFill>
                  <a:schemeClr val="tx1"/>
                </a:solidFill>
                <a:effectLst/>
                <a:latin typeface="Arial" panose="020B0604020202020204" pitchFamily="34" charset="0"/>
                <a:ea typeface="+mn-ea"/>
                <a:cs typeface="Arial" panose="020B0604020202020204" pitchFamily="34" charset="0"/>
              </a:rPr>
              <a:t>Serious Crime Act 2015		Protection of Freedoms Act 2012</a:t>
            </a:r>
          </a:p>
          <a:p>
            <a:r>
              <a:rPr lang="en-GB" sz="1000" kern="1200" dirty="0">
                <a:solidFill>
                  <a:schemeClr val="tx1"/>
                </a:solidFill>
                <a:effectLst/>
                <a:latin typeface="Arial"/>
                <a:cs typeface="Arial"/>
              </a:rPr>
              <a:t>Equality Act 2010		</a:t>
            </a:r>
            <a:r>
              <a:rPr lang="en-GB" sz="1000" dirty="0">
                <a:latin typeface="Arial"/>
                <a:cs typeface="Arial"/>
              </a:rPr>
              <a:t>   </a:t>
            </a:r>
            <a:r>
              <a:rPr lang="en-GB" sz="1000" kern="1200" dirty="0">
                <a:solidFill>
                  <a:schemeClr val="tx1"/>
                </a:solidFill>
                <a:effectLst/>
                <a:latin typeface="Arial"/>
                <a:cs typeface="Arial"/>
              </a:rPr>
              <a:t>Safeguarding Vulnerable Groups Act 2006</a:t>
            </a:r>
          </a:p>
          <a:p>
            <a:r>
              <a:rPr lang="en-GB" sz="1000" kern="1200">
                <a:solidFill>
                  <a:schemeClr val="tx1"/>
                </a:solidFill>
                <a:effectLst/>
                <a:latin typeface="Arial"/>
                <a:cs typeface="Arial"/>
              </a:rPr>
              <a:t>Sexual Offences Act 2003	Crime and Disorder Act 1998</a:t>
            </a:r>
          </a:p>
          <a:p>
            <a:r>
              <a:rPr lang="en-GB" sz="1000" dirty="0">
                <a:latin typeface="Arial" panose="020B0604020202020204" pitchFamily="34" charset="0"/>
                <a:cs typeface="Arial" panose="020B0604020202020204" pitchFamily="34" charset="0"/>
              </a:rPr>
              <a:t>Mental Health Act 1983 		Police </a:t>
            </a:r>
            <a:r>
              <a:rPr lang="en-GB" sz="1000" kern="1200" dirty="0">
                <a:solidFill>
                  <a:schemeClr val="tx1"/>
                </a:solidFill>
                <a:effectLst/>
                <a:latin typeface="Arial" panose="020B0604020202020204" pitchFamily="34" charset="0"/>
                <a:ea typeface="+mn-ea"/>
                <a:cs typeface="Arial" panose="020B0604020202020204" pitchFamily="34" charset="0"/>
              </a:rPr>
              <a:t>and Criminal Evidence Act 1984</a:t>
            </a:r>
          </a:p>
          <a:p>
            <a:endParaRPr lang="en-GB" dirty="0"/>
          </a:p>
        </p:txBody>
      </p:sp>
      <p:sp>
        <p:nvSpPr>
          <p:cNvPr id="4" name="Slide Number Placeholder 3">
            <a:extLst>
              <a:ext uri="{FF2B5EF4-FFF2-40B4-BE49-F238E27FC236}">
                <a16:creationId xmlns:a16="http://schemas.microsoft.com/office/drawing/2014/main" id="{2AE77266-378D-7FB1-AE7F-FC2C1F73359F}"/>
              </a:ext>
            </a:extLst>
          </p:cNvPr>
          <p:cNvSpPr>
            <a:spLocks noGrp="1"/>
          </p:cNvSpPr>
          <p:nvPr>
            <p:ph type="sldNum" sz="quarter" idx="5"/>
          </p:nvPr>
        </p:nvSpPr>
        <p:spPr/>
        <p:txBody>
          <a:bodyPr/>
          <a:lstStyle/>
          <a:p>
            <a:fld id="{92F6D107-4828-FC4A-A07D-6580C02B5884}" type="slidenum">
              <a:rPr lang="en-US" smtClean="0"/>
              <a:t>8</a:t>
            </a:fld>
            <a:endParaRPr lang="en-US"/>
          </a:p>
        </p:txBody>
      </p:sp>
    </p:spTree>
    <p:extLst>
      <p:ext uri="{BB962C8B-B14F-4D97-AF65-F5344CB8AC3E}">
        <p14:creationId xmlns:p14="http://schemas.microsoft.com/office/powerpoint/2010/main" val="2292185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577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00" dirty="0">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00" dirty="0">
                <a:effectLst/>
                <a:latin typeface="Arial" panose="020B0604020202020204" pitchFamily="34" charset="0"/>
                <a:ea typeface="Aptos" panose="020B0004020202020204" pitchFamily="34" charset="0"/>
                <a:cs typeface="Arial" panose="020B0604020202020204" pitchFamily="34" charset="0"/>
              </a:rPr>
              <a:t>How an organisation responds when concerns of harm or abuse are raised is important in ensuring vulnerable people are protected and supported and that justice may be done. </a:t>
            </a:r>
            <a:r>
              <a:rPr lang="en-GB" sz="1000" dirty="0">
                <a:latin typeface="Arial" panose="020B0604020202020204" pitchFamily="34" charset="0"/>
                <a:cs typeface="Arial" panose="020B0604020202020204" pitchFamily="34" charset="0"/>
              </a:rPr>
              <a:t>At THH many of Service Users are Vulnerable and at risk of harm. Many of them are also short or long-term ‘victim survivors’ of abuse &amp;/or neglect. This is why THH follows a ‘Trauma Informed, Strength-Based Approach’ across all our activities, including Safeguarding.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Today we focus on a broad overview of your role and responsibility in safeguarding others. This includes: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Knowing who is on the Safeguarding team at THH and has higher level skills.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Completing your induction training including reading the THH policies.</a:t>
            </a:r>
          </a:p>
          <a:p>
            <a:pPr marL="171450" indent="-171450">
              <a:buFont typeface="Arial" panose="020B0604020202020204" pitchFamily="34" charset="0"/>
              <a:buChar char="•"/>
              <a:defRPr/>
            </a:pPr>
            <a:r>
              <a:rPr lang="en-GB" sz="1000" dirty="0">
                <a:latin typeface="Arial" panose="020B0604020202020204" pitchFamily="34" charset="0"/>
                <a:cs typeface="Arial" panose="020B0604020202020204" pitchFamily="34" charset="0"/>
              </a:rPr>
              <a:t>Your duty to voice any concerns effectively, while respecting confidentiality.</a:t>
            </a:r>
          </a:p>
          <a:p>
            <a:pPr marL="171450" indent="-171450">
              <a:buFont typeface="Arial" panose="020B0604020202020204" pitchFamily="34" charset="0"/>
              <a:buChar char="•"/>
              <a:defRPr/>
            </a:pPr>
            <a:r>
              <a:rPr lang="en-GB" sz="1000" dirty="0">
                <a:latin typeface="Arial" panose="020B0604020202020204" pitchFamily="34" charset="0"/>
                <a:cs typeface="Arial" panose="020B0604020202020204" pitchFamily="34" charset="0"/>
              </a:rPr>
              <a:t>Providing SUs with a safe and caring space at all times; being Trauma Aware</a:t>
            </a:r>
          </a:p>
          <a:p>
            <a:pPr marL="171450" indent="-171450">
              <a:buFont typeface="Arial" panose="020B0604020202020204" pitchFamily="34" charset="0"/>
              <a:buChar char="•"/>
              <a:defRPr/>
            </a:pPr>
            <a:r>
              <a:rPr lang="en-GB" sz="1000" dirty="0">
                <a:latin typeface="Arial" panose="020B0604020202020204" pitchFamily="34" charset="0"/>
                <a:cs typeface="Arial" panose="020B0604020202020204" pitchFamily="34" charset="0"/>
              </a:rPr>
              <a:t>An overview of the Human Rights we must uphold.</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This module introduces each of these responsibilities.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Further training modules provide more information on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GB" sz="1000" dirty="0">
                <a:latin typeface="Arial" panose="020B0604020202020204" pitchFamily="34" charset="0"/>
                <a:cs typeface="Arial" panose="020B0604020202020204" pitchFamily="34" charset="0"/>
              </a:rPr>
              <a:t>How to recognise abuse and neglect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GB" sz="1000" dirty="0">
                <a:latin typeface="Arial" panose="020B0604020202020204" pitchFamily="34" charset="0"/>
                <a:cs typeface="Arial" panose="020B0604020202020204" pitchFamily="34" charset="0"/>
              </a:rPr>
              <a:t>How to respond, record and report concerns appropriately</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GB" sz="1000" dirty="0">
                <a:latin typeface="Arial" panose="020B0604020202020204" pitchFamily="34" charset="0"/>
                <a:cs typeface="Arial" panose="020B0604020202020204" pitchFamily="34" charset="0"/>
              </a:rPr>
              <a:t>Victim Survivors – being Trauma Aware</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GB" sz="1000" dirty="0">
                <a:latin typeface="Arial" panose="020B0604020202020204" pitchFamily="34" charset="0"/>
                <a:cs typeface="Arial" panose="020B0604020202020204" pitchFamily="34" charset="0"/>
              </a:rPr>
              <a:t>Trauma Informed Practice – Including Every Interaction Matters</a:t>
            </a:r>
          </a:p>
          <a:p>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00" dirty="0">
                <a:effectLst/>
                <a:latin typeface="Arial" panose="020B0604020202020204" pitchFamily="34" charset="0"/>
                <a:ea typeface="Aptos" panose="020B0004020202020204" pitchFamily="34" charset="0"/>
                <a:cs typeface="Arial" panose="020B0604020202020204" pitchFamily="34" charset="0"/>
              </a:rPr>
              <a:t>Your observations and response may be the vital link in setting someone free from abuse and preventing abuse from happening to others, so it is important that we feel confident in these areas.</a:t>
            </a: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2F6D107-4828-FC4A-A07D-6580C02B5884}" type="slidenum">
              <a:rPr lang="en-US" smtClean="0"/>
              <a:t>9</a:t>
            </a:fld>
            <a:endParaRPr lang="en-US" dirty="0"/>
          </a:p>
        </p:txBody>
      </p:sp>
    </p:spTree>
    <p:extLst>
      <p:ext uri="{BB962C8B-B14F-4D97-AF65-F5344CB8AC3E}">
        <p14:creationId xmlns:p14="http://schemas.microsoft.com/office/powerpoint/2010/main" val="341092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FA7B5-BDF0-A4B1-B316-55597226771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88AF65E-087A-5234-1C14-E9987D1771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76E11E6-133A-5502-D2C5-9C10A619267A}"/>
              </a:ext>
            </a:extLst>
          </p:cNvPr>
          <p:cNvSpPr>
            <a:spLocks noGrp="1"/>
          </p:cNvSpPr>
          <p:nvPr>
            <p:ph type="dt" sz="half" idx="10"/>
          </p:nvPr>
        </p:nvSpPr>
        <p:spPr/>
        <p:txBody>
          <a:bodyPr/>
          <a:lstStyle/>
          <a:p>
            <a:fld id="{ED42797E-D867-3544-B06C-111BD6FB5234}" type="datetimeFigureOut">
              <a:rPr lang="en-GB" smtClean="0"/>
              <a:t>07/11/2025</a:t>
            </a:fld>
            <a:endParaRPr lang="en-GB"/>
          </a:p>
        </p:txBody>
      </p:sp>
      <p:sp>
        <p:nvSpPr>
          <p:cNvPr id="5" name="Footer Placeholder 4">
            <a:extLst>
              <a:ext uri="{FF2B5EF4-FFF2-40B4-BE49-F238E27FC236}">
                <a16:creationId xmlns:a16="http://schemas.microsoft.com/office/drawing/2014/main" id="{A895B3BF-80D3-AC20-143A-8C59329092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55D920-CEDF-8A32-8A6D-2FC2D9808611}"/>
              </a:ext>
            </a:extLst>
          </p:cNvPr>
          <p:cNvSpPr>
            <a:spLocks noGrp="1"/>
          </p:cNvSpPr>
          <p:nvPr>
            <p:ph type="sldNum" sz="quarter" idx="12"/>
          </p:nvPr>
        </p:nvSpPr>
        <p:spPr/>
        <p:txBody>
          <a:bodyPr/>
          <a:lstStyle/>
          <a:p>
            <a:fld id="{95C2237A-42D5-F24D-8EFB-8346510110A2}" type="slidenum">
              <a:rPr lang="en-GB" smtClean="0"/>
              <a:t>‹#›</a:t>
            </a:fld>
            <a:endParaRPr lang="en-GB"/>
          </a:p>
        </p:txBody>
      </p:sp>
    </p:spTree>
    <p:extLst>
      <p:ext uri="{BB962C8B-B14F-4D97-AF65-F5344CB8AC3E}">
        <p14:creationId xmlns:p14="http://schemas.microsoft.com/office/powerpoint/2010/main" val="3084360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BF2B-8DFC-A8EF-6660-5127BAACAEB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065B65B-E1E8-649B-685C-4A4379A02B1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3543C2E-866C-709B-1B29-9533C44DEC22}"/>
              </a:ext>
            </a:extLst>
          </p:cNvPr>
          <p:cNvSpPr>
            <a:spLocks noGrp="1"/>
          </p:cNvSpPr>
          <p:nvPr>
            <p:ph type="dt" sz="half" idx="10"/>
          </p:nvPr>
        </p:nvSpPr>
        <p:spPr/>
        <p:txBody>
          <a:bodyPr/>
          <a:lstStyle/>
          <a:p>
            <a:fld id="{ED42797E-D867-3544-B06C-111BD6FB5234}" type="datetimeFigureOut">
              <a:rPr lang="en-GB" smtClean="0"/>
              <a:t>07/11/2025</a:t>
            </a:fld>
            <a:endParaRPr lang="en-GB"/>
          </a:p>
        </p:txBody>
      </p:sp>
      <p:sp>
        <p:nvSpPr>
          <p:cNvPr id="5" name="Footer Placeholder 4">
            <a:extLst>
              <a:ext uri="{FF2B5EF4-FFF2-40B4-BE49-F238E27FC236}">
                <a16:creationId xmlns:a16="http://schemas.microsoft.com/office/drawing/2014/main" id="{85BDB76C-711F-A063-50A2-EDFD8C112E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7FB1CA-4ABD-4C9A-A7F6-40A6EAC974D3}"/>
              </a:ext>
            </a:extLst>
          </p:cNvPr>
          <p:cNvSpPr>
            <a:spLocks noGrp="1"/>
          </p:cNvSpPr>
          <p:nvPr>
            <p:ph type="sldNum" sz="quarter" idx="12"/>
          </p:nvPr>
        </p:nvSpPr>
        <p:spPr/>
        <p:txBody>
          <a:bodyPr/>
          <a:lstStyle/>
          <a:p>
            <a:fld id="{95C2237A-42D5-F24D-8EFB-8346510110A2}" type="slidenum">
              <a:rPr lang="en-GB" smtClean="0"/>
              <a:t>‹#›</a:t>
            </a:fld>
            <a:endParaRPr lang="en-GB"/>
          </a:p>
        </p:txBody>
      </p:sp>
    </p:spTree>
    <p:extLst>
      <p:ext uri="{BB962C8B-B14F-4D97-AF65-F5344CB8AC3E}">
        <p14:creationId xmlns:p14="http://schemas.microsoft.com/office/powerpoint/2010/main" val="185107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413814-BBF4-F034-1F8F-5A222A0B51B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92334CB-B0ED-7F55-6440-F6138002190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5B46ED6-66D2-A5EF-3A6F-E390B0BEDAB9}"/>
              </a:ext>
            </a:extLst>
          </p:cNvPr>
          <p:cNvSpPr>
            <a:spLocks noGrp="1"/>
          </p:cNvSpPr>
          <p:nvPr>
            <p:ph type="dt" sz="half" idx="10"/>
          </p:nvPr>
        </p:nvSpPr>
        <p:spPr/>
        <p:txBody>
          <a:bodyPr/>
          <a:lstStyle/>
          <a:p>
            <a:fld id="{ED42797E-D867-3544-B06C-111BD6FB5234}" type="datetimeFigureOut">
              <a:rPr lang="en-GB" smtClean="0"/>
              <a:t>07/11/2025</a:t>
            </a:fld>
            <a:endParaRPr lang="en-GB"/>
          </a:p>
        </p:txBody>
      </p:sp>
      <p:sp>
        <p:nvSpPr>
          <p:cNvPr id="5" name="Footer Placeholder 4">
            <a:extLst>
              <a:ext uri="{FF2B5EF4-FFF2-40B4-BE49-F238E27FC236}">
                <a16:creationId xmlns:a16="http://schemas.microsoft.com/office/drawing/2014/main" id="{A36F74C0-56A4-5201-C2DF-40E0D35E2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3849BE-47C9-FB17-41BD-EAB29CF91B33}"/>
              </a:ext>
            </a:extLst>
          </p:cNvPr>
          <p:cNvSpPr>
            <a:spLocks noGrp="1"/>
          </p:cNvSpPr>
          <p:nvPr>
            <p:ph type="sldNum" sz="quarter" idx="12"/>
          </p:nvPr>
        </p:nvSpPr>
        <p:spPr/>
        <p:txBody>
          <a:bodyPr/>
          <a:lstStyle/>
          <a:p>
            <a:fld id="{95C2237A-42D5-F24D-8EFB-8346510110A2}" type="slidenum">
              <a:rPr lang="en-GB" smtClean="0"/>
              <a:t>‹#›</a:t>
            </a:fld>
            <a:endParaRPr lang="en-GB"/>
          </a:p>
        </p:txBody>
      </p:sp>
    </p:spTree>
    <p:extLst>
      <p:ext uri="{BB962C8B-B14F-4D97-AF65-F5344CB8AC3E}">
        <p14:creationId xmlns:p14="http://schemas.microsoft.com/office/powerpoint/2010/main" val="3770396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Break">
    <p:spTree>
      <p:nvGrpSpPr>
        <p:cNvPr id="1" name=""/>
        <p:cNvGrpSpPr/>
        <p:nvPr/>
      </p:nvGrpSpPr>
      <p:grpSpPr>
        <a:xfrm>
          <a:off x="0" y="0"/>
          <a:ext cx="0" cy="0"/>
          <a:chOff x="0" y="0"/>
          <a:chExt cx="0" cy="0"/>
        </a:xfrm>
      </p:grpSpPr>
      <p:sp>
        <p:nvSpPr>
          <p:cNvPr id="6" name="Rectangle 5" descr="Tag=AccentColor&#10;Flavor=Dark&#10;Target=Fill">
            <a:extLst>
              <a:ext uri="{FF2B5EF4-FFF2-40B4-BE49-F238E27FC236}">
                <a16:creationId xmlns:a16="http://schemas.microsoft.com/office/drawing/2014/main" id="{17DBCCDB-B58C-45B3-9E63-49F7B0819260}"/>
              </a:ext>
            </a:extLst>
          </p:cNvPr>
          <p:cNvSpPr/>
          <p:nvPr userDrawn="1"/>
        </p:nvSpPr>
        <p:spPr bwMode="white">
          <a:xfrm>
            <a:off x="0" y="4953000"/>
            <a:ext cx="12192000"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a:extLst>
              <a:ext uri="{FF2B5EF4-FFF2-40B4-BE49-F238E27FC236}">
                <a16:creationId xmlns:a16="http://schemas.microsoft.com/office/drawing/2014/main" id="{07B1649E-A273-4C2E-A9F2-D29871865897}"/>
              </a:ext>
            </a:extLst>
          </p:cNvPr>
          <p:cNvSpPr>
            <a:spLocks noGrp="1"/>
          </p:cNvSpPr>
          <p:nvPr>
            <p:ph type="ctrTitle"/>
          </p:nvPr>
        </p:nvSpPr>
        <p:spPr>
          <a:xfrm>
            <a:off x="1065197" y="5120640"/>
            <a:ext cx="10058400" cy="822960"/>
          </a:xfrm>
        </p:spPr>
        <p:txBody>
          <a:bodyPr>
            <a:normAutofit/>
          </a:bodyPr>
          <a:lstStyle>
            <a:lvl1pPr>
              <a:defRPr>
                <a:solidFill>
                  <a:schemeClr val="bg1"/>
                </a:solidFill>
              </a:defRPr>
            </a:lvl1pPr>
          </a:lstStyle>
          <a:p>
            <a:endParaRPr lang="en-US" sz="3600" dirty="0">
              <a:solidFill>
                <a:schemeClr val="bg1"/>
              </a:solidFill>
            </a:endParaRP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p:nvPr>
        </p:nvSpPr>
        <p:spPr>
          <a:xfrm>
            <a:off x="1065212" y="5943600"/>
            <a:ext cx="10058400" cy="543513"/>
          </a:xfrm>
        </p:spPr>
        <p:txBody>
          <a:bodyPr>
            <a:normAutofit/>
          </a:bodyPr>
          <a:lstStyle>
            <a:lvl1pPr>
              <a:defRPr>
                <a:solidFill>
                  <a:schemeClr val="bg1"/>
                </a:solidFill>
              </a:defRPr>
            </a:lvl1pPr>
          </a:lstStyle>
          <a:p>
            <a:endParaRPr lang="en-US" sz="1500" dirty="0">
              <a:solidFill>
                <a:schemeClr val="bg1"/>
              </a:solidFill>
            </a:endParaRP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931920"/>
          </a:xfrm>
          <a:solidFill>
            <a:schemeClr val="accent6"/>
          </a:solidFill>
        </p:spPr>
        <p:txBody>
          <a:bodyPr/>
          <a:lstStyle/>
          <a:p>
            <a:endParaRPr lang="en-US"/>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931920"/>
          </a:xfrm>
          <a:solidFill>
            <a:schemeClr val="accent6"/>
          </a:solidFill>
        </p:spPr>
        <p:txBody>
          <a:bodyPr/>
          <a:lstStyle/>
          <a:p>
            <a:endParaRPr lang="en-US"/>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931920"/>
          </a:xfrm>
          <a:solidFill>
            <a:schemeClr val="accent6"/>
          </a:solidFill>
        </p:spPr>
        <p:txBody>
          <a:bodyPr/>
          <a:lstStyle/>
          <a:p>
            <a:endParaRPr lang="en-US"/>
          </a:p>
        </p:txBody>
      </p:sp>
    </p:spTree>
    <p:extLst>
      <p:ext uri="{BB962C8B-B14F-4D97-AF65-F5344CB8AC3E}">
        <p14:creationId xmlns:p14="http://schemas.microsoft.com/office/powerpoint/2010/main" val="133793077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D858762-F5B2-42DA-A262-7D7C3AD60622}"/>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F29B458E-5354-42D4-AE10-8B2F796C3163}"/>
              </a:ext>
            </a:extLst>
          </p:cNvPr>
          <p:cNvSpPr>
            <a:spLocks noGrp="1"/>
          </p:cNvSpPr>
          <p:nvPr>
            <p:ph type="ctrTitle"/>
          </p:nvPr>
        </p:nvSpPr>
        <p:spPr>
          <a:xfrm>
            <a:off x="6730000" y="639097"/>
            <a:ext cx="4813072" cy="3494791"/>
          </a:xfrm>
        </p:spPr>
        <p:txBody>
          <a:bodyPr>
            <a:normAutofit/>
          </a:bodyPr>
          <a:lstStyle/>
          <a:p>
            <a:endParaRPr lang="en-US" dirty="0"/>
          </a:p>
        </p:txBody>
      </p:sp>
      <p:sp>
        <p:nvSpPr>
          <p:cNvPr id="7" name="Subtitle 2">
            <a:extLst>
              <a:ext uri="{FF2B5EF4-FFF2-40B4-BE49-F238E27FC236}">
                <a16:creationId xmlns:a16="http://schemas.microsoft.com/office/drawing/2014/main" id="{0B121E21-6D9B-46D0-957E-760B095BA4C2}"/>
              </a:ext>
            </a:extLst>
          </p:cNvPr>
          <p:cNvSpPr>
            <a:spLocks noGrp="1"/>
          </p:cNvSpPr>
          <p:nvPr>
            <p:ph type="subTitle" idx="1"/>
          </p:nvPr>
        </p:nvSpPr>
        <p:spPr>
          <a:xfrm>
            <a:off x="6729999" y="4455621"/>
            <a:ext cx="4829101" cy="1238616"/>
          </a:xfrm>
        </p:spPr>
        <p:txBody>
          <a:bodyPr/>
          <a:lstStyle/>
          <a:p>
            <a:endParaRPr lang="en-US" dirty="0"/>
          </a:p>
        </p:txBody>
      </p:sp>
      <p:cxnSp>
        <p:nvCxnSpPr>
          <p:cNvPr id="11" name="Straight Connector 10">
            <a:extLst>
              <a:ext uri="{FF2B5EF4-FFF2-40B4-BE49-F238E27FC236}">
                <a16:creationId xmlns:a16="http://schemas.microsoft.com/office/drawing/2014/main" id="{DB51B24F-7663-45C0-BE23-CD0AEFF51287}"/>
              </a:ext>
              <a:ext uri="{C183D7F6-B498-43B3-948B-1728B52AA6E4}">
                <adec:decorative xmlns:adec="http://schemas.microsoft.com/office/drawing/2017/decorative" val="1"/>
              </a:ext>
            </a:extLst>
          </p:cNvPr>
          <p:cNvCxnSpPr/>
          <p:nvPr userDrawn="1"/>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35ABBAD1-553F-4CC1-AB36-7C1BE5089D81}"/>
              </a:ext>
            </a:extLst>
          </p:cNvPr>
          <p:cNvSpPr>
            <a:spLocks noGrp="1"/>
          </p:cNvSpPr>
          <p:nvPr>
            <p:ph type="pic" sz="quarter" idx="13"/>
          </p:nvPr>
        </p:nvSpPr>
        <p:spPr>
          <a:xfrm>
            <a:off x="642938" y="640080"/>
            <a:ext cx="5449824" cy="2743200"/>
          </a:xfrm>
          <a:solidFill>
            <a:schemeClr val="accent6"/>
          </a:solidFill>
        </p:spPr>
        <p:txBody>
          <a:bodyPr/>
          <a:lstStyle/>
          <a:p>
            <a:endParaRPr lang="en-US"/>
          </a:p>
        </p:txBody>
      </p:sp>
      <p:sp>
        <p:nvSpPr>
          <p:cNvPr id="13" name="Picture Placeholder 11">
            <a:extLst>
              <a:ext uri="{FF2B5EF4-FFF2-40B4-BE49-F238E27FC236}">
                <a16:creationId xmlns:a16="http://schemas.microsoft.com/office/drawing/2014/main" id="{5C06EA1F-5BD5-4FE5-A059-6787DADCB591}"/>
              </a:ext>
            </a:extLst>
          </p:cNvPr>
          <p:cNvSpPr>
            <a:spLocks noGrp="1"/>
          </p:cNvSpPr>
          <p:nvPr>
            <p:ph type="pic" sz="quarter" idx="14"/>
          </p:nvPr>
        </p:nvSpPr>
        <p:spPr>
          <a:xfrm>
            <a:off x="640080" y="3474720"/>
            <a:ext cx="5449824" cy="2743200"/>
          </a:xfrm>
          <a:solidFill>
            <a:schemeClr val="accent6"/>
          </a:solidFill>
        </p:spPr>
        <p:txBody>
          <a:bodyPr/>
          <a:lstStyle/>
          <a:p>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The Hope Hub - Registered charity in England and Wales number 1176452</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9931892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p:nvPr>
        </p:nvSpPr>
        <p:spPr>
          <a:xfrm>
            <a:off x="1097280" y="286603"/>
            <a:ext cx="10058400" cy="1450757"/>
          </a:xfrm>
        </p:spPr>
        <p:txBody>
          <a:bodyPr/>
          <a:lstStyle/>
          <a:p>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p:nvPr>
        </p:nvSpPr>
        <p:spPr>
          <a:xfrm>
            <a:off x="1097281" y="2108201"/>
            <a:ext cx="3557016" cy="3760891"/>
          </a:xfrm>
        </p:spPr>
        <p:txBody>
          <a:bodyPr/>
          <a:lstStyle/>
          <a:p>
            <a:endParaRPr lang="en-US" dirty="0"/>
          </a:p>
        </p:txBody>
      </p:sp>
      <p:sp>
        <p:nvSpPr>
          <p:cNvPr id="13" name="Picture Placeholder 12">
            <a:extLst>
              <a:ext uri="{FF2B5EF4-FFF2-40B4-BE49-F238E27FC236}">
                <a16:creationId xmlns:a16="http://schemas.microsoft.com/office/drawing/2014/main" id="{8A40EF35-BB21-4D3F-A9D6-2A92BFD0DDD5}"/>
              </a:ext>
            </a:extLst>
          </p:cNvPr>
          <p:cNvSpPr>
            <a:spLocks noGrp="1"/>
          </p:cNvSpPr>
          <p:nvPr>
            <p:ph type="pic" sz="quarter" idx="13"/>
          </p:nvPr>
        </p:nvSpPr>
        <p:spPr>
          <a:xfrm>
            <a:off x="4974336" y="2112264"/>
            <a:ext cx="3035808" cy="1837944"/>
          </a:xfrm>
          <a:solidFill>
            <a:schemeClr val="accent6"/>
          </a:solidFill>
        </p:spPr>
        <p:txBody>
          <a:bodyPr/>
          <a:lstStyle/>
          <a:p>
            <a:endParaRPr lang="en-US"/>
          </a:p>
        </p:txBody>
      </p:sp>
      <p:sp>
        <p:nvSpPr>
          <p:cNvPr id="14" name="Picture Placeholder 12">
            <a:extLst>
              <a:ext uri="{FF2B5EF4-FFF2-40B4-BE49-F238E27FC236}">
                <a16:creationId xmlns:a16="http://schemas.microsoft.com/office/drawing/2014/main" id="{F7CE5DD4-B27E-482B-8208-FA5A7BBC9AC9}"/>
              </a:ext>
            </a:extLst>
          </p:cNvPr>
          <p:cNvSpPr>
            <a:spLocks noGrp="1"/>
          </p:cNvSpPr>
          <p:nvPr>
            <p:ph type="pic" sz="quarter" idx="14"/>
          </p:nvPr>
        </p:nvSpPr>
        <p:spPr>
          <a:xfrm>
            <a:off x="4974336" y="4032504"/>
            <a:ext cx="3035808" cy="1837944"/>
          </a:xfrm>
          <a:solidFill>
            <a:schemeClr val="accent6"/>
          </a:solidFill>
        </p:spPr>
        <p:txBody>
          <a:bodyPr/>
          <a:lstStyle/>
          <a:p>
            <a:endParaRPr lang="en-US"/>
          </a:p>
        </p:txBody>
      </p:sp>
      <p:sp>
        <p:nvSpPr>
          <p:cNvPr id="15" name="Picture Placeholder 12">
            <a:extLst>
              <a:ext uri="{FF2B5EF4-FFF2-40B4-BE49-F238E27FC236}">
                <a16:creationId xmlns:a16="http://schemas.microsoft.com/office/drawing/2014/main" id="{1F796570-D07C-4638-8B80-227A6EF1A082}"/>
              </a:ext>
            </a:extLst>
          </p:cNvPr>
          <p:cNvSpPr>
            <a:spLocks noGrp="1"/>
          </p:cNvSpPr>
          <p:nvPr>
            <p:ph type="pic" sz="quarter" idx="15"/>
          </p:nvPr>
        </p:nvSpPr>
        <p:spPr>
          <a:xfrm>
            <a:off x="8110728" y="2112264"/>
            <a:ext cx="3035808" cy="3758184"/>
          </a:xfrm>
          <a:solidFill>
            <a:schemeClr val="accent6"/>
          </a:solidFill>
        </p:spPr>
        <p:txBody>
          <a:bodyPr/>
          <a:lstStyle/>
          <a:p>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The Hope Hub - Registered charity in England and Wales number 1176452</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1414666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783F4E-1082-419B-80D8-C7EAE84467CA}"/>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p:nvPr>
        </p:nvSpPr>
        <p:spPr>
          <a:xfrm>
            <a:off x="7859485" y="634946"/>
            <a:ext cx="3690257" cy="1450757"/>
          </a:xfrm>
        </p:spPr>
        <p:txBody>
          <a:bodyPr>
            <a:normAutofit/>
          </a:bodyPr>
          <a:lstStyle/>
          <a:p>
            <a:endParaRPr lang="en-US" dirty="0"/>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a:lstStyle/>
          <a:p>
            <a:endParaRPr lang="en-US"/>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p:nvPr>
        </p:nvSpPr>
        <p:spPr>
          <a:xfrm>
            <a:off x="7859485" y="2407436"/>
            <a:ext cx="3690257" cy="3461658"/>
          </a:xfrm>
        </p:spPr>
        <p:txBody>
          <a:bodyPr>
            <a:normAutofit/>
          </a:bodyPr>
          <a:lstStyle/>
          <a:p>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The Hope Hub - Registered charity in England and Wales number 1176452</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462082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8AA7-A904-B443-AE4D-E9516611A89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AE5A6C6-B973-4724-13A5-E28684B6AD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77F929F-25BE-C8ED-54E2-4EDFB5728E39}"/>
              </a:ext>
            </a:extLst>
          </p:cNvPr>
          <p:cNvSpPr>
            <a:spLocks noGrp="1"/>
          </p:cNvSpPr>
          <p:nvPr>
            <p:ph type="dt" sz="half" idx="10"/>
          </p:nvPr>
        </p:nvSpPr>
        <p:spPr/>
        <p:txBody>
          <a:bodyPr/>
          <a:lstStyle/>
          <a:p>
            <a:fld id="{ED42797E-D867-3544-B06C-111BD6FB5234}" type="datetimeFigureOut">
              <a:rPr lang="en-GB" smtClean="0"/>
              <a:t>07/11/2025</a:t>
            </a:fld>
            <a:endParaRPr lang="en-GB"/>
          </a:p>
        </p:txBody>
      </p:sp>
      <p:sp>
        <p:nvSpPr>
          <p:cNvPr id="5" name="Footer Placeholder 4">
            <a:extLst>
              <a:ext uri="{FF2B5EF4-FFF2-40B4-BE49-F238E27FC236}">
                <a16:creationId xmlns:a16="http://schemas.microsoft.com/office/drawing/2014/main" id="{3BA9AA59-FDC4-F54C-FB9D-C9AE8B7492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A63590-C498-02A2-F407-41EB6FF34A31}"/>
              </a:ext>
            </a:extLst>
          </p:cNvPr>
          <p:cNvSpPr>
            <a:spLocks noGrp="1"/>
          </p:cNvSpPr>
          <p:nvPr>
            <p:ph type="sldNum" sz="quarter" idx="12"/>
          </p:nvPr>
        </p:nvSpPr>
        <p:spPr/>
        <p:txBody>
          <a:bodyPr/>
          <a:lstStyle/>
          <a:p>
            <a:fld id="{95C2237A-42D5-F24D-8EFB-8346510110A2}" type="slidenum">
              <a:rPr lang="en-GB" smtClean="0"/>
              <a:t>‹#›</a:t>
            </a:fld>
            <a:endParaRPr lang="en-GB"/>
          </a:p>
        </p:txBody>
      </p:sp>
    </p:spTree>
    <p:extLst>
      <p:ext uri="{BB962C8B-B14F-4D97-AF65-F5344CB8AC3E}">
        <p14:creationId xmlns:p14="http://schemas.microsoft.com/office/powerpoint/2010/main" val="51467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68DA-C6A1-8CA3-2F32-1B20456344C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47A7FC2-4DBF-FB4E-4576-77F16436AB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81451F4-99F8-38E9-80EC-D2A01C672DD4}"/>
              </a:ext>
            </a:extLst>
          </p:cNvPr>
          <p:cNvSpPr>
            <a:spLocks noGrp="1"/>
          </p:cNvSpPr>
          <p:nvPr>
            <p:ph type="dt" sz="half" idx="10"/>
          </p:nvPr>
        </p:nvSpPr>
        <p:spPr/>
        <p:txBody>
          <a:bodyPr/>
          <a:lstStyle/>
          <a:p>
            <a:fld id="{ED42797E-D867-3544-B06C-111BD6FB5234}" type="datetimeFigureOut">
              <a:rPr lang="en-GB" smtClean="0"/>
              <a:t>07/11/2025</a:t>
            </a:fld>
            <a:endParaRPr lang="en-GB"/>
          </a:p>
        </p:txBody>
      </p:sp>
      <p:sp>
        <p:nvSpPr>
          <p:cNvPr id="5" name="Footer Placeholder 4">
            <a:extLst>
              <a:ext uri="{FF2B5EF4-FFF2-40B4-BE49-F238E27FC236}">
                <a16:creationId xmlns:a16="http://schemas.microsoft.com/office/drawing/2014/main" id="{DD4D3346-03ED-3A44-A08A-8CF030CEC4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5B76FB-AF20-1A3F-EEFF-E7BE17554DC7}"/>
              </a:ext>
            </a:extLst>
          </p:cNvPr>
          <p:cNvSpPr>
            <a:spLocks noGrp="1"/>
          </p:cNvSpPr>
          <p:nvPr>
            <p:ph type="sldNum" sz="quarter" idx="12"/>
          </p:nvPr>
        </p:nvSpPr>
        <p:spPr/>
        <p:txBody>
          <a:bodyPr/>
          <a:lstStyle/>
          <a:p>
            <a:fld id="{95C2237A-42D5-F24D-8EFB-8346510110A2}" type="slidenum">
              <a:rPr lang="en-GB" smtClean="0"/>
              <a:t>‹#›</a:t>
            </a:fld>
            <a:endParaRPr lang="en-GB"/>
          </a:p>
        </p:txBody>
      </p:sp>
    </p:spTree>
    <p:extLst>
      <p:ext uri="{BB962C8B-B14F-4D97-AF65-F5344CB8AC3E}">
        <p14:creationId xmlns:p14="http://schemas.microsoft.com/office/powerpoint/2010/main" val="311767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7E90-F5E7-6950-7A86-EF6ABBB511E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450E804-AAAD-0453-A2C6-15BBBD7A707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1B39371-EBD9-834C-0E5B-68EE0520847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317E8F7-2C71-0291-F2CC-BA423FD5551F}"/>
              </a:ext>
            </a:extLst>
          </p:cNvPr>
          <p:cNvSpPr>
            <a:spLocks noGrp="1"/>
          </p:cNvSpPr>
          <p:nvPr>
            <p:ph type="dt" sz="half" idx="10"/>
          </p:nvPr>
        </p:nvSpPr>
        <p:spPr/>
        <p:txBody>
          <a:bodyPr/>
          <a:lstStyle/>
          <a:p>
            <a:fld id="{ED42797E-D867-3544-B06C-111BD6FB5234}" type="datetimeFigureOut">
              <a:rPr lang="en-GB" smtClean="0"/>
              <a:t>07/11/2025</a:t>
            </a:fld>
            <a:endParaRPr lang="en-GB"/>
          </a:p>
        </p:txBody>
      </p:sp>
      <p:sp>
        <p:nvSpPr>
          <p:cNvPr id="6" name="Footer Placeholder 5">
            <a:extLst>
              <a:ext uri="{FF2B5EF4-FFF2-40B4-BE49-F238E27FC236}">
                <a16:creationId xmlns:a16="http://schemas.microsoft.com/office/drawing/2014/main" id="{826A4E6B-A12E-B8E8-23F0-08A6F30C4A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082AED-F98E-5114-39F9-5E52C2F8EC14}"/>
              </a:ext>
            </a:extLst>
          </p:cNvPr>
          <p:cNvSpPr>
            <a:spLocks noGrp="1"/>
          </p:cNvSpPr>
          <p:nvPr>
            <p:ph type="sldNum" sz="quarter" idx="12"/>
          </p:nvPr>
        </p:nvSpPr>
        <p:spPr/>
        <p:txBody>
          <a:bodyPr/>
          <a:lstStyle/>
          <a:p>
            <a:fld id="{95C2237A-42D5-F24D-8EFB-8346510110A2}" type="slidenum">
              <a:rPr lang="en-GB" smtClean="0"/>
              <a:t>‹#›</a:t>
            </a:fld>
            <a:endParaRPr lang="en-GB"/>
          </a:p>
        </p:txBody>
      </p:sp>
    </p:spTree>
    <p:extLst>
      <p:ext uri="{BB962C8B-B14F-4D97-AF65-F5344CB8AC3E}">
        <p14:creationId xmlns:p14="http://schemas.microsoft.com/office/powerpoint/2010/main" val="41095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0A139-12A3-6CE3-CBC8-499A49F30A8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ABF876C-6FA7-4E15-3A90-E48D0B0617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92CFD5-FE4D-6E4B-36D8-AB5F93B12B2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81C35F6-3320-A7CF-0DC2-CA51AF273E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C7E100D-593A-6790-B831-C0B6A665428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A865E6F-402B-76BE-DC63-C71A2CED4BD0}"/>
              </a:ext>
            </a:extLst>
          </p:cNvPr>
          <p:cNvSpPr>
            <a:spLocks noGrp="1"/>
          </p:cNvSpPr>
          <p:nvPr>
            <p:ph type="dt" sz="half" idx="10"/>
          </p:nvPr>
        </p:nvSpPr>
        <p:spPr/>
        <p:txBody>
          <a:bodyPr/>
          <a:lstStyle/>
          <a:p>
            <a:fld id="{ED42797E-D867-3544-B06C-111BD6FB5234}" type="datetimeFigureOut">
              <a:rPr lang="en-GB" smtClean="0"/>
              <a:t>07/11/2025</a:t>
            </a:fld>
            <a:endParaRPr lang="en-GB"/>
          </a:p>
        </p:txBody>
      </p:sp>
      <p:sp>
        <p:nvSpPr>
          <p:cNvPr id="8" name="Footer Placeholder 7">
            <a:extLst>
              <a:ext uri="{FF2B5EF4-FFF2-40B4-BE49-F238E27FC236}">
                <a16:creationId xmlns:a16="http://schemas.microsoft.com/office/drawing/2014/main" id="{F13C87F5-4024-0D06-AF6D-C325EA350B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57EBA1-A4AA-185D-1572-9965432E458C}"/>
              </a:ext>
            </a:extLst>
          </p:cNvPr>
          <p:cNvSpPr>
            <a:spLocks noGrp="1"/>
          </p:cNvSpPr>
          <p:nvPr>
            <p:ph type="sldNum" sz="quarter" idx="12"/>
          </p:nvPr>
        </p:nvSpPr>
        <p:spPr/>
        <p:txBody>
          <a:bodyPr/>
          <a:lstStyle/>
          <a:p>
            <a:fld id="{95C2237A-42D5-F24D-8EFB-8346510110A2}" type="slidenum">
              <a:rPr lang="en-GB" smtClean="0"/>
              <a:t>‹#›</a:t>
            </a:fld>
            <a:endParaRPr lang="en-GB"/>
          </a:p>
        </p:txBody>
      </p:sp>
    </p:spTree>
    <p:extLst>
      <p:ext uri="{BB962C8B-B14F-4D97-AF65-F5344CB8AC3E}">
        <p14:creationId xmlns:p14="http://schemas.microsoft.com/office/powerpoint/2010/main" val="176945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6CB2-D8D4-966A-C1EC-80FEA9A1255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8BBD8E9-1A3C-1DE6-B990-F4BB40731F3B}"/>
              </a:ext>
            </a:extLst>
          </p:cNvPr>
          <p:cNvSpPr>
            <a:spLocks noGrp="1"/>
          </p:cNvSpPr>
          <p:nvPr>
            <p:ph type="dt" sz="half" idx="10"/>
          </p:nvPr>
        </p:nvSpPr>
        <p:spPr/>
        <p:txBody>
          <a:bodyPr/>
          <a:lstStyle/>
          <a:p>
            <a:fld id="{ED42797E-D867-3544-B06C-111BD6FB5234}" type="datetimeFigureOut">
              <a:rPr lang="en-GB" smtClean="0"/>
              <a:t>07/11/2025</a:t>
            </a:fld>
            <a:endParaRPr lang="en-GB"/>
          </a:p>
        </p:txBody>
      </p:sp>
      <p:sp>
        <p:nvSpPr>
          <p:cNvPr id="4" name="Footer Placeholder 3">
            <a:extLst>
              <a:ext uri="{FF2B5EF4-FFF2-40B4-BE49-F238E27FC236}">
                <a16:creationId xmlns:a16="http://schemas.microsoft.com/office/drawing/2014/main" id="{A1680446-2514-DC66-3578-C795B19D06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F475F0-4D70-03C8-2C44-CC72D7F535B9}"/>
              </a:ext>
            </a:extLst>
          </p:cNvPr>
          <p:cNvSpPr>
            <a:spLocks noGrp="1"/>
          </p:cNvSpPr>
          <p:nvPr>
            <p:ph type="sldNum" sz="quarter" idx="12"/>
          </p:nvPr>
        </p:nvSpPr>
        <p:spPr/>
        <p:txBody>
          <a:bodyPr/>
          <a:lstStyle/>
          <a:p>
            <a:fld id="{95C2237A-42D5-F24D-8EFB-8346510110A2}" type="slidenum">
              <a:rPr lang="en-GB" smtClean="0"/>
              <a:t>‹#›</a:t>
            </a:fld>
            <a:endParaRPr lang="en-GB"/>
          </a:p>
        </p:txBody>
      </p:sp>
    </p:spTree>
    <p:extLst>
      <p:ext uri="{BB962C8B-B14F-4D97-AF65-F5344CB8AC3E}">
        <p14:creationId xmlns:p14="http://schemas.microsoft.com/office/powerpoint/2010/main" val="237697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05928-BB8E-08B4-8576-0B3DA5821695}"/>
              </a:ext>
            </a:extLst>
          </p:cNvPr>
          <p:cNvSpPr>
            <a:spLocks noGrp="1"/>
          </p:cNvSpPr>
          <p:nvPr>
            <p:ph type="dt" sz="half" idx="10"/>
          </p:nvPr>
        </p:nvSpPr>
        <p:spPr/>
        <p:txBody>
          <a:bodyPr/>
          <a:lstStyle/>
          <a:p>
            <a:fld id="{ED42797E-D867-3544-B06C-111BD6FB5234}" type="datetimeFigureOut">
              <a:rPr lang="en-GB" smtClean="0"/>
              <a:t>07/11/2025</a:t>
            </a:fld>
            <a:endParaRPr lang="en-GB"/>
          </a:p>
        </p:txBody>
      </p:sp>
      <p:sp>
        <p:nvSpPr>
          <p:cNvPr id="3" name="Footer Placeholder 2">
            <a:extLst>
              <a:ext uri="{FF2B5EF4-FFF2-40B4-BE49-F238E27FC236}">
                <a16:creationId xmlns:a16="http://schemas.microsoft.com/office/drawing/2014/main" id="{10798B9E-BE85-39DE-F2C9-B59C87A10F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E16489-AA48-FE82-C252-2BE8458C05DE}"/>
              </a:ext>
            </a:extLst>
          </p:cNvPr>
          <p:cNvSpPr>
            <a:spLocks noGrp="1"/>
          </p:cNvSpPr>
          <p:nvPr>
            <p:ph type="sldNum" sz="quarter" idx="12"/>
          </p:nvPr>
        </p:nvSpPr>
        <p:spPr/>
        <p:txBody>
          <a:bodyPr/>
          <a:lstStyle/>
          <a:p>
            <a:fld id="{95C2237A-42D5-F24D-8EFB-8346510110A2}" type="slidenum">
              <a:rPr lang="en-GB" smtClean="0"/>
              <a:t>‹#›</a:t>
            </a:fld>
            <a:endParaRPr lang="en-GB"/>
          </a:p>
        </p:txBody>
      </p:sp>
    </p:spTree>
    <p:extLst>
      <p:ext uri="{BB962C8B-B14F-4D97-AF65-F5344CB8AC3E}">
        <p14:creationId xmlns:p14="http://schemas.microsoft.com/office/powerpoint/2010/main" val="196822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8D8C-9329-4E4E-7DC1-C8BB5AFFC0B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30FE4AC-6FBC-BA9F-4056-67E4263D1B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FBC4434-1F77-C01A-5FFB-65A62239A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46111A2-00D0-F0CE-9E6F-FB8751DC230E}"/>
              </a:ext>
            </a:extLst>
          </p:cNvPr>
          <p:cNvSpPr>
            <a:spLocks noGrp="1"/>
          </p:cNvSpPr>
          <p:nvPr>
            <p:ph type="dt" sz="half" idx="10"/>
          </p:nvPr>
        </p:nvSpPr>
        <p:spPr/>
        <p:txBody>
          <a:bodyPr/>
          <a:lstStyle/>
          <a:p>
            <a:fld id="{ED42797E-D867-3544-B06C-111BD6FB5234}" type="datetimeFigureOut">
              <a:rPr lang="en-GB" smtClean="0"/>
              <a:t>07/11/2025</a:t>
            </a:fld>
            <a:endParaRPr lang="en-GB"/>
          </a:p>
        </p:txBody>
      </p:sp>
      <p:sp>
        <p:nvSpPr>
          <p:cNvPr id="6" name="Footer Placeholder 5">
            <a:extLst>
              <a:ext uri="{FF2B5EF4-FFF2-40B4-BE49-F238E27FC236}">
                <a16:creationId xmlns:a16="http://schemas.microsoft.com/office/drawing/2014/main" id="{198CF772-8C90-5174-605C-5A256BD832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B18407-059A-711B-8C34-DA83251EE39F}"/>
              </a:ext>
            </a:extLst>
          </p:cNvPr>
          <p:cNvSpPr>
            <a:spLocks noGrp="1"/>
          </p:cNvSpPr>
          <p:nvPr>
            <p:ph type="sldNum" sz="quarter" idx="12"/>
          </p:nvPr>
        </p:nvSpPr>
        <p:spPr/>
        <p:txBody>
          <a:bodyPr/>
          <a:lstStyle/>
          <a:p>
            <a:fld id="{95C2237A-42D5-F24D-8EFB-8346510110A2}" type="slidenum">
              <a:rPr lang="en-GB" smtClean="0"/>
              <a:t>‹#›</a:t>
            </a:fld>
            <a:endParaRPr lang="en-GB"/>
          </a:p>
        </p:txBody>
      </p:sp>
    </p:spTree>
    <p:extLst>
      <p:ext uri="{BB962C8B-B14F-4D97-AF65-F5344CB8AC3E}">
        <p14:creationId xmlns:p14="http://schemas.microsoft.com/office/powerpoint/2010/main" val="35143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56857-76B7-526E-E391-2A6401BF0D9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82A05FA-D70E-723E-6084-12BABF232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52A74AC-F72D-4EFC-481B-B5312A04E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5F94A22-2BE3-056B-7CFC-3802CFA36BA9}"/>
              </a:ext>
            </a:extLst>
          </p:cNvPr>
          <p:cNvSpPr>
            <a:spLocks noGrp="1"/>
          </p:cNvSpPr>
          <p:nvPr>
            <p:ph type="dt" sz="half" idx="10"/>
          </p:nvPr>
        </p:nvSpPr>
        <p:spPr/>
        <p:txBody>
          <a:bodyPr/>
          <a:lstStyle/>
          <a:p>
            <a:fld id="{ED42797E-D867-3544-B06C-111BD6FB5234}" type="datetimeFigureOut">
              <a:rPr lang="en-GB" smtClean="0"/>
              <a:t>07/11/2025</a:t>
            </a:fld>
            <a:endParaRPr lang="en-GB"/>
          </a:p>
        </p:txBody>
      </p:sp>
      <p:sp>
        <p:nvSpPr>
          <p:cNvPr id="6" name="Footer Placeholder 5">
            <a:extLst>
              <a:ext uri="{FF2B5EF4-FFF2-40B4-BE49-F238E27FC236}">
                <a16:creationId xmlns:a16="http://schemas.microsoft.com/office/drawing/2014/main" id="{F42BB173-6582-83FA-8110-F3DADFDADE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C6CF5D-50EE-7F6E-24DD-7438BED21294}"/>
              </a:ext>
            </a:extLst>
          </p:cNvPr>
          <p:cNvSpPr>
            <a:spLocks noGrp="1"/>
          </p:cNvSpPr>
          <p:nvPr>
            <p:ph type="sldNum" sz="quarter" idx="12"/>
          </p:nvPr>
        </p:nvSpPr>
        <p:spPr/>
        <p:txBody>
          <a:bodyPr/>
          <a:lstStyle/>
          <a:p>
            <a:fld id="{95C2237A-42D5-F24D-8EFB-8346510110A2}" type="slidenum">
              <a:rPr lang="en-GB" smtClean="0"/>
              <a:t>‹#›</a:t>
            </a:fld>
            <a:endParaRPr lang="en-GB"/>
          </a:p>
        </p:txBody>
      </p:sp>
    </p:spTree>
    <p:extLst>
      <p:ext uri="{BB962C8B-B14F-4D97-AF65-F5344CB8AC3E}">
        <p14:creationId xmlns:p14="http://schemas.microsoft.com/office/powerpoint/2010/main" val="37216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9F6FD-ADA6-6518-90F2-A683FADD33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2F5E8E7-F7EA-B5FC-15D0-AD307539AF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F0EC401-249B-689F-6C71-25DA1EFAA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42797E-D867-3544-B06C-111BD6FB5234}" type="datetimeFigureOut">
              <a:rPr lang="en-GB" smtClean="0"/>
              <a:t>07/11/2025</a:t>
            </a:fld>
            <a:endParaRPr lang="en-GB"/>
          </a:p>
        </p:txBody>
      </p:sp>
      <p:sp>
        <p:nvSpPr>
          <p:cNvPr id="5" name="Footer Placeholder 4">
            <a:extLst>
              <a:ext uri="{FF2B5EF4-FFF2-40B4-BE49-F238E27FC236}">
                <a16:creationId xmlns:a16="http://schemas.microsoft.com/office/drawing/2014/main" id="{ED2583C1-1C77-4D79-5528-AF0CB57B8D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1D7CE1A-24C8-DADB-B8B9-7AA4683AEF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C2237A-42D5-F24D-8EFB-8346510110A2}" type="slidenum">
              <a:rPr lang="en-GB" smtClean="0"/>
              <a:t>‹#›</a:t>
            </a:fld>
            <a:endParaRPr lang="en-GB"/>
          </a:p>
        </p:txBody>
      </p:sp>
    </p:spTree>
    <p:extLst>
      <p:ext uri="{BB962C8B-B14F-4D97-AF65-F5344CB8AC3E}">
        <p14:creationId xmlns:p14="http://schemas.microsoft.com/office/powerpoint/2010/main" val="2628018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tif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6.tiff"/><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tif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20">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66122A-795E-4E91-8829-A4FC066F2CE7}"/>
              </a:ext>
            </a:extLst>
          </p:cNvPr>
          <p:cNvSpPr>
            <a:spLocks noGrp="1"/>
          </p:cNvSpPr>
          <p:nvPr>
            <p:ph type="ctrTitle"/>
          </p:nvPr>
        </p:nvSpPr>
        <p:spPr>
          <a:xfrm>
            <a:off x="633999" y="4550230"/>
            <a:ext cx="10909073" cy="957902"/>
          </a:xfrm>
        </p:spPr>
        <p:txBody>
          <a:bodyPr vert="horz" lIns="91440" tIns="45720" rIns="91440" bIns="45720" rtlCol="0" anchor="b">
            <a:normAutofit/>
          </a:bodyPr>
          <a:lstStyle/>
          <a:p>
            <a:r>
              <a:rPr lang="en-US" sz="5400" b="1">
                <a:solidFill>
                  <a:srgbClr val="0069B3"/>
                </a:solidFill>
                <a:latin typeface="Arial" charset="0"/>
                <a:ea typeface="Arial" charset="0"/>
                <a:cs typeface="Arial" charset="0"/>
              </a:rPr>
              <a:t>Safeguarding</a:t>
            </a:r>
          </a:p>
        </p:txBody>
      </p:sp>
      <p:sp>
        <p:nvSpPr>
          <p:cNvPr id="3" name="Subtitle 2">
            <a:extLst>
              <a:ext uri="{FF2B5EF4-FFF2-40B4-BE49-F238E27FC236}">
                <a16:creationId xmlns:a16="http://schemas.microsoft.com/office/drawing/2014/main" id="{CC640DA6-8ED2-417B-AF45-F0A81358F118}"/>
              </a:ext>
            </a:extLst>
          </p:cNvPr>
          <p:cNvSpPr>
            <a:spLocks noGrp="1"/>
          </p:cNvSpPr>
          <p:nvPr>
            <p:ph type="subTitle" idx="1"/>
          </p:nvPr>
        </p:nvSpPr>
        <p:spPr>
          <a:xfrm>
            <a:off x="633999" y="5782457"/>
            <a:ext cx="10925101" cy="460536"/>
          </a:xfrm>
        </p:spPr>
        <p:txBody>
          <a:bodyPr vert="horz" lIns="91440" tIns="45720" rIns="91440" bIns="45720" rtlCol="0">
            <a:noAutofit/>
          </a:bodyPr>
          <a:lstStyle/>
          <a:p>
            <a:pPr marL="0" indent="0">
              <a:buNone/>
            </a:pPr>
            <a:r>
              <a:rPr lang="en-US" sz="3000" b="1" spc="200">
                <a:solidFill>
                  <a:schemeClr val="tx1">
                    <a:lumMod val="85000"/>
                    <a:lumOff val="15000"/>
                  </a:schemeClr>
                </a:solidFill>
                <a:latin typeface="Arial" charset="0"/>
                <a:ea typeface="Arial" charset="0"/>
                <a:cs typeface="Arial" charset="0"/>
              </a:rPr>
              <a:t>1. Your Role and Responsibility</a:t>
            </a:r>
          </a:p>
        </p:txBody>
      </p:sp>
      <p:cxnSp>
        <p:nvCxnSpPr>
          <p:cNvPr id="18" name="Straight Connector 22">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24">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Rectangle 4">
            <a:extLst>
              <a:ext uri="{FF2B5EF4-FFF2-40B4-BE49-F238E27FC236}">
                <a16:creationId xmlns:a16="http://schemas.microsoft.com/office/drawing/2014/main" id="{87F5B510-1ED5-5BED-18BE-EE8E9A39C11A}"/>
              </a:ext>
            </a:extLst>
          </p:cNvPr>
          <p:cNvSpPr/>
          <p:nvPr/>
        </p:nvSpPr>
        <p:spPr>
          <a:xfrm>
            <a:off x="2087" y="6406017"/>
            <a:ext cx="12181560" cy="459287"/>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90000"/>
              </a:lnSpc>
              <a:spcAft>
                <a:spcPts val="600"/>
              </a:spcAft>
            </a:pPr>
            <a:endParaRPr lang="en-US">
              <a:solidFill>
                <a:schemeClr val="bg1"/>
              </a:solidFill>
              <a:latin typeface="Verdana Pro"/>
            </a:endParaRPr>
          </a:p>
          <a:p>
            <a:pPr algn="r">
              <a:lnSpc>
                <a:spcPct val="90000"/>
              </a:lnSpc>
              <a:spcAft>
                <a:spcPts val="600"/>
              </a:spcAft>
            </a:pPr>
            <a:endParaRPr lang="en-US">
              <a:solidFill>
                <a:schemeClr val="bg1"/>
              </a:solidFill>
              <a:latin typeface="Calibri"/>
              <a:ea typeface="+mn-lt"/>
              <a:cs typeface="+mn-lt"/>
            </a:endParaRPr>
          </a:p>
          <a:p>
            <a:pPr algn="ctr"/>
            <a:endParaRPr lang="en-US" sz="900">
              <a:latin typeface="Verdana Pro"/>
              <a:cs typeface="Calibri"/>
            </a:endParaRPr>
          </a:p>
        </p:txBody>
      </p:sp>
      <p:sp>
        <p:nvSpPr>
          <p:cNvPr id="7" name="Footer Placeholder 16">
            <a:extLst>
              <a:ext uri="{FF2B5EF4-FFF2-40B4-BE49-F238E27FC236}">
                <a16:creationId xmlns:a16="http://schemas.microsoft.com/office/drawing/2014/main" id="{588F1092-7A4D-D7F7-40A3-B0F8E5B68CCA}"/>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pic>
        <p:nvPicPr>
          <p:cNvPr id="11" name="Picture 7" descr="Logo&#10;&#10;Description automatically generated">
            <a:extLst>
              <a:ext uri="{FF2B5EF4-FFF2-40B4-BE49-F238E27FC236}">
                <a16:creationId xmlns:a16="http://schemas.microsoft.com/office/drawing/2014/main" id="{D231FA3F-BCB0-79D3-A382-2D3FABD3904F}"/>
              </a:ext>
            </a:extLst>
          </p:cNvPr>
          <p:cNvPicPr>
            <a:picLocks noChangeAspect="1"/>
          </p:cNvPicPr>
          <p:nvPr/>
        </p:nvPicPr>
        <p:blipFill>
          <a:blip r:embed="rId3"/>
          <a:stretch>
            <a:fillRect/>
          </a:stretch>
        </p:blipFill>
        <p:spPr>
          <a:xfrm>
            <a:off x="721086" y="789687"/>
            <a:ext cx="3284123" cy="3527247"/>
          </a:xfrm>
          <a:prstGeom prst="rect">
            <a:avLst/>
          </a:prstGeom>
        </p:spPr>
      </p:pic>
      <p:sp>
        <p:nvSpPr>
          <p:cNvPr id="4" name="Freeform 8">
            <a:extLst>
              <a:ext uri="{FF2B5EF4-FFF2-40B4-BE49-F238E27FC236}">
                <a16:creationId xmlns:a16="http://schemas.microsoft.com/office/drawing/2014/main" id="{D5D8D77B-A600-298E-EFA1-5A9981AD41FF}"/>
              </a:ext>
            </a:extLst>
          </p:cNvPr>
          <p:cNvSpPr/>
          <p:nvPr/>
        </p:nvSpPr>
        <p:spPr>
          <a:xfrm>
            <a:off x="6266984" y="1008372"/>
            <a:ext cx="4852587" cy="3308561"/>
          </a:xfrm>
          <a:custGeom>
            <a:avLst/>
            <a:gdLst/>
            <a:ahLst/>
            <a:cxnLst/>
            <a:rect l="l" t="t" r="r" b="b"/>
            <a:pathLst>
              <a:path w="5778358" h="3857054">
                <a:moveTo>
                  <a:pt x="0" y="0"/>
                </a:moveTo>
                <a:lnTo>
                  <a:pt x="5778358" y="0"/>
                </a:lnTo>
                <a:lnTo>
                  <a:pt x="5778358" y="3857054"/>
                </a:lnTo>
                <a:lnTo>
                  <a:pt x="0" y="3857054"/>
                </a:lnTo>
                <a:lnTo>
                  <a:pt x="0" y="0"/>
                </a:lnTo>
                <a:close/>
              </a:path>
            </a:pathLst>
          </a:custGeom>
          <a:blipFill>
            <a:blip r:embed="rId4"/>
            <a:stretch>
              <a:fillRect l="-7520"/>
            </a:stretch>
          </a:blipFill>
        </p:spPr>
        <p:txBody>
          <a:bodyPr/>
          <a:lstStyle/>
          <a:p>
            <a:endParaRPr lang="en-GB"/>
          </a:p>
        </p:txBody>
      </p:sp>
    </p:spTree>
    <p:extLst>
      <p:ext uri="{BB962C8B-B14F-4D97-AF65-F5344CB8AC3E}">
        <p14:creationId xmlns:p14="http://schemas.microsoft.com/office/powerpoint/2010/main" val="172075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DE80F-DB80-D5DA-8C8D-6C67D5D24A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17FBE-0280-E135-6E96-21ED9313B112}"/>
              </a:ext>
            </a:extLst>
          </p:cNvPr>
          <p:cNvSpPr>
            <a:spLocks noGrp="1"/>
          </p:cNvSpPr>
          <p:nvPr>
            <p:ph type="title"/>
          </p:nvPr>
        </p:nvSpPr>
        <p:spPr>
          <a:xfrm>
            <a:off x="1097280" y="286603"/>
            <a:ext cx="10058400" cy="1450757"/>
          </a:xfrm>
        </p:spPr>
        <p:txBody>
          <a:bodyPr>
            <a:normAutofit/>
          </a:bodyPr>
          <a:lstStyle/>
          <a:p>
            <a:pPr>
              <a:lnSpc>
                <a:spcPct val="100000"/>
              </a:lnSpc>
            </a:pPr>
            <a:r>
              <a:rPr lang="en-US" sz="3600" b="1" dirty="0">
                <a:solidFill>
                  <a:srgbClr val="0069B3"/>
                </a:solidFill>
                <a:latin typeface="Arial" charset="0"/>
                <a:ea typeface="Arial" charset="0"/>
                <a:cs typeface="Arial" charset="0"/>
              </a:rPr>
              <a:t>THH Safeguarding Officers </a:t>
            </a:r>
            <a:br>
              <a:rPr lang="en-US" sz="3600" b="1" dirty="0">
                <a:solidFill>
                  <a:srgbClr val="0069B3"/>
                </a:solidFill>
                <a:latin typeface="Arial" charset="0"/>
                <a:ea typeface="Arial" charset="0"/>
                <a:cs typeface="Arial" charset="0"/>
              </a:rPr>
            </a:br>
            <a:r>
              <a:rPr lang="en-US" sz="2400" b="1" dirty="0">
                <a:latin typeface="Arial" charset="0"/>
                <a:ea typeface="Arial" charset="0"/>
                <a:cs typeface="Arial" charset="0"/>
              </a:rPr>
              <a:t>Know Who to Talk To</a:t>
            </a:r>
            <a:endParaRPr lang="en-US" sz="2400" dirty="0">
              <a:latin typeface="Verdana Pro"/>
            </a:endParaRPr>
          </a:p>
        </p:txBody>
      </p:sp>
      <p:sp>
        <p:nvSpPr>
          <p:cNvPr id="15" name="Slide Number Placeholder 14">
            <a:extLst>
              <a:ext uri="{FF2B5EF4-FFF2-40B4-BE49-F238E27FC236}">
                <a16:creationId xmlns:a16="http://schemas.microsoft.com/office/drawing/2014/main" id="{64E8487D-B8C7-4E88-DE11-CF55694403EA}"/>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10</a:t>
            </a:fld>
            <a:endParaRPr lang="en-US" dirty="0"/>
          </a:p>
        </p:txBody>
      </p:sp>
      <p:sp>
        <p:nvSpPr>
          <p:cNvPr id="28" name="Rectangle 27">
            <a:extLst>
              <a:ext uri="{FF2B5EF4-FFF2-40B4-BE49-F238E27FC236}">
                <a16:creationId xmlns:a16="http://schemas.microsoft.com/office/drawing/2014/main" id="{EB0222E9-B185-4914-FB78-5A77E380752D}"/>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7" descr="Logo&#10;&#10;Description automatically generated">
            <a:extLst>
              <a:ext uri="{FF2B5EF4-FFF2-40B4-BE49-F238E27FC236}">
                <a16:creationId xmlns:a16="http://schemas.microsoft.com/office/drawing/2014/main" id="{CA281A87-738B-6220-9F62-AABC6258F1FF}"/>
              </a:ext>
            </a:extLst>
          </p:cNvPr>
          <p:cNvPicPr>
            <a:picLocks noChangeAspect="1"/>
          </p:cNvPicPr>
          <p:nvPr/>
        </p:nvPicPr>
        <p:blipFill>
          <a:blip r:embed="rId3"/>
          <a:stretch>
            <a:fillRect/>
          </a:stretch>
        </p:blipFill>
        <p:spPr>
          <a:xfrm>
            <a:off x="10329639" y="348869"/>
            <a:ext cx="816897" cy="877372"/>
          </a:xfrm>
          <a:prstGeom prst="rect">
            <a:avLst/>
          </a:prstGeom>
        </p:spPr>
      </p:pic>
      <p:pic>
        <p:nvPicPr>
          <p:cNvPr id="7" name="Picture 6">
            <a:extLst>
              <a:ext uri="{FF2B5EF4-FFF2-40B4-BE49-F238E27FC236}">
                <a16:creationId xmlns:a16="http://schemas.microsoft.com/office/drawing/2014/main" id="{B1FBC0E4-7E58-5461-5430-E1675D191C17}"/>
              </a:ext>
            </a:extLst>
          </p:cNvPr>
          <p:cNvPicPr>
            <a:picLocks noChangeAspect="1"/>
          </p:cNvPicPr>
          <p:nvPr/>
        </p:nvPicPr>
        <p:blipFill rotWithShape="1">
          <a:blip r:embed="rId4"/>
          <a:srcRect b="13973"/>
          <a:stretch/>
        </p:blipFill>
        <p:spPr>
          <a:xfrm>
            <a:off x="1170198" y="3224034"/>
            <a:ext cx="2184286" cy="2286811"/>
          </a:xfrm>
          <a:prstGeom prst="rect">
            <a:avLst/>
          </a:prstGeom>
        </p:spPr>
      </p:pic>
      <p:sp>
        <p:nvSpPr>
          <p:cNvPr id="11" name="TextBox 10">
            <a:extLst>
              <a:ext uri="{FF2B5EF4-FFF2-40B4-BE49-F238E27FC236}">
                <a16:creationId xmlns:a16="http://schemas.microsoft.com/office/drawing/2014/main" id="{85181AB8-25CB-6B5B-4D0A-97B6B78DF81C}"/>
              </a:ext>
            </a:extLst>
          </p:cNvPr>
          <p:cNvSpPr txBox="1"/>
          <p:nvPr/>
        </p:nvSpPr>
        <p:spPr>
          <a:xfrm>
            <a:off x="1097280" y="2082073"/>
            <a:ext cx="2976587" cy="1354217"/>
          </a:xfrm>
          <a:prstGeom prst="rect">
            <a:avLst/>
          </a:prstGeom>
          <a:noFill/>
        </p:spPr>
        <p:txBody>
          <a:bodyPr wrap="square" rtlCol="0">
            <a:spAutoFit/>
          </a:bodyPr>
          <a:lstStyle/>
          <a:p>
            <a:pPr>
              <a:spcBef>
                <a:spcPts val="400"/>
              </a:spcBef>
            </a:pPr>
            <a:r>
              <a:rPr lang="en-US" sz="2000" b="1" dirty="0">
                <a:latin typeface="Arial" charset="0"/>
                <a:ea typeface="Arial" charset="0"/>
                <a:cs typeface="Arial" charset="0"/>
              </a:rPr>
              <a:t>Camilla Spicer                        </a:t>
            </a:r>
          </a:p>
          <a:p>
            <a:pPr>
              <a:spcBef>
                <a:spcPts val="400"/>
              </a:spcBef>
            </a:pPr>
            <a:r>
              <a:rPr lang="en-US" sz="1300" dirty="0">
                <a:latin typeface="Arial" charset="0"/>
                <a:ea typeface="Arial" charset="0"/>
                <a:cs typeface="Arial" charset="0"/>
              </a:rPr>
              <a:t>The Head of Service Delivery </a:t>
            </a:r>
          </a:p>
          <a:p>
            <a:pPr>
              <a:spcBef>
                <a:spcPts val="400"/>
              </a:spcBef>
            </a:pPr>
            <a:r>
              <a:rPr lang="en-US" sz="1300" dirty="0">
                <a:latin typeface="Arial" charset="0"/>
                <a:ea typeface="Arial" charset="0"/>
                <a:cs typeface="Arial" charset="0"/>
              </a:rPr>
              <a:t>07543 429823 / 01276 581174 </a:t>
            </a:r>
            <a:r>
              <a:rPr lang="en-GB" sz="1300" noProof="0" dirty="0" err="1">
                <a:latin typeface="Arial" charset="0"/>
                <a:ea typeface="Arial" charset="0"/>
                <a:cs typeface="Arial" charset="0"/>
              </a:rPr>
              <a:t>camilla.spicer@thehopehub.org.uk</a:t>
            </a:r>
            <a:endParaRPr lang="en-US" sz="1300" dirty="0">
              <a:latin typeface="Arial" charset="0"/>
              <a:ea typeface="Arial" charset="0"/>
              <a:cs typeface="Arial" charset="0"/>
            </a:endParaRPr>
          </a:p>
          <a:p>
            <a:pPr>
              <a:spcBef>
                <a:spcPts val="400"/>
              </a:spcBef>
            </a:pPr>
            <a:endParaRPr lang="en-US" sz="1300" dirty="0">
              <a:latin typeface="Arial" charset="0"/>
              <a:ea typeface="Arial" charset="0"/>
              <a:cs typeface="Arial" charset="0"/>
            </a:endParaRPr>
          </a:p>
        </p:txBody>
      </p:sp>
      <p:sp>
        <p:nvSpPr>
          <p:cNvPr id="20" name="TextBox 19">
            <a:extLst>
              <a:ext uri="{FF2B5EF4-FFF2-40B4-BE49-F238E27FC236}">
                <a16:creationId xmlns:a16="http://schemas.microsoft.com/office/drawing/2014/main" id="{9E99C585-D139-10D4-79CF-59C001139C27}"/>
              </a:ext>
            </a:extLst>
          </p:cNvPr>
          <p:cNvSpPr txBox="1"/>
          <p:nvPr/>
        </p:nvSpPr>
        <p:spPr>
          <a:xfrm>
            <a:off x="8311814" y="2108920"/>
            <a:ext cx="2791385" cy="1354217"/>
          </a:xfrm>
          <a:prstGeom prst="rect">
            <a:avLst/>
          </a:prstGeom>
          <a:noFill/>
        </p:spPr>
        <p:txBody>
          <a:bodyPr wrap="square" rtlCol="0">
            <a:spAutoFit/>
          </a:bodyPr>
          <a:lstStyle/>
          <a:p>
            <a:pPr>
              <a:spcBef>
                <a:spcPts val="400"/>
              </a:spcBef>
            </a:pPr>
            <a:r>
              <a:rPr lang="en-US" sz="2000" b="1" dirty="0">
                <a:latin typeface="Arial" charset="0"/>
                <a:ea typeface="Arial" charset="0"/>
                <a:cs typeface="Arial" charset="0"/>
              </a:rPr>
              <a:t>Clare McCord</a:t>
            </a:r>
          </a:p>
          <a:p>
            <a:pPr>
              <a:spcBef>
                <a:spcPts val="400"/>
              </a:spcBef>
            </a:pPr>
            <a:r>
              <a:rPr lang="en-US" sz="1300" dirty="0">
                <a:latin typeface="Arial" charset="0"/>
                <a:ea typeface="Arial" charset="0"/>
                <a:cs typeface="Arial" charset="0"/>
              </a:rPr>
              <a:t>Day Services Manager</a:t>
            </a:r>
          </a:p>
          <a:p>
            <a:pPr>
              <a:spcBef>
                <a:spcPts val="400"/>
              </a:spcBef>
            </a:pPr>
            <a:r>
              <a:rPr lang="en-US" sz="1300" dirty="0">
                <a:latin typeface="Arial" charset="0"/>
                <a:ea typeface="Arial" charset="0"/>
                <a:cs typeface="Arial" charset="0"/>
              </a:rPr>
              <a:t>07543 429823 / 01276 743053 </a:t>
            </a:r>
            <a:r>
              <a:rPr lang="en-US" sz="1300" dirty="0" err="1">
                <a:latin typeface="Arial" charset="0"/>
                <a:ea typeface="Arial" charset="0"/>
                <a:cs typeface="Arial" charset="0"/>
              </a:rPr>
              <a:t>clare.mccord@thehopehub.org.uk</a:t>
            </a:r>
            <a:endParaRPr lang="en-US" sz="1300" dirty="0">
              <a:latin typeface="Arial" charset="0"/>
              <a:ea typeface="Arial" charset="0"/>
              <a:cs typeface="Arial" charset="0"/>
            </a:endParaRPr>
          </a:p>
          <a:p>
            <a:pPr>
              <a:spcBef>
                <a:spcPts val="400"/>
              </a:spcBef>
            </a:pPr>
            <a:endParaRPr lang="en-US" sz="1300" dirty="0">
              <a:latin typeface="Arial" charset="0"/>
              <a:ea typeface="Arial" charset="0"/>
              <a:cs typeface="Arial" charset="0"/>
            </a:endParaRPr>
          </a:p>
        </p:txBody>
      </p:sp>
      <p:sp>
        <p:nvSpPr>
          <p:cNvPr id="3" name="Footer Placeholder 16">
            <a:extLst>
              <a:ext uri="{FF2B5EF4-FFF2-40B4-BE49-F238E27FC236}">
                <a16:creationId xmlns:a16="http://schemas.microsoft.com/office/drawing/2014/main" id="{B4E60631-0F32-9F4A-568C-45E631F57E4C}"/>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
        <p:nvSpPr>
          <p:cNvPr id="4" name="AutoShape 2">
            <a:extLst>
              <a:ext uri="{FF2B5EF4-FFF2-40B4-BE49-F238E27FC236}">
                <a16:creationId xmlns:a16="http://schemas.microsoft.com/office/drawing/2014/main" id="{54425352-F3F3-B27A-D757-7EA7FE390D92}"/>
              </a:ext>
            </a:extLst>
          </p:cNvPr>
          <p:cNvSpPr>
            <a:spLocks noChangeAspect="1" noChangeArrowheads="1"/>
          </p:cNvSpPr>
          <p:nvPr/>
        </p:nvSpPr>
        <p:spPr bwMode="auto">
          <a:xfrm>
            <a:off x="4198071" y="3224034"/>
            <a:ext cx="3530084" cy="27839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sz="2000" kern="0" dirty="0">
                <a:latin typeface="Arial" panose="020B0604020202020204" pitchFamily="34" charset="0"/>
                <a:ea typeface="Times New Roman" panose="02020603050405020304" pitchFamily="18" charset="0"/>
                <a:cs typeface="Times New Roman" panose="02020603050405020304" pitchFamily="18" charset="0"/>
              </a:rPr>
              <a:t>Our Safeguarding Officers are trained to assess risks, liaise with specialist services, and support you. They know how to follow the principles, legislation and guidance to safeguard vulnerable adults.</a:t>
            </a:r>
          </a:p>
        </p:txBody>
      </p:sp>
      <p:pic>
        <p:nvPicPr>
          <p:cNvPr id="16" name="Picture 15" descr="A person smiling for the camera&#10;&#10;AI-generated content may be incorrect.">
            <a:extLst>
              <a:ext uri="{FF2B5EF4-FFF2-40B4-BE49-F238E27FC236}">
                <a16:creationId xmlns:a16="http://schemas.microsoft.com/office/drawing/2014/main" id="{4705548B-B8D1-0E29-CB8E-C810D8556F63}"/>
              </a:ext>
            </a:extLst>
          </p:cNvPr>
          <p:cNvPicPr>
            <a:picLocks noChangeAspect="1"/>
          </p:cNvPicPr>
          <p:nvPr/>
        </p:nvPicPr>
        <p:blipFill>
          <a:blip r:embed="rId5"/>
          <a:srcRect l="14602" t="1" b="-35323"/>
          <a:stretch>
            <a:fillRect/>
          </a:stretch>
        </p:blipFill>
        <p:spPr>
          <a:xfrm>
            <a:off x="8436018" y="3258119"/>
            <a:ext cx="1855784" cy="3094556"/>
          </a:xfrm>
          <a:prstGeom prst="rect">
            <a:avLst/>
          </a:prstGeom>
        </p:spPr>
      </p:pic>
    </p:spTree>
    <p:extLst>
      <p:ext uri="{BB962C8B-B14F-4D97-AF65-F5344CB8AC3E}">
        <p14:creationId xmlns:p14="http://schemas.microsoft.com/office/powerpoint/2010/main" val="437081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F798-8948-401D-89CE-1ED6136ED254}"/>
              </a:ext>
            </a:extLst>
          </p:cNvPr>
          <p:cNvSpPr>
            <a:spLocks noGrp="1"/>
          </p:cNvSpPr>
          <p:nvPr>
            <p:ph type="title"/>
          </p:nvPr>
        </p:nvSpPr>
        <p:spPr>
          <a:xfrm>
            <a:off x="1097280" y="286603"/>
            <a:ext cx="10058400" cy="1450757"/>
          </a:xfrm>
        </p:spPr>
        <p:txBody>
          <a:bodyPr/>
          <a:lstStyle/>
          <a:p>
            <a:pPr>
              <a:lnSpc>
                <a:spcPct val="100000"/>
              </a:lnSpc>
            </a:pPr>
            <a:r>
              <a:rPr lang="en-US" sz="3600" b="1">
                <a:solidFill>
                  <a:srgbClr val="0069B3"/>
                </a:solidFill>
                <a:latin typeface="Arial" charset="0"/>
                <a:ea typeface="Arial" charset="0"/>
                <a:cs typeface="Arial" charset="0"/>
              </a:rPr>
              <a:t>Confidentiality vs Risk of Harm</a:t>
            </a:r>
            <a:br>
              <a:rPr lang="en-US" sz="3600" b="1">
                <a:solidFill>
                  <a:srgbClr val="0069B3"/>
                </a:solidFill>
                <a:latin typeface="Arial" charset="0"/>
                <a:ea typeface="Arial" charset="0"/>
                <a:cs typeface="Arial" charset="0"/>
              </a:rPr>
            </a:br>
            <a:r>
              <a:rPr lang="en-US" sz="2400" b="1">
                <a:latin typeface="Arial" charset="0"/>
                <a:ea typeface="Arial" charset="0"/>
                <a:cs typeface="Arial" charset="0"/>
              </a:rPr>
              <a:t>Respect Confidentiality across THH</a:t>
            </a:r>
            <a:endParaRPr lang="en-US" sz="2400">
              <a:latin typeface="Arial" charset="0"/>
              <a:ea typeface="Arial" charset="0"/>
              <a:cs typeface="Arial" charset="0"/>
            </a:endParaRPr>
          </a:p>
        </p:txBody>
      </p:sp>
      <p:sp>
        <p:nvSpPr>
          <p:cNvPr id="15" name="Slide Number Placeholder 14">
            <a:extLst>
              <a:ext uri="{FF2B5EF4-FFF2-40B4-BE49-F238E27FC236}">
                <a16:creationId xmlns:a16="http://schemas.microsoft.com/office/drawing/2014/main" id="{FAC43D02-FCA1-4880-8376-FFDCFB5A520F}"/>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11</a:t>
            </a:fld>
            <a:endParaRPr lang="en-US"/>
          </a:p>
        </p:txBody>
      </p:sp>
      <p:sp>
        <p:nvSpPr>
          <p:cNvPr id="28" name="Rectangle 27">
            <a:extLst>
              <a:ext uri="{FF2B5EF4-FFF2-40B4-BE49-F238E27FC236}">
                <a16:creationId xmlns:a16="http://schemas.microsoft.com/office/drawing/2014/main" id="{2F35A802-F3F8-E79B-5D75-FE7E86CF3411}"/>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Logo&#10;&#10;Description automatically generated">
            <a:extLst>
              <a:ext uri="{FF2B5EF4-FFF2-40B4-BE49-F238E27FC236}">
                <a16:creationId xmlns:a16="http://schemas.microsoft.com/office/drawing/2014/main" id="{3B9A23A1-CB03-8993-6AFB-58A8F839B329}"/>
              </a:ext>
            </a:extLst>
          </p:cNvPr>
          <p:cNvPicPr>
            <a:picLocks noChangeAspect="1"/>
          </p:cNvPicPr>
          <p:nvPr/>
        </p:nvPicPr>
        <p:blipFill>
          <a:blip r:embed="rId3"/>
          <a:stretch>
            <a:fillRect/>
          </a:stretch>
        </p:blipFill>
        <p:spPr>
          <a:xfrm>
            <a:off x="10338783" y="464599"/>
            <a:ext cx="816897" cy="877372"/>
          </a:xfrm>
          <a:prstGeom prst="rect">
            <a:avLst/>
          </a:prstGeom>
        </p:spPr>
      </p:pic>
      <p:sp>
        <p:nvSpPr>
          <p:cNvPr id="11" name="TextBox 10"/>
          <p:cNvSpPr txBox="1"/>
          <p:nvPr/>
        </p:nvSpPr>
        <p:spPr>
          <a:xfrm>
            <a:off x="1132457" y="2144776"/>
            <a:ext cx="3080727" cy="3893374"/>
          </a:xfrm>
          <a:prstGeom prst="rect">
            <a:avLst/>
          </a:prstGeom>
          <a:noFill/>
        </p:spPr>
        <p:txBody>
          <a:bodyPr wrap="square" rtlCol="0">
            <a:spAutoFit/>
          </a:bodyPr>
          <a:lstStyle/>
          <a:p>
            <a:pPr>
              <a:spcBef>
                <a:spcPts val="400"/>
              </a:spcBef>
            </a:pPr>
            <a:r>
              <a:rPr lang="en-US" sz="1400">
                <a:latin typeface="Arial" charset="0"/>
                <a:ea typeface="Arial" charset="0"/>
                <a:cs typeface="Arial" charset="0"/>
              </a:rPr>
              <a:t>The Hope Hub has a Confidentiality Policy because mostly, conversations with Service Users are private.</a:t>
            </a:r>
          </a:p>
          <a:p>
            <a:pPr>
              <a:spcBef>
                <a:spcPts val="400"/>
              </a:spcBef>
            </a:pPr>
            <a:endParaRPr lang="en-US" sz="1400">
              <a:latin typeface="Arial" charset="0"/>
              <a:ea typeface="Arial" charset="0"/>
              <a:cs typeface="Arial" charset="0"/>
            </a:endParaRPr>
          </a:p>
          <a:p>
            <a:pPr>
              <a:spcBef>
                <a:spcPts val="400"/>
              </a:spcBef>
            </a:pPr>
            <a:r>
              <a:rPr lang="en-US" sz="1400">
                <a:latin typeface="Arial" charset="0"/>
                <a:ea typeface="Arial" charset="0"/>
                <a:cs typeface="Arial" charset="0"/>
              </a:rPr>
              <a:t>However, where there is a safeguarding issue, such as a disclosure, allegation or concern about abuse, then it is the Head of Service Delivery, Camilla Spicer or the CEO, Mags Mercer who needs to assess the risk of harm and decide if immediate action is needed to safeguard the health or safety of the individual or anyone else who may be at risk.</a:t>
            </a:r>
          </a:p>
          <a:p>
            <a:pPr>
              <a:spcBef>
                <a:spcPts val="400"/>
              </a:spcBef>
            </a:pPr>
            <a:endParaRPr lang="en-US" sz="1300">
              <a:latin typeface="Arial" charset="0"/>
              <a:ea typeface="Arial" charset="0"/>
              <a:cs typeface="Arial" charset="0"/>
            </a:endParaRPr>
          </a:p>
        </p:txBody>
      </p:sp>
      <p:pic>
        <p:nvPicPr>
          <p:cNvPr id="16" name="Picture 15"/>
          <p:cNvPicPr>
            <a:picLocks noChangeAspect="1"/>
          </p:cNvPicPr>
          <p:nvPr/>
        </p:nvPicPr>
        <p:blipFill rotWithShape="1">
          <a:blip r:embed="rId4"/>
          <a:srcRect b="17649"/>
          <a:stretch/>
        </p:blipFill>
        <p:spPr>
          <a:xfrm>
            <a:off x="8294804" y="3693123"/>
            <a:ext cx="2516061" cy="2302220"/>
          </a:xfrm>
          <a:prstGeom prst="rect">
            <a:avLst/>
          </a:prstGeom>
        </p:spPr>
      </p:pic>
      <p:sp>
        <p:nvSpPr>
          <p:cNvPr id="10" name="TextBox 9"/>
          <p:cNvSpPr txBox="1"/>
          <p:nvPr/>
        </p:nvSpPr>
        <p:spPr>
          <a:xfrm>
            <a:off x="4867152" y="2126600"/>
            <a:ext cx="2783714" cy="1795363"/>
          </a:xfrm>
          <a:prstGeom prst="rect">
            <a:avLst/>
          </a:prstGeom>
          <a:noFill/>
        </p:spPr>
        <p:txBody>
          <a:bodyPr wrap="square" rtlCol="0">
            <a:spAutoFit/>
          </a:bodyPr>
          <a:lstStyle/>
          <a:p>
            <a:pPr>
              <a:spcBef>
                <a:spcPts val="400"/>
              </a:spcBef>
            </a:pPr>
            <a:r>
              <a:rPr lang="en-US" sz="1300">
                <a:latin typeface="Arial" charset="0"/>
                <a:ea typeface="Arial" charset="0"/>
                <a:cs typeface="Arial" charset="0"/>
              </a:rPr>
              <a:t>If you hear an allegation or suspicion of abuse, immediately inform:</a:t>
            </a:r>
          </a:p>
          <a:p>
            <a:pPr>
              <a:spcBef>
                <a:spcPts val="400"/>
              </a:spcBef>
            </a:pPr>
            <a:r>
              <a:rPr lang="en-US" sz="1300">
                <a:latin typeface="Arial" charset="0"/>
                <a:ea typeface="Arial" charset="0"/>
                <a:cs typeface="Arial" charset="0"/>
              </a:rPr>
              <a:t>The Head of Service Delivery Camilla Spicer                        07543 429823 / 01276 581174 camilla.spicer@thehopehub.org.uk</a:t>
            </a:r>
          </a:p>
          <a:p>
            <a:pPr>
              <a:spcBef>
                <a:spcPts val="400"/>
              </a:spcBef>
            </a:pPr>
            <a:endParaRPr lang="en-US" sz="1300">
              <a:latin typeface="Arial" charset="0"/>
              <a:ea typeface="Arial" charset="0"/>
              <a:cs typeface="Arial" charset="0"/>
            </a:endParaRPr>
          </a:p>
        </p:txBody>
      </p:sp>
      <p:sp>
        <p:nvSpPr>
          <p:cNvPr id="4" name="Content Placeholder 3"/>
          <p:cNvSpPr>
            <a:spLocks noGrp="1"/>
          </p:cNvSpPr>
          <p:nvPr>
            <p:ph idx="1"/>
          </p:nvPr>
        </p:nvSpPr>
        <p:spPr>
          <a:xfrm>
            <a:off x="8188205" y="2139065"/>
            <a:ext cx="2729257" cy="1513209"/>
          </a:xfrm>
        </p:spPr>
        <p:txBody>
          <a:bodyPr>
            <a:normAutofit/>
          </a:bodyPr>
          <a:lstStyle/>
          <a:p>
            <a:pPr marL="0" indent="0">
              <a:buNone/>
            </a:pPr>
            <a:r>
              <a:rPr lang="en-US" sz="1300">
                <a:latin typeface="Arial" charset="0"/>
                <a:ea typeface="Arial" charset="0"/>
                <a:cs typeface="Arial" charset="0"/>
              </a:rPr>
              <a:t>If you do not feel that your concerns are being addressed appropriately then tell:</a:t>
            </a:r>
          </a:p>
          <a:p>
            <a:pPr marL="0" indent="0">
              <a:buNone/>
            </a:pPr>
            <a:r>
              <a:rPr lang="en-US" sz="1300">
                <a:latin typeface="Arial" charset="0"/>
                <a:ea typeface="Arial" charset="0"/>
                <a:cs typeface="Arial" charset="0"/>
              </a:rPr>
              <a:t>The Chief Executive of THH     Mags Mercer                         07783 430092 /01276 581174  mags.mercer@thehopehub.org.uk</a:t>
            </a:r>
          </a:p>
          <a:p>
            <a:pPr marL="0" indent="0">
              <a:buNone/>
            </a:pPr>
            <a:endParaRPr lang="en-US"/>
          </a:p>
        </p:txBody>
      </p:sp>
      <p:pic>
        <p:nvPicPr>
          <p:cNvPr id="14" name="Picture 13"/>
          <p:cNvPicPr>
            <a:picLocks noChangeAspect="1"/>
          </p:cNvPicPr>
          <p:nvPr/>
        </p:nvPicPr>
        <p:blipFill rotWithShape="1">
          <a:blip r:embed="rId5"/>
          <a:srcRect b="13973"/>
          <a:stretch/>
        </p:blipFill>
        <p:spPr>
          <a:xfrm>
            <a:off x="4957294" y="3693123"/>
            <a:ext cx="2184286" cy="2286811"/>
          </a:xfrm>
          <a:prstGeom prst="rect">
            <a:avLst/>
          </a:prstGeom>
        </p:spPr>
      </p:pic>
      <p:sp>
        <p:nvSpPr>
          <p:cNvPr id="3" name="Footer Placeholder 16">
            <a:extLst>
              <a:ext uri="{FF2B5EF4-FFF2-40B4-BE49-F238E27FC236}">
                <a16:creationId xmlns:a16="http://schemas.microsoft.com/office/drawing/2014/main" id="{73149559-9204-EE89-2AC9-71071BBA4AE5}"/>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214890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4162C-3A16-9CF1-16DC-9CB93F08D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BB7296-C5B2-0647-4596-63BB3C5EF30F}"/>
              </a:ext>
            </a:extLst>
          </p:cNvPr>
          <p:cNvSpPr>
            <a:spLocks noGrp="1"/>
          </p:cNvSpPr>
          <p:nvPr>
            <p:ph type="title"/>
          </p:nvPr>
        </p:nvSpPr>
        <p:spPr>
          <a:xfrm>
            <a:off x="1097280" y="286603"/>
            <a:ext cx="10058400" cy="1450757"/>
          </a:xfrm>
        </p:spPr>
        <p:txBody>
          <a:bodyPr>
            <a:normAutofit/>
          </a:bodyPr>
          <a:lstStyle/>
          <a:p>
            <a:pPr>
              <a:lnSpc>
                <a:spcPct val="100000"/>
              </a:lnSpc>
            </a:pPr>
            <a:r>
              <a:rPr lang="en-US" sz="3600" b="1">
                <a:solidFill>
                  <a:srgbClr val="0069B3"/>
                </a:solidFill>
                <a:latin typeface="Arial" charset="0"/>
                <a:ea typeface="Arial" charset="0"/>
                <a:cs typeface="Arial" charset="0"/>
              </a:rPr>
              <a:t>THH Safeguarding Leads </a:t>
            </a:r>
            <a:br>
              <a:rPr lang="en-US" sz="3600" b="1">
                <a:solidFill>
                  <a:srgbClr val="0069B3"/>
                </a:solidFill>
                <a:latin typeface="Arial" charset="0"/>
                <a:ea typeface="Arial" charset="0"/>
                <a:cs typeface="Arial" charset="0"/>
              </a:rPr>
            </a:br>
            <a:r>
              <a:rPr lang="en-US" sz="2400" b="1">
                <a:latin typeface="Arial" charset="0"/>
                <a:ea typeface="Arial" charset="0"/>
                <a:cs typeface="Arial" charset="0"/>
              </a:rPr>
              <a:t>Risk Assessment and Escalation</a:t>
            </a:r>
            <a:endParaRPr lang="en-US" sz="2400">
              <a:latin typeface="Verdana Pro"/>
            </a:endParaRPr>
          </a:p>
        </p:txBody>
      </p:sp>
      <p:sp>
        <p:nvSpPr>
          <p:cNvPr id="3" name="Content Placeholder 2">
            <a:extLst>
              <a:ext uri="{FF2B5EF4-FFF2-40B4-BE49-F238E27FC236}">
                <a16:creationId xmlns:a16="http://schemas.microsoft.com/office/drawing/2014/main" id="{8EC46419-5C9C-C16A-07FE-BEBC0079A69D}"/>
              </a:ext>
            </a:extLst>
          </p:cNvPr>
          <p:cNvSpPr>
            <a:spLocks noGrp="1"/>
          </p:cNvSpPr>
          <p:nvPr>
            <p:ph idx="1"/>
          </p:nvPr>
        </p:nvSpPr>
        <p:spPr>
          <a:xfrm>
            <a:off x="1229193" y="2254761"/>
            <a:ext cx="3522688" cy="3863108"/>
          </a:xfrm>
        </p:spPr>
        <p:txBody>
          <a:bodyPr vert="horz" lIns="0" tIns="45720" rIns="0" bIns="45720" rtlCol="0" anchor="t">
            <a:noAutofit/>
          </a:bodyPr>
          <a:lstStyle/>
          <a:p>
            <a:pPr marL="0" indent="0">
              <a:lnSpc>
                <a:spcPts val="2400"/>
              </a:lnSpc>
              <a:spcBef>
                <a:spcPts val="0"/>
              </a:spcBef>
              <a:buNone/>
            </a:pPr>
            <a:r>
              <a:rPr lang="en-GB" sz="1600" kern="0" dirty="0">
                <a:latin typeface="Arial" panose="020B0604020202020204" pitchFamily="34" charset="0"/>
                <a:ea typeface="Times New Roman" panose="02020603050405020304" pitchFamily="18" charset="0"/>
                <a:cs typeface="Times New Roman" panose="02020603050405020304" pitchFamily="18" charset="0"/>
              </a:rPr>
              <a:t>The Safeguarding Leads at The Hope Hub have many years of experience and training in safeguarding. They are swift to assess risks and know how to meet legislation. They are quick to implement further support at The Hope Hub and secure external specialist support and guidance.</a:t>
            </a:r>
          </a:p>
          <a:p>
            <a:pPr marL="0" indent="0">
              <a:lnSpc>
                <a:spcPts val="2400"/>
              </a:lnSpc>
              <a:spcBef>
                <a:spcPts val="0"/>
              </a:spcBef>
              <a:buNone/>
            </a:pPr>
            <a:endParaRPr lang="en-GB" sz="1600" kern="0" dirty="0">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2400"/>
              </a:lnSpc>
              <a:spcBef>
                <a:spcPts val="0"/>
              </a:spcBef>
              <a:buNone/>
            </a:pPr>
            <a:r>
              <a:rPr lang="en-GB" sz="1600" kern="0" dirty="0">
                <a:latin typeface="Arial" panose="020B0604020202020204" pitchFamily="34" charset="0"/>
                <a:cs typeface="Times New Roman" panose="02020603050405020304" pitchFamily="18" charset="0"/>
              </a:rPr>
              <a:t>If you do not feel that your concerns are being addressed appropriately then speak to Mags or David.</a:t>
            </a:r>
            <a:endParaRPr lang="en-GB" sz="1600" kern="0" dirty="0">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60000"/>
              </a:lnSpc>
              <a:buNone/>
            </a:pPr>
            <a:endParaRPr lang="en-US" sz="1600" dirty="0">
              <a:latin typeface="Arial" panose="020B0604020202020204" pitchFamily="34" charset="0"/>
              <a:cs typeface="Arial" panose="020B0604020202020204" pitchFamily="34" charset="0"/>
            </a:endParaRPr>
          </a:p>
        </p:txBody>
      </p:sp>
      <p:sp>
        <p:nvSpPr>
          <p:cNvPr id="15" name="Slide Number Placeholder 14">
            <a:extLst>
              <a:ext uri="{FF2B5EF4-FFF2-40B4-BE49-F238E27FC236}">
                <a16:creationId xmlns:a16="http://schemas.microsoft.com/office/drawing/2014/main" id="{046E269D-E150-19D1-146E-C41A77E879C5}"/>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12</a:t>
            </a:fld>
            <a:endParaRPr lang="en-US"/>
          </a:p>
        </p:txBody>
      </p:sp>
      <p:sp>
        <p:nvSpPr>
          <p:cNvPr id="28" name="Rectangle 27">
            <a:extLst>
              <a:ext uri="{FF2B5EF4-FFF2-40B4-BE49-F238E27FC236}">
                <a16:creationId xmlns:a16="http://schemas.microsoft.com/office/drawing/2014/main" id="{547AA90D-7EE8-1984-CB93-ECC9D1B71991}"/>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Logo&#10;&#10;Description automatically generated">
            <a:extLst>
              <a:ext uri="{FF2B5EF4-FFF2-40B4-BE49-F238E27FC236}">
                <a16:creationId xmlns:a16="http://schemas.microsoft.com/office/drawing/2014/main" id="{704CFAE3-0E02-0129-0C78-D80C53E5EB7C}"/>
              </a:ext>
            </a:extLst>
          </p:cNvPr>
          <p:cNvPicPr>
            <a:picLocks noChangeAspect="1"/>
          </p:cNvPicPr>
          <p:nvPr/>
        </p:nvPicPr>
        <p:blipFill>
          <a:blip r:embed="rId3"/>
          <a:stretch>
            <a:fillRect/>
          </a:stretch>
        </p:blipFill>
        <p:spPr>
          <a:xfrm>
            <a:off x="10329639" y="348869"/>
            <a:ext cx="816897" cy="877372"/>
          </a:xfrm>
          <a:prstGeom prst="rect">
            <a:avLst/>
          </a:prstGeom>
        </p:spPr>
      </p:pic>
      <p:sp>
        <p:nvSpPr>
          <p:cNvPr id="11" name="TextBox 10">
            <a:extLst>
              <a:ext uri="{FF2B5EF4-FFF2-40B4-BE49-F238E27FC236}">
                <a16:creationId xmlns:a16="http://schemas.microsoft.com/office/drawing/2014/main" id="{4A4F4F06-3A8E-B2E8-72DE-D4E0848B1A37}"/>
              </a:ext>
            </a:extLst>
          </p:cNvPr>
          <p:cNvSpPr txBox="1"/>
          <p:nvPr/>
        </p:nvSpPr>
        <p:spPr>
          <a:xfrm>
            <a:off x="5387708" y="2254761"/>
            <a:ext cx="2976587" cy="1143903"/>
          </a:xfrm>
          <a:prstGeom prst="rect">
            <a:avLst/>
          </a:prstGeom>
          <a:noFill/>
        </p:spPr>
        <p:txBody>
          <a:bodyPr wrap="square" rtlCol="0">
            <a:spAutoFit/>
          </a:bodyPr>
          <a:lstStyle/>
          <a:p>
            <a:pPr marL="0" indent="0">
              <a:buNone/>
            </a:pPr>
            <a:r>
              <a:rPr lang="en-US" sz="1300" dirty="0">
                <a:latin typeface="Arial" charset="0"/>
                <a:ea typeface="Arial" charset="0"/>
                <a:cs typeface="Arial" charset="0"/>
              </a:rPr>
              <a:t>Mags Mercer                         </a:t>
            </a:r>
          </a:p>
          <a:p>
            <a:pPr marL="0" indent="0">
              <a:buNone/>
            </a:pPr>
            <a:r>
              <a:rPr lang="en-US" sz="1300" dirty="0">
                <a:latin typeface="Arial" charset="0"/>
                <a:ea typeface="Arial" charset="0"/>
                <a:cs typeface="Arial" charset="0"/>
              </a:rPr>
              <a:t>The Chief Executive of THH </a:t>
            </a:r>
          </a:p>
          <a:p>
            <a:pPr marL="0" indent="0">
              <a:buNone/>
            </a:pPr>
            <a:r>
              <a:rPr lang="en-US" sz="1300" dirty="0">
                <a:latin typeface="Arial" charset="0"/>
                <a:ea typeface="Arial" charset="0"/>
                <a:cs typeface="Arial" charset="0"/>
              </a:rPr>
              <a:t>07783 430092 /01276 581174  </a:t>
            </a:r>
            <a:r>
              <a:rPr lang="en-US" sz="1300" dirty="0" err="1">
                <a:latin typeface="Arial" charset="0"/>
                <a:ea typeface="Arial" charset="0"/>
                <a:cs typeface="Arial" charset="0"/>
              </a:rPr>
              <a:t>mags.mercer@thehopehub.org.uk</a:t>
            </a:r>
            <a:endParaRPr lang="en-US" sz="1300" dirty="0">
              <a:latin typeface="Arial" charset="0"/>
              <a:ea typeface="Arial" charset="0"/>
              <a:cs typeface="Arial" charset="0"/>
            </a:endParaRPr>
          </a:p>
          <a:p>
            <a:pPr>
              <a:spcBef>
                <a:spcPts val="400"/>
              </a:spcBef>
            </a:pPr>
            <a:endParaRPr lang="en-US" sz="1300" dirty="0">
              <a:latin typeface="Arial" charset="0"/>
              <a:ea typeface="Arial" charset="0"/>
              <a:cs typeface="Arial" charset="0"/>
            </a:endParaRPr>
          </a:p>
        </p:txBody>
      </p:sp>
      <p:sp>
        <p:nvSpPr>
          <p:cNvPr id="20" name="TextBox 19">
            <a:extLst>
              <a:ext uri="{FF2B5EF4-FFF2-40B4-BE49-F238E27FC236}">
                <a16:creationId xmlns:a16="http://schemas.microsoft.com/office/drawing/2014/main" id="{F9D1E978-2FCC-0DCD-46C8-51711731216F}"/>
              </a:ext>
            </a:extLst>
          </p:cNvPr>
          <p:cNvSpPr txBox="1"/>
          <p:nvPr/>
        </p:nvSpPr>
        <p:spPr>
          <a:xfrm>
            <a:off x="8592202" y="2254761"/>
            <a:ext cx="2791385" cy="1143903"/>
          </a:xfrm>
          <a:prstGeom prst="rect">
            <a:avLst/>
          </a:prstGeom>
          <a:noFill/>
        </p:spPr>
        <p:txBody>
          <a:bodyPr wrap="square" rtlCol="0">
            <a:spAutoFit/>
          </a:bodyPr>
          <a:lstStyle/>
          <a:p>
            <a:r>
              <a:rPr lang="en-US" sz="1300" dirty="0">
                <a:latin typeface="Arial" charset="0"/>
                <a:ea typeface="Arial" charset="0"/>
                <a:cs typeface="Arial" charset="0"/>
              </a:rPr>
              <a:t>David Reed</a:t>
            </a:r>
          </a:p>
          <a:p>
            <a:r>
              <a:rPr lang="en-US" sz="1300" dirty="0">
                <a:latin typeface="Arial" panose="020B0604020202020204" pitchFamily="34" charset="0"/>
                <a:ea typeface="Arial" charset="0"/>
                <a:cs typeface="Arial" panose="020B0604020202020204" pitchFamily="34" charset="0"/>
              </a:rPr>
              <a:t>Lead Trustee for Safeguarding</a:t>
            </a:r>
          </a:p>
          <a:p>
            <a:r>
              <a:rPr lang="en-GB" sz="1300" dirty="0">
                <a:latin typeface="Arial" panose="020B0604020202020204" pitchFamily="34" charset="0"/>
                <a:cs typeface="Arial" panose="020B0604020202020204" pitchFamily="34" charset="0"/>
              </a:rPr>
              <a:t>Tel:07789 848 891	</a:t>
            </a:r>
          </a:p>
          <a:p>
            <a:r>
              <a:rPr lang="en-GB" sz="1300" dirty="0">
                <a:latin typeface="Arial" panose="020B0604020202020204" pitchFamily="34" charset="0"/>
                <a:cs typeface="Arial" panose="020B0604020202020204" pitchFamily="34" charset="0"/>
              </a:rPr>
              <a:t>Email: davidjreed67@gmail.com</a:t>
            </a:r>
          </a:p>
          <a:p>
            <a:pPr>
              <a:spcBef>
                <a:spcPts val="400"/>
              </a:spcBef>
            </a:pPr>
            <a:endParaRPr lang="en-US" sz="1300" dirty="0">
              <a:latin typeface="Arial" charset="0"/>
              <a:ea typeface="Arial" charset="0"/>
              <a:cs typeface="Arial" charset="0"/>
            </a:endParaRPr>
          </a:p>
        </p:txBody>
      </p:sp>
      <p:pic>
        <p:nvPicPr>
          <p:cNvPr id="4" name="Picture 3">
            <a:extLst>
              <a:ext uri="{FF2B5EF4-FFF2-40B4-BE49-F238E27FC236}">
                <a16:creationId xmlns:a16="http://schemas.microsoft.com/office/drawing/2014/main" id="{2B7531EE-6051-6CD4-AEA1-A723CE5AC66D}"/>
              </a:ext>
            </a:extLst>
          </p:cNvPr>
          <p:cNvPicPr>
            <a:picLocks noChangeAspect="1"/>
          </p:cNvPicPr>
          <p:nvPr/>
        </p:nvPicPr>
        <p:blipFill rotWithShape="1">
          <a:blip r:embed="rId4"/>
          <a:srcRect b="17649"/>
          <a:stretch/>
        </p:blipFill>
        <p:spPr>
          <a:xfrm>
            <a:off x="5512399" y="3581110"/>
            <a:ext cx="2516061" cy="2302220"/>
          </a:xfrm>
          <a:prstGeom prst="rect">
            <a:avLst/>
          </a:prstGeom>
        </p:spPr>
      </p:pic>
      <p:sp>
        <p:nvSpPr>
          <p:cNvPr id="6" name="Footer Placeholder 16">
            <a:extLst>
              <a:ext uri="{FF2B5EF4-FFF2-40B4-BE49-F238E27FC236}">
                <a16:creationId xmlns:a16="http://schemas.microsoft.com/office/drawing/2014/main" id="{D292DABB-1D5F-A117-DBE9-D1ED4BF649EE}"/>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pic>
        <p:nvPicPr>
          <p:cNvPr id="1026" name="Picture 2">
            <a:extLst>
              <a:ext uri="{FF2B5EF4-FFF2-40B4-BE49-F238E27FC236}">
                <a16:creationId xmlns:a16="http://schemas.microsoft.com/office/drawing/2014/main" id="{D674E150-C10E-2082-F02E-49D273486F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8978" y="3581110"/>
            <a:ext cx="1737437" cy="231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20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5E69F-9B3A-F4FE-8D1F-5E79209D30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A15CEC-EA0C-CC6C-5568-09195A93C4D6}"/>
              </a:ext>
            </a:extLst>
          </p:cNvPr>
          <p:cNvSpPr>
            <a:spLocks noGrp="1"/>
          </p:cNvSpPr>
          <p:nvPr>
            <p:ph type="title"/>
          </p:nvPr>
        </p:nvSpPr>
        <p:spPr>
          <a:xfrm>
            <a:off x="1097279" y="367625"/>
            <a:ext cx="10058400" cy="1450757"/>
          </a:xfrm>
        </p:spPr>
        <p:txBody>
          <a:bodyPr>
            <a:normAutofit/>
          </a:bodyPr>
          <a:lstStyle/>
          <a:p>
            <a:r>
              <a:rPr lang="en-US" sz="3600" b="1" dirty="0">
                <a:solidFill>
                  <a:srgbClr val="0069B3"/>
                </a:solidFill>
                <a:latin typeface="Arial" charset="0"/>
                <a:ea typeface="Arial" charset="0"/>
                <a:cs typeface="Arial" charset="0"/>
              </a:rPr>
              <a:t>Safeguarding at The Hope Hub</a:t>
            </a:r>
            <a:br>
              <a:rPr lang="en-US" sz="3600" b="1" dirty="0">
                <a:solidFill>
                  <a:srgbClr val="0069B3"/>
                </a:solidFill>
                <a:latin typeface="Arial" charset="0"/>
                <a:ea typeface="Arial" charset="0"/>
                <a:cs typeface="Arial" charset="0"/>
              </a:rPr>
            </a:br>
            <a:r>
              <a:rPr lang="en-US" sz="2400" b="1" dirty="0">
                <a:latin typeface="Arial" charset="0"/>
                <a:ea typeface="Arial" charset="0"/>
                <a:cs typeface="Arial" charset="0"/>
              </a:rPr>
              <a:t>Partnerships</a:t>
            </a:r>
            <a:endParaRPr lang="en-US" sz="3600" b="1" dirty="0">
              <a:solidFill>
                <a:srgbClr val="0069B3"/>
              </a:solidFill>
              <a:latin typeface="Arial" charset="0"/>
              <a:ea typeface="Arial" charset="0"/>
              <a:cs typeface="Arial" charset="0"/>
            </a:endParaRPr>
          </a:p>
        </p:txBody>
      </p:sp>
      <p:sp>
        <p:nvSpPr>
          <p:cNvPr id="5" name="Footer Placeholder 4">
            <a:extLst>
              <a:ext uri="{FF2B5EF4-FFF2-40B4-BE49-F238E27FC236}">
                <a16:creationId xmlns:a16="http://schemas.microsoft.com/office/drawing/2014/main" id="{209ABE7D-E13C-E2DE-332B-49F929967910}"/>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1A8CF9ED-CF57-FE8B-9CDC-8D05387A7AC6}"/>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13</a:t>
            </a:fld>
            <a:endParaRPr lang="en-US"/>
          </a:p>
        </p:txBody>
      </p:sp>
      <p:sp>
        <p:nvSpPr>
          <p:cNvPr id="134" name="Rectangle 133">
            <a:extLst>
              <a:ext uri="{FF2B5EF4-FFF2-40B4-BE49-F238E27FC236}">
                <a16:creationId xmlns:a16="http://schemas.microsoft.com/office/drawing/2014/main" id="{CFCD41F9-D81A-7BE3-FFD1-83ABE95F6331}"/>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A1605110-30CB-30F4-840C-3DEF4F69CF0E}"/>
              </a:ext>
            </a:extLst>
          </p:cNvPr>
          <p:cNvPicPr>
            <a:picLocks noChangeAspect="1"/>
          </p:cNvPicPr>
          <p:nvPr/>
        </p:nvPicPr>
        <p:blipFill>
          <a:blip r:embed="rId3"/>
          <a:stretch>
            <a:fillRect/>
          </a:stretch>
        </p:blipFill>
        <p:spPr>
          <a:xfrm>
            <a:off x="10338782" y="522749"/>
            <a:ext cx="816897" cy="877372"/>
          </a:xfrm>
          <a:prstGeom prst="rect">
            <a:avLst/>
          </a:prstGeom>
        </p:spPr>
      </p:pic>
      <p:sp>
        <p:nvSpPr>
          <p:cNvPr id="16" name="TextBox 15">
            <a:extLst>
              <a:ext uri="{FF2B5EF4-FFF2-40B4-BE49-F238E27FC236}">
                <a16:creationId xmlns:a16="http://schemas.microsoft.com/office/drawing/2014/main" id="{7C7B7033-F688-6B59-42FF-F0A15F4DF2D7}"/>
              </a:ext>
            </a:extLst>
          </p:cNvPr>
          <p:cNvSpPr txBox="1"/>
          <p:nvPr/>
        </p:nvSpPr>
        <p:spPr>
          <a:xfrm>
            <a:off x="1097279" y="2130170"/>
            <a:ext cx="5888182" cy="3662541"/>
          </a:xfrm>
          <a:prstGeom prst="rect">
            <a:avLst/>
          </a:prstGeom>
          <a:noFill/>
        </p:spPr>
        <p:txBody>
          <a:bodyPr wrap="square" rtlCol="0">
            <a:spAutoFit/>
          </a:bodyPr>
          <a:lstStyle/>
          <a:p>
            <a:pPr marL="285750" indent="-285750">
              <a:spcAft>
                <a:spcPts val="2400"/>
              </a:spcAft>
              <a:buFont typeface="Wingdings" pitchFamily="2" charset="2"/>
              <a:buChar char="Ø"/>
            </a:pPr>
            <a:r>
              <a:rPr lang="en-GB" sz="2200" kern="0" dirty="0">
                <a:effectLst/>
                <a:latin typeface="Arial" panose="020B0604020202020204" pitchFamily="34" charset="0"/>
                <a:ea typeface="Times New Roman" panose="02020603050405020304" pitchFamily="18" charset="0"/>
                <a:cs typeface="Times New Roman" panose="02020603050405020304" pitchFamily="18" charset="0"/>
              </a:rPr>
              <a:t>Emergency Services</a:t>
            </a:r>
          </a:p>
          <a:p>
            <a:pPr marL="285750" indent="-285750">
              <a:spcAft>
                <a:spcPts val="2400"/>
              </a:spcAft>
              <a:buFont typeface="Wingdings" pitchFamily="2" charset="2"/>
              <a:buChar char="Ø"/>
            </a:pPr>
            <a:r>
              <a:rPr lang="en-GB" sz="2200" kern="0" dirty="0">
                <a:latin typeface="Arial" panose="020B0604020202020204" pitchFamily="34" charset="0"/>
                <a:ea typeface="Times New Roman" panose="02020603050405020304" pitchFamily="18" charset="0"/>
                <a:cs typeface="Times New Roman" panose="02020603050405020304" pitchFamily="18" charset="0"/>
              </a:rPr>
              <a:t>Safeguarding Lead and Officers</a:t>
            </a:r>
          </a:p>
          <a:p>
            <a:pPr marL="285750" indent="-285750">
              <a:spcAft>
                <a:spcPts val="2400"/>
              </a:spcAft>
              <a:buFont typeface="Wingdings" pitchFamily="2" charset="2"/>
              <a:buChar char="Ø"/>
            </a:pPr>
            <a:r>
              <a:rPr lang="en-GB" sz="2200" kern="0" dirty="0">
                <a:effectLst/>
                <a:latin typeface="Arial" panose="020B0604020202020204" pitchFamily="34" charset="0"/>
                <a:ea typeface="Times New Roman" panose="02020603050405020304" pitchFamily="18" charset="0"/>
                <a:cs typeface="Times New Roman" panose="02020603050405020304" pitchFamily="18" charset="0"/>
              </a:rPr>
              <a:t>Adult Social Care Services</a:t>
            </a:r>
            <a:endParaRPr lang="en-GB" sz="2200" kern="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spcAft>
                <a:spcPts val="2400"/>
              </a:spcAft>
              <a:buFont typeface="Wingdings" pitchFamily="2" charset="2"/>
              <a:buChar char="Ø"/>
            </a:pPr>
            <a:r>
              <a:rPr lang="en-GB" sz="2200" kern="0" dirty="0">
                <a:effectLst/>
                <a:latin typeface="Arial" panose="020B0604020202020204" pitchFamily="34" charset="0"/>
                <a:ea typeface="Times New Roman" panose="02020603050405020304" pitchFamily="18" charset="0"/>
                <a:cs typeface="Times New Roman" panose="02020603050405020304" pitchFamily="18" charset="0"/>
              </a:rPr>
              <a:t>Multi-Agency Hubs (MASH)</a:t>
            </a:r>
          </a:p>
          <a:p>
            <a:pPr marL="285750" indent="-285750">
              <a:spcAft>
                <a:spcPts val="2400"/>
              </a:spcAft>
              <a:buFont typeface="Wingdings" pitchFamily="2" charset="2"/>
              <a:buChar char="Ø"/>
            </a:pPr>
            <a:r>
              <a:rPr lang="en-GB" sz="2200" kern="0" dirty="0">
                <a:latin typeface="Arial" panose="020B0604020202020204" pitchFamily="34" charset="0"/>
                <a:ea typeface="Times New Roman" panose="02020603050405020304" pitchFamily="18" charset="0"/>
                <a:cs typeface="Times New Roman" panose="02020603050405020304" pitchFamily="18" charset="0"/>
              </a:rPr>
              <a:t>Police</a:t>
            </a:r>
          </a:p>
          <a:p>
            <a:pPr marL="285750" indent="-285750">
              <a:spcAft>
                <a:spcPts val="2400"/>
              </a:spcAft>
              <a:buFont typeface="Wingdings" pitchFamily="2" charset="2"/>
              <a:buChar char="Ø"/>
            </a:pPr>
            <a:r>
              <a:rPr lang="en-GB" sz="2200" kern="0" dirty="0">
                <a:effectLst/>
                <a:latin typeface="Arial" panose="020B0604020202020204" pitchFamily="34" charset="0"/>
                <a:ea typeface="Times New Roman" panose="02020603050405020304" pitchFamily="18" charset="0"/>
                <a:cs typeface="Times New Roman" panose="02020603050405020304" pitchFamily="18" charset="0"/>
              </a:rPr>
              <a:t>Safeguarding Adults Board (SAB)</a:t>
            </a:r>
          </a:p>
        </p:txBody>
      </p:sp>
      <p:sp>
        <p:nvSpPr>
          <p:cNvPr id="4" name="Freeform 5">
            <a:extLst>
              <a:ext uri="{FF2B5EF4-FFF2-40B4-BE49-F238E27FC236}">
                <a16:creationId xmlns:a16="http://schemas.microsoft.com/office/drawing/2014/main" id="{65DE3956-E6CF-0CEF-4887-A892EBAEED29}"/>
              </a:ext>
            </a:extLst>
          </p:cNvPr>
          <p:cNvSpPr/>
          <p:nvPr/>
        </p:nvSpPr>
        <p:spPr>
          <a:xfrm>
            <a:off x="6353503" y="2130170"/>
            <a:ext cx="4802176" cy="3467742"/>
          </a:xfrm>
          <a:custGeom>
            <a:avLst/>
            <a:gdLst/>
            <a:ahLst/>
            <a:cxnLst/>
            <a:rect l="l" t="t" r="r" b="b"/>
            <a:pathLst>
              <a:path w="6048000" h="3943800">
                <a:moveTo>
                  <a:pt x="0" y="0"/>
                </a:moveTo>
                <a:lnTo>
                  <a:pt x="6048000" y="0"/>
                </a:lnTo>
                <a:lnTo>
                  <a:pt x="6048000" y="3943800"/>
                </a:lnTo>
                <a:lnTo>
                  <a:pt x="0" y="3943800"/>
                </a:lnTo>
                <a:lnTo>
                  <a:pt x="0" y="0"/>
                </a:lnTo>
                <a:close/>
              </a:path>
            </a:pathLst>
          </a:custGeom>
          <a:blipFill>
            <a:blip r:embed="rId4"/>
            <a:stretch>
              <a:fillRect/>
            </a:stretch>
          </a:blipFill>
        </p:spPr>
        <p:txBody>
          <a:bodyPr/>
          <a:lstStyle/>
          <a:p>
            <a:endParaRPr lang="en-GB"/>
          </a:p>
        </p:txBody>
      </p:sp>
      <p:sp>
        <p:nvSpPr>
          <p:cNvPr id="3" name="Footer Placeholder 16">
            <a:extLst>
              <a:ext uri="{FF2B5EF4-FFF2-40B4-BE49-F238E27FC236}">
                <a16:creationId xmlns:a16="http://schemas.microsoft.com/office/drawing/2014/main" id="{41CAAA80-A1A9-1F65-4713-8DA92B9A077E}"/>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dirty="0">
                <a:solidFill>
                  <a:schemeClr val="bg1"/>
                </a:solidFill>
                <a:latin typeface="Verdana Pro"/>
              </a:rPr>
              <a:t>The Hope Hub </a:t>
            </a:r>
            <a:r>
              <a:rPr lang="en-US" sz="1000" b="1" cap="all" dirty="0">
                <a:solidFill>
                  <a:schemeClr val="bg1"/>
                </a:solidFill>
                <a:latin typeface="Verdana Pro"/>
              </a:rPr>
              <a:t>- </a:t>
            </a:r>
            <a:r>
              <a:rPr lang="en-US" sz="1000" b="1" dirty="0">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252231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9C046-1CD9-A6E6-04BE-8EAFF8E0B4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D42647-B2C4-9DE3-CA27-5FF8C919FA57}"/>
              </a:ext>
            </a:extLst>
          </p:cNvPr>
          <p:cNvSpPr>
            <a:spLocks noGrp="1"/>
          </p:cNvSpPr>
          <p:nvPr>
            <p:ph type="title"/>
          </p:nvPr>
        </p:nvSpPr>
        <p:spPr>
          <a:xfrm>
            <a:off x="1097279" y="367625"/>
            <a:ext cx="10058400" cy="1450757"/>
          </a:xfrm>
        </p:spPr>
        <p:txBody>
          <a:bodyPr>
            <a:normAutofit/>
          </a:bodyPr>
          <a:lstStyle/>
          <a:p>
            <a:r>
              <a:rPr lang="en-US" sz="3600" b="1">
                <a:solidFill>
                  <a:srgbClr val="0069B3"/>
                </a:solidFill>
                <a:latin typeface="Arial" charset="0"/>
                <a:ea typeface="Arial" charset="0"/>
                <a:cs typeface="Arial" charset="0"/>
              </a:rPr>
              <a:t>Safeguarding at The Hope Hub</a:t>
            </a:r>
            <a:br>
              <a:rPr lang="en-US" sz="3600" b="1">
                <a:solidFill>
                  <a:srgbClr val="0069B3"/>
                </a:solidFill>
                <a:latin typeface="Arial" charset="0"/>
                <a:ea typeface="Arial" charset="0"/>
                <a:cs typeface="Arial" charset="0"/>
              </a:rPr>
            </a:br>
            <a:r>
              <a:rPr lang="en-US" sz="2400" b="1">
                <a:latin typeface="Arial" charset="0"/>
                <a:ea typeface="Arial" charset="0"/>
                <a:cs typeface="Arial" charset="0"/>
              </a:rPr>
              <a:t>Strength Based Approach</a:t>
            </a:r>
            <a:endParaRPr lang="en-US" sz="3600" b="1">
              <a:solidFill>
                <a:srgbClr val="0069B3"/>
              </a:solidFill>
              <a:latin typeface="Arial" charset="0"/>
              <a:ea typeface="Arial" charset="0"/>
              <a:cs typeface="Arial" charset="0"/>
            </a:endParaRPr>
          </a:p>
        </p:txBody>
      </p:sp>
      <p:sp>
        <p:nvSpPr>
          <p:cNvPr id="5" name="Footer Placeholder 4">
            <a:extLst>
              <a:ext uri="{FF2B5EF4-FFF2-40B4-BE49-F238E27FC236}">
                <a16:creationId xmlns:a16="http://schemas.microsoft.com/office/drawing/2014/main" id="{9C84B9EF-57D4-00B3-52F5-B7A2ABC8A445}"/>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133440C6-5469-D485-794A-E025DE9BCD0D}"/>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14</a:t>
            </a:fld>
            <a:endParaRPr lang="en-US"/>
          </a:p>
        </p:txBody>
      </p:sp>
      <p:sp>
        <p:nvSpPr>
          <p:cNvPr id="134" name="Rectangle 133">
            <a:extLst>
              <a:ext uri="{FF2B5EF4-FFF2-40B4-BE49-F238E27FC236}">
                <a16:creationId xmlns:a16="http://schemas.microsoft.com/office/drawing/2014/main" id="{77B84882-B554-7F80-D3DA-32E1827E4837}"/>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B1A934D5-81B7-931C-60A3-890285EC8A63}"/>
              </a:ext>
            </a:extLst>
          </p:cNvPr>
          <p:cNvPicPr>
            <a:picLocks noChangeAspect="1"/>
          </p:cNvPicPr>
          <p:nvPr/>
        </p:nvPicPr>
        <p:blipFill>
          <a:blip r:embed="rId3"/>
          <a:stretch>
            <a:fillRect/>
          </a:stretch>
        </p:blipFill>
        <p:spPr>
          <a:xfrm>
            <a:off x="10338782" y="522749"/>
            <a:ext cx="816897" cy="877372"/>
          </a:xfrm>
          <a:prstGeom prst="rect">
            <a:avLst/>
          </a:prstGeom>
        </p:spPr>
      </p:pic>
      <p:sp>
        <p:nvSpPr>
          <p:cNvPr id="16" name="TextBox 15">
            <a:extLst>
              <a:ext uri="{FF2B5EF4-FFF2-40B4-BE49-F238E27FC236}">
                <a16:creationId xmlns:a16="http://schemas.microsoft.com/office/drawing/2014/main" id="{F18BF7B6-6702-445E-38E0-05DC7517DC8A}"/>
              </a:ext>
            </a:extLst>
          </p:cNvPr>
          <p:cNvSpPr txBox="1"/>
          <p:nvPr/>
        </p:nvSpPr>
        <p:spPr>
          <a:xfrm>
            <a:off x="1097279" y="2441254"/>
            <a:ext cx="5888182" cy="3170099"/>
          </a:xfrm>
          <a:prstGeom prst="rect">
            <a:avLst/>
          </a:prstGeom>
          <a:noFill/>
        </p:spPr>
        <p:txBody>
          <a:bodyPr wrap="square" rtlCol="0">
            <a:spAutoFit/>
          </a:bodyPr>
          <a:lstStyle/>
          <a:p>
            <a:pPr marL="285750" indent="-285750">
              <a:spcAft>
                <a:spcPts val="2400"/>
              </a:spcAft>
              <a:buFont typeface="Wingdings" pitchFamily="2" charset="2"/>
              <a:buChar char="Ø"/>
            </a:pPr>
            <a:r>
              <a:rPr lang="en-GB" sz="2200">
                <a:latin typeface="Arial" panose="020B0604020202020204" pitchFamily="34" charset="0"/>
                <a:cs typeface="Arial" panose="020B0604020202020204" pitchFamily="34" charset="0"/>
              </a:rPr>
              <a:t>Considers ‘What is strong’ rather than simply ‘What is wrong’.</a:t>
            </a:r>
          </a:p>
          <a:p>
            <a:pPr marL="285750" indent="-285750">
              <a:spcAft>
                <a:spcPts val="2400"/>
              </a:spcAft>
              <a:buFont typeface="Wingdings" pitchFamily="2" charset="2"/>
              <a:buChar char="Ø"/>
            </a:pPr>
            <a:r>
              <a:rPr lang="en-GB" sz="2400"/>
              <a:t>Values an individual’s strengths - their skills, abilities, knowledge, connections, experience, potential and other assets. </a:t>
            </a:r>
            <a:endParaRPr lang="en-GB" sz="2200">
              <a:latin typeface="Arial" panose="020B0604020202020204" pitchFamily="34" charset="0"/>
              <a:cs typeface="Arial" panose="020B0604020202020204" pitchFamily="34" charset="0"/>
            </a:endParaRPr>
          </a:p>
          <a:p>
            <a:pPr marL="285750" indent="-285750">
              <a:spcAft>
                <a:spcPts val="2400"/>
              </a:spcAft>
              <a:buFont typeface="Wingdings" pitchFamily="2" charset="2"/>
              <a:buChar char="Ø"/>
            </a:pPr>
            <a:r>
              <a:rPr lang="en-GB" sz="2200">
                <a:latin typeface="Arial" panose="020B0604020202020204" pitchFamily="34" charset="0"/>
                <a:cs typeface="Arial" panose="020B0604020202020204" pitchFamily="34" charset="0"/>
              </a:rPr>
              <a:t>Supports the key principles of safeguarding adults at risk.</a:t>
            </a:r>
          </a:p>
        </p:txBody>
      </p:sp>
      <p:sp>
        <p:nvSpPr>
          <p:cNvPr id="3" name="Freeform 5">
            <a:extLst>
              <a:ext uri="{FF2B5EF4-FFF2-40B4-BE49-F238E27FC236}">
                <a16:creationId xmlns:a16="http://schemas.microsoft.com/office/drawing/2014/main" id="{FFC94BF2-8CB7-4677-8916-3E5493C4E756}"/>
              </a:ext>
            </a:extLst>
          </p:cNvPr>
          <p:cNvSpPr/>
          <p:nvPr/>
        </p:nvSpPr>
        <p:spPr>
          <a:xfrm>
            <a:off x="7488621" y="2600553"/>
            <a:ext cx="3667057" cy="2854316"/>
          </a:xfrm>
          <a:custGeom>
            <a:avLst/>
            <a:gdLst/>
            <a:ahLst/>
            <a:cxnLst/>
            <a:rect l="l" t="t" r="r" b="b"/>
            <a:pathLst>
              <a:path w="7163807" h="4862434">
                <a:moveTo>
                  <a:pt x="0" y="0"/>
                </a:moveTo>
                <a:lnTo>
                  <a:pt x="7163807" y="0"/>
                </a:lnTo>
                <a:lnTo>
                  <a:pt x="7163807" y="4862434"/>
                </a:lnTo>
                <a:lnTo>
                  <a:pt x="0" y="4862434"/>
                </a:lnTo>
                <a:lnTo>
                  <a:pt x="0" y="0"/>
                </a:lnTo>
                <a:close/>
              </a:path>
            </a:pathLst>
          </a:custGeom>
          <a:blipFill>
            <a:blip r:embed="rId4"/>
            <a:stretch>
              <a:fillRect l="-9033"/>
            </a:stretch>
          </a:blipFill>
        </p:spPr>
        <p:txBody>
          <a:bodyPr/>
          <a:lstStyle/>
          <a:p>
            <a:endParaRPr lang="en-GB"/>
          </a:p>
        </p:txBody>
      </p:sp>
      <p:sp>
        <p:nvSpPr>
          <p:cNvPr id="4" name="Footer Placeholder 16">
            <a:extLst>
              <a:ext uri="{FF2B5EF4-FFF2-40B4-BE49-F238E27FC236}">
                <a16:creationId xmlns:a16="http://schemas.microsoft.com/office/drawing/2014/main" id="{DA939E73-DE67-5D83-AEF8-9F9A96BD80B7}"/>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270024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7188E-F214-1FB4-DF6E-B08D880447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D4E1C-F2E8-8981-0B66-C245AC0F0CC2}"/>
              </a:ext>
            </a:extLst>
          </p:cNvPr>
          <p:cNvSpPr>
            <a:spLocks noGrp="1"/>
          </p:cNvSpPr>
          <p:nvPr>
            <p:ph type="title"/>
          </p:nvPr>
        </p:nvSpPr>
        <p:spPr>
          <a:xfrm>
            <a:off x="1097279" y="367625"/>
            <a:ext cx="10058400" cy="1450757"/>
          </a:xfrm>
        </p:spPr>
        <p:txBody>
          <a:bodyPr>
            <a:normAutofit/>
          </a:bodyPr>
          <a:lstStyle/>
          <a:p>
            <a:r>
              <a:rPr lang="en-US" sz="3600" b="1">
                <a:solidFill>
                  <a:srgbClr val="0069B3"/>
                </a:solidFill>
                <a:latin typeface="Arial" charset="0"/>
                <a:ea typeface="Arial" charset="0"/>
                <a:cs typeface="Arial" charset="0"/>
              </a:rPr>
              <a:t>Safeguarding at The Hope Hub</a:t>
            </a:r>
            <a:br>
              <a:rPr lang="en-US" sz="3600" b="1">
                <a:solidFill>
                  <a:srgbClr val="0069B3"/>
                </a:solidFill>
                <a:latin typeface="Arial" charset="0"/>
                <a:ea typeface="Arial" charset="0"/>
                <a:cs typeface="Arial" charset="0"/>
              </a:rPr>
            </a:br>
            <a:r>
              <a:rPr lang="en-US" sz="2400" b="1">
                <a:latin typeface="Arial" charset="0"/>
                <a:ea typeface="Arial" charset="0"/>
                <a:cs typeface="Arial" charset="0"/>
              </a:rPr>
              <a:t>Strength Based Approach</a:t>
            </a:r>
            <a:endParaRPr lang="en-US" sz="3600" b="1">
              <a:solidFill>
                <a:srgbClr val="0069B3"/>
              </a:solidFill>
              <a:latin typeface="Arial" charset="0"/>
              <a:ea typeface="Arial" charset="0"/>
              <a:cs typeface="Arial" charset="0"/>
            </a:endParaRPr>
          </a:p>
        </p:txBody>
      </p:sp>
      <p:sp>
        <p:nvSpPr>
          <p:cNvPr id="5" name="Footer Placeholder 4">
            <a:extLst>
              <a:ext uri="{FF2B5EF4-FFF2-40B4-BE49-F238E27FC236}">
                <a16:creationId xmlns:a16="http://schemas.microsoft.com/office/drawing/2014/main" id="{879DFDE6-5168-18E0-49A6-3B246A0123BC}"/>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01029C42-6BAD-92B7-9B76-E460C89F8B89}"/>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15</a:t>
            </a:fld>
            <a:endParaRPr lang="en-US"/>
          </a:p>
        </p:txBody>
      </p:sp>
      <p:sp>
        <p:nvSpPr>
          <p:cNvPr id="134" name="Rectangle 133">
            <a:extLst>
              <a:ext uri="{FF2B5EF4-FFF2-40B4-BE49-F238E27FC236}">
                <a16:creationId xmlns:a16="http://schemas.microsoft.com/office/drawing/2014/main" id="{3D8E2D95-E794-9160-322D-886B0B81ECD4}"/>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6FAC7179-8D47-9A45-9C80-6DD6C237A664}"/>
              </a:ext>
            </a:extLst>
          </p:cNvPr>
          <p:cNvPicPr>
            <a:picLocks noChangeAspect="1"/>
          </p:cNvPicPr>
          <p:nvPr/>
        </p:nvPicPr>
        <p:blipFill>
          <a:blip r:embed="rId3"/>
          <a:stretch>
            <a:fillRect/>
          </a:stretch>
        </p:blipFill>
        <p:spPr>
          <a:xfrm>
            <a:off x="10338782" y="522749"/>
            <a:ext cx="816897" cy="877372"/>
          </a:xfrm>
          <a:prstGeom prst="rect">
            <a:avLst/>
          </a:prstGeom>
        </p:spPr>
      </p:pic>
      <p:sp>
        <p:nvSpPr>
          <p:cNvPr id="16" name="TextBox 15">
            <a:extLst>
              <a:ext uri="{FF2B5EF4-FFF2-40B4-BE49-F238E27FC236}">
                <a16:creationId xmlns:a16="http://schemas.microsoft.com/office/drawing/2014/main" id="{BFE78BAC-4D37-43D0-AD77-028258AC4A66}"/>
              </a:ext>
            </a:extLst>
          </p:cNvPr>
          <p:cNvSpPr txBox="1"/>
          <p:nvPr/>
        </p:nvSpPr>
        <p:spPr>
          <a:xfrm>
            <a:off x="1200518" y="2533587"/>
            <a:ext cx="5888182" cy="2893100"/>
          </a:xfrm>
          <a:prstGeom prst="rect">
            <a:avLst/>
          </a:prstGeom>
          <a:noFill/>
        </p:spPr>
        <p:txBody>
          <a:bodyPr wrap="square" rtlCol="0">
            <a:spAutoFit/>
          </a:bodyPr>
          <a:lstStyle/>
          <a:p>
            <a:pPr marL="285750" indent="-285750">
              <a:spcAft>
                <a:spcPts val="2400"/>
              </a:spcAft>
              <a:buFont typeface="Wingdings" pitchFamily="2" charset="2"/>
              <a:buChar char="Ø"/>
            </a:pPr>
            <a:r>
              <a:rPr lang="en-GB" sz="2000" b="1" dirty="0">
                <a:solidFill>
                  <a:srgbClr val="0070C0"/>
                </a:solidFill>
                <a:latin typeface="Arial" panose="020B0604020202020204" pitchFamily="34" charset="0"/>
                <a:cs typeface="Arial" panose="020B0604020202020204" pitchFamily="34" charset="0"/>
              </a:rPr>
              <a:t>Strengths, needs and personal outcomes.</a:t>
            </a:r>
          </a:p>
          <a:p>
            <a:pPr marL="285750" indent="-285750">
              <a:spcAft>
                <a:spcPts val="2400"/>
              </a:spcAft>
              <a:buFont typeface="Wingdings" pitchFamily="2" charset="2"/>
              <a:buChar char="Ø"/>
            </a:pPr>
            <a:r>
              <a:rPr lang="en-GB" sz="2000" dirty="0">
                <a:latin typeface="Arial" panose="020B0604020202020204" pitchFamily="34" charset="0"/>
                <a:cs typeface="Arial" panose="020B0604020202020204" pitchFamily="34" charset="0"/>
              </a:rPr>
              <a:t>Case Study / Example /Story</a:t>
            </a:r>
          </a:p>
          <a:p>
            <a:pPr marL="285750" indent="-285750">
              <a:spcAft>
                <a:spcPts val="2400"/>
              </a:spcAft>
              <a:buFont typeface="Wingdings" pitchFamily="2" charset="2"/>
              <a:buChar char="Ø"/>
            </a:pPr>
            <a:r>
              <a:rPr lang="en-GB" sz="2000" dirty="0">
                <a:latin typeface="Arial" panose="020B0604020202020204" pitchFamily="34" charset="0"/>
                <a:cs typeface="Arial" panose="020B0604020202020204" pitchFamily="34" charset="0"/>
              </a:rPr>
              <a:t>Or video: </a:t>
            </a:r>
            <a:r>
              <a:rPr lang="en-US" sz="2000" dirty="0">
                <a:latin typeface="Arial" panose="020B0604020202020204" pitchFamily="34" charset="0"/>
                <a:cs typeface="Arial" panose="020B0604020202020204" pitchFamily="34" charset="0"/>
              </a:rPr>
              <a:t>You Tube https://</a:t>
            </a:r>
            <a:r>
              <a:rPr lang="en-US" sz="2000" dirty="0" err="1">
                <a:latin typeface="Arial" panose="020B0604020202020204" pitchFamily="34" charset="0"/>
                <a:cs typeface="Arial" panose="020B0604020202020204" pitchFamily="34" charset="0"/>
              </a:rPr>
              <a:t>www.scie.org.uk</a:t>
            </a:r>
            <a:r>
              <a:rPr lang="en-US" sz="2000" dirty="0">
                <a:latin typeface="Arial" panose="020B0604020202020204" pitchFamily="34" charset="0"/>
                <a:cs typeface="Arial" panose="020B0604020202020204" pitchFamily="34" charset="0"/>
              </a:rPr>
              <a:t>/strengths-based-approaches/videos/</a:t>
            </a:r>
          </a:p>
          <a:p>
            <a:pPr marL="285750" indent="-285750">
              <a:spcAft>
                <a:spcPts val="2400"/>
              </a:spcAft>
              <a:buFont typeface="Wingdings" pitchFamily="2" charset="2"/>
              <a:buChar char="Ø"/>
            </a:pPr>
            <a:endParaRPr lang="en-GB" sz="2200" dirty="0">
              <a:latin typeface="Arial" panose="020B0604020202020204" pitchFamily="34" charset="0"/>
              <a:cs typeface="Arial" panose="020B0604020202020204" pitchFamily="34" charset="0"/>
            </a:endParaRPr>
          </a:p>
        </p:txBody>
      </p:sp>
      <p:sp>
        <p:nvSpPr>
          <p:cNvPr id="3" name="Freeform 3">
            <a:extLst>
              <a:ext uri="{FF2B5EF4-FFF2-40B4-BE49-F238E27FC236}">
                <a16:creationId xmlns:a16="http://schemas.microsoft.com/office/drawing/2014/main" id="{D7984D28-0473-B88E-77A6-8BF26E9AD82A}"/>
              </a:ext>
            </a:extLst>
          </p:cNvPr>
          <p:cNvSpPr/>
          <p:nvPr/>
        </p:nvSpPr>
        <p:spPr>
          <a:xfrm>
            <a:off x="7788165" y="2441254"/>
            <a:ext cx="3306555" cy="2880610"/>
          </a:xfrm>
          <a:custGeom>
            <a:avLst/>
            <a:gdLst/>
            <a:ahLst/>
            <a:cxnLst/>
            <a:rect l="l" t="t" r="r" b="b"/>
            <a:pathLst>
              <a:path w="5175253" h="3450168">
                <a:moveTo>
                  <a:pt x="0" y="0"/>
                </a:moveTo>
                <a:lnTo>
                  <a:pt x="5175252" y="0"/>
                </a:lnTo>
                <a:lnTo>
                  <a:pt x="5175252" y="3450168"/>
                </a:lnTo>
                <a:lnTo>
                  <a:pt x="0" y="3450168"/>
                </a:lnTo>
                <a:lnTo>
                  <a:pt x="0" y="0"/>
                </a:lnTo>
                <a:close/>
              </a:path>
            </a:pathLst>
          </a:custGeom>
          <a:blipFill>
            <a:blip r:embed="rId4"/>
            <a:stretch>
              <a:fillRect l="-33653" r="754"/>
            </a:stretch>
          </a:blipFill>
        </p:spPr>
        <p:txBody>
          <a:bodyPr/>
          <a:lstStyle/>
          <a:p>
            <a:endParaRPr lang="en-GB"/>
          </a:p>
        </p:txBody>
      </p:sp>
      <p:sp>
        <p:nvSpPr>
          <p:cNvPr id="4" name="Footer Placeholder 16">
            <a:extLst>
              <a:ext uri="{FF2B5EF4-FFF2-40B4-BE49-F238E27FC236}">
                <a16:creationId xmlns:a16="http://schemas.microsoft.com/office/drawing/2014/main" id="{B4ED317A-5F2A-A890-6F8A-5D7B6CFEC974}"/>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981786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9DF2F-9A5B-14A1-36E3-43386B433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62A948-B279-4D91-C888-6CD3F2D6A242}"/>
              </a:ext>
            </a:extLst>
          </p:cNvPr>
          <p:cNvSpPr>
            <a:spLocks noGrp="1"/>
          </p:cNvSpPr>
          <p:nvPr>
            <p:ph type="title"/>
          </p:nvPr>
        </p:nvSpPr>
        <p:spPr>
          <a:xfrm>
            <a:off x="1097279" y="367625"/>
            <a:ext cx="10058400" cy="1450757"/>
          </a:xfrm>
        </p:spPr>
        <p:txBody>
          <a:bodyPr>
            <a:normAutofit/>
          </a:bodyPr>
          <a:lstStyle/>
          <a:p>
            <a:r>
              <a:rPr lang="en-US" sz="3600" b="1">
                <a:solidFill>
                  <a:srgbClr val="0069B3"/>
                </a:solidFill>
                <a:latin typeface="Arial" charset="0"/>
                <a:ea typeface="Arial" charset="0"/>
                <a:cs typeface="Arial" charset="0"/>
              </a:rPr>
              <a:t>Safeguarding at The Hope Hub</a:t>
            </a:r>
            <a:br>
              <a:rPr lang="en-US" sz="3600" b="1">
                <a:solidFill>
                  <a:srgbClr val="0069B3"/>
                </a:solidFill>
                <a:latin typeface="Arial" charset="0"/>
                <a:ea typeface="Arial" charset="0"/>
                <a:cs typeface="Arial" charset="0"/>
              </a:rPr>
            </a:br>
            <a:r>
              <a:rPr lang="en-US" sz="2400" b="1">
                <a:latin typeface="Arial" charset="0"/>
                <a:ea typeface="Arial" charset="0"/>
                <a:cs typeface="Arial" charset="0"/>
              </a:rPr>
              <a:t>Trauma Informed Approach</a:t>
            </a:r>
            <a:endParaRPr lang="en-US" sz="3600" b="1">
              <a:solidFill>
                <a:srgbClr val="0069B3"/>
              </a:solidFill>
              <a:latin typeface="Arial" charset="0"/>
              <a:ea typeface="Arial" charset="0"/>
              <a:cs typeface="Arial" charset="0"/>
            </a:endParaRPr>
          </a:p>
        </p:txBody>
      </p:sp>
      <p:sp>
        <p:nvSpPr>
          <p:cNvPr id="5" name="Footer Placeholder 4">
            <a:extLst>
              <a:ext uri="{FF2B5EF4-FFF2-40B4-BE49-F238E27FC236}">
                <a16:creationId xmlns:a16="http://schemas.microsoft.com/office/drawing/2014/main" id="{F081180C-0C34-FB0B-6929-2DE39F4A2C8C}"/>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78D3A4A7-2B74-9B6C-8828-1D7CA619F2B1}"/>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16</a:t>
            </a:fld>
            <a:endParaRPr lang="en-US"/>
          </a:p>
        </p:txBody>
      </p:sp>
      <p:sp>
        <p:nvSpPr>
          <p:cNvPr id="134" name="Rectangle 133">
            <a:extLst>
              <a:ext uri="{FF2B5EF4-FFF2-40B4-BE49-F238E27FC236}">
                <a16:creationId xmlns:a16="http://schemas.microsoft.com/office/drawing/2014/main" id="{3582C7B8-F90B-D171-362F-017DFB694498}"/>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31CEC212-19AA-5155-75FA-740A7266F061}"/>
              </a:ext>
            </a:extLst>
          </p:cNvPr>
          <p:cNvPicPr>
            <a:picLocks noChangeAspect="1"/>
          </p:cNvPicPr>
          <p:nvPr/>
        </p:nvPicPr>
        <p:blipFill>
          <a:blip r:embed="rId3"/>
          <a:stretch>
            <a:fillRect/>
          </a:stretch>
        </p:blipFill>
        <p:spPr>
          <a:xfrm>
            <a:off x="10338782" y="522749"/>
            <a:ext cx="816897" cy="877372"/>
          </a:xfrm>
          <a:prstGeom prst="rect">
            <a:avLst/>
          </a:prstGeom>
        </p:spPr>
      </p:pic>
      <p:sp>
        <p:nvSpPr>
          <p:cNvPr id="16" name="TextBox 15">
            <a:extLst>
              <a:ext uri="{FF2B5EF4-FFF2-40B4-BE49-F238E27FC236}">
                <a16:creationId xmlns:a16="http://schemas.microsoft.com/office/drawing/2014/main" id="{551DFA9B-9D56-C483-F135-90FCACE37AFD}"/>
              </a:ext>
            </a:extLst>
          </p:cNvPr>
          <p:cNvSpPr txBox="1"/>
          <p:nvPr/>
        </p:nvSpPr>
        <p:spPr>
          <a:xfrm>
            <a:off x="1097279" y="2213127"/>
            <a:ext cx="6195333" cy="3785652"/>
          </a:xfrm>
          <a:prstGeom prst="rect">
            <a:avLst/>
          </a:prstGeom>
          <a:noFill/>
        </p:spPr>
        <p:txBody>
          <a:bodyPr wrap="square" rtlCol="0">
            <a:spAutoFit/>
          </a:bodyPr>
          <a:lstStyle/>
          <a:p>
            <a:pPr marL="285750" indent="-285750">
              <a:spcAft>
                <a:spcPts val="2400"/>
              </a:spcAft>
              <a:buFont typeface="Wingdings" pitchFamily="2" charset="2"/>
              <a:buChar char="Ø"/>
            </a:pPr>
            <a:r>
              <a:rPr lang="en-GB" sz="2200">
                <a:latin typeface="Arial" panose="020B0604020202020204" pitchFamily="34" charset="0"/>
                <a:cs typeface="Arial" panose="020B0604020202020204" pitchFamily="34" charset="0"/>
              </a:rPr>
              <a:t>When we are trauma aware, our approach moves from ‘What’s wrong with you?’ to ‘</a:t>
            </a:r>
            <a:r>
              <a:rPr lang="en-GB" sz="2200">
                <a:solidFill>
                  <a:srgbClr val="0070C0"/>
                </a:solidFill>
                <a:latin typeface="Arial" panose="020B0604020202020204" pitchFamily="34" charset="0"/>
                <a:cs typeface="Arial" panose="020B0604020202020204" pitchFamily="34" charset="0"/>
              </a:rPr>
              <a:t>What do you need? What happened to you? What is your behaviour telling me?’</a:t>
            </a:r>
          </a:p>
          <a:p>
            <a:pPr marL="285750" indent="-285750">
              <a:spcAft>
                <a:spcPts val="2400"/>
              </a:spcAft>
              <a:buFont typeface="Wingdings" pitchFamily="2" charset="2"/>
              <a:buChar char="Ø"/>
            </a:pPr>
            <a:r>
              <a:rPr lang="en-GB" sz="2200">
                <a:latin typeface="Arial" panose="020B0604020202020204" pitchFamily="34" charset="0"/>
                <a:cs typeface="Arial" panose="020B0604020202020204" pitchFamily="34" charset="0"/>
              </a:rPr>
              <a:t>When we listen well and become aware of the impact of trauma, we can then seek to build safe and trusted environments where we can better support those who have experienced trauma and avoid creating situations where someone might be retraumatised.</a:t>
            </a:r>
          </a:p>
        </p:txBody>
      </p:sp>
      <p:sp>
        <p:nvSpPr>
          <p:cNvPr id="3" name="Freeform 6">
            <a:extLst>
              <a:ext uri="{FF2B5EF4-FFF2-40B4-BE49-F238E27FC236}">
                <a16:creationId xmlns:a16="http://schemas.microsoft.com/office/drawing/2014/main" id="{7B7E8FB6-CAD6-7FA1-11DF-130A79745DFA}"/>
              </a:ext>
            </a:extLst>
          </p:cNvPr>
          <p:cNvSpPr/>
          <p:nvPr/>
        </p:nvSpPr>
        <p:spPr>
          <a:xfrm>
            <a:off x="7915541" y="2477199"/>
            <a:ext cx="3240138" cy="3257507"/>
          </a:xfrm>
          <a:custGeom>
            <a:avLst/>
            <a:gdLst/>
            <a:ahLst/>
            <a:cxnLst/>
            <a:rect l="l" t="t" r="r" b="b"/>
            <a:pathLst>
              <a:path w="6040449" h="4032000">
                <a:moveTo>
                  <a:pt x="0" y="0"/>
                </a:moveTo>
                <a:lnTo>
                  <a:pt x="6040450" y="0"/>
                </a:lnTo>
                <a:lnTo>
                  <a:pt x="6040450" y="4032000"/>
                </a:lnTo>
                <a:lnTo>
                  <a:pt x="0" y="4032000"/>
                </a:lnTo>
                <a:lnTo>
                  <a:pt x="0" y="0"/>
                </a:lnTo>
                <a:close/>
              </a:path>
            </a:pathLst>
          </a:custGeom>
          <a:blipFill>
            <a:blip r:embed="rId4"/>
            <a:stretch>
              <a:fillRect r="-39120"/>
            </a:stretch>
          </a:blipFill>
        </p:spPr>
        <p:txBody>
          <a:bodyPr/>
          <a:lstStyle/>
          <a:p>
            <a:endParaRPr lang="en-GB"/>
          </a:p>
        </p:txBody>
      </p:sp>
      <p:sp>
        <p:nvSpPr>
          <p:cNvPr id="4" name="Footer Placeholder 16">
            <a:extLst>
              <a:ext uri="{FF2B5EF4-FFF2-40B4-BE49-F238E27FC236}">
                <a16:creationId xmlns:a16="http://schemas.microsoft.com/office/drawing/2014/main" id="{BB6724ED-64BA-6CD8-74C8-800A5B326CAC}"/>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3900415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6CCFF-4BD9-F533-DFE5-B62508E30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328BA7-5E20-F388-891A-482ACBAC7802}"/>
              </a:ext>
            </a:extLst>
          </p:cNvPr>
          <p:cNvSpPr>
            <a:spLocks noGrp="1"/>
          </p:cNvSpPr>
          <p:nvPr>
            <p:ph type="title"/>
          </p:nvPr>
        </p:nvSpPr>
        <p:spPr>
          <a:xfrm>
            <a:off x="1097279" y="367625"/>
            <a:ext cx="10058400" cy="1450757"/>
          </a:xfrm>
        </p:spPr>
        <p:txBody>
          <a:bodyPr>
            <a:normAutofit/>
          </a:bodyPr>
          <a:lstStyle/>
          <a:p>
            <a:r>
              <a:rPr lang="en-US" sz="3600" b="1">
                <a:solidFill>
                  <a:srgbClr val="0069B3"/>
                </a:solidFill>
                <a:latin typeface="Arial" charset="0"/>
                <a:ea typeface="Arial" charset="0"/>
                <a:cs typeface="Arial" charset="0"/>
              </a:rPr>
              <a:t>Safeguarding at The Hope Hub</a:t>
            </a:r>
            <a:br>
              <a:rPr lang="en-US" sz="3600" b="1">
                <a:solidFill>
                  <a:srgbClr val="0069B3"/>
                </a:solidFill>
                <a:latin typeface="Arial" charset="0"/>
                <a:ea typeface="Arial" charset="0"/>
                <a:cs typeface="Arial" charset="0"/>
              </a:rPr>
            </a:br>
            <a:r>
              <a:rPr lang="en-US" sz="2400" b="1">
                <a:latin typeface="Arial" charset="0"/>
                <a:ea typeface="Arial" charset="0"/>
                <a:cs typeface="Arial" charset="0"/>
              </a:rPr>
              <a:t>Trauma Informed Approach</a:t>
            </a:r>
            <a:endParaRPr lang="en-US" sz="3600" b="1">
              <a:solidFill>
                <a:srgbClr val="0069B3"/>
              </a:solidFill>
              <a:latin typeface="Arial" charset="0"/>
              <a:ea typeface="Arial" charset="0"/>
              <a:cs typeface="Arial" charset="0"/>
            </a:endParaRPr>
          </a:p>
        </p:txBody>
      </p:sp>
      <p:sp>
        <p:nvSpPr>
          <p:cNvPr id="5" name="Footer Placeholder 4">
            <a:extLst>
              <a:ext uri="{FF2B5EF4-FFF2-40B4-BE49-F238E27FC236}">
                <a16:creationId xmlns:a16="http://schemas.microsoft.com/office/drawing/2014/main" id="{5DE4F98C-458A-C526-22F8-D32CE5954E51}"/>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08F15D22-E02B-6798-C828-F08CADE3C79D}"/>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17</a:t>
            </a:fld>
            <a:endParaRPr lang="en-US"/>
          </a:p>
        </p:txBody>
      </p:sp>
      <p:sp>
        <p:nvSpPr>
          <p:cNvPr id="134" name="Rectangle 133">
            <a:extLst>
              <a:ext uri="{FF2B5EF4-FFF2-40B4-BE49-F238E27FC236}">
                <a16:creationId xmlns:a16="http://schemas.microsoft.com/office/drawing/2014/main" id="{6637AE23-7A58-6A07-56BD-C372C91B90B9}"/>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59DE9DBA-D8D4-56B3-27F8-E18B16DCC65D}"/>
              </a:ext>
            </a:extLst>
          </p:cNvPr>
          <p:cNvPicPr>
            <a:picLocks noChangeAspect="1"/>
          </p:cNvPicPr>
          <p:nvPr/>
        </p:nvPicPr>
        <p:blipFill>
          <a:blip r:embed="rId3"/>
          <a:stretch>
            <a:fillRect/>
          </a:stretch>
        </p:blipFill>
        <p:spPr>
          <a:xfrm>
            <a:off x="10338782" y="522749"/>
            <a:ext cx="816897" cy="877372"/>
          </a:xfrm>
          <a:prstGeom prst="rect">
            <a:avLst/>
          </a:prstGeom>
        </p:spPr>
      </p:pic>
      <p:sp>
        <p:nvSpPr>
          <p:cNvPr id="16" name="TextBox 15">
            <a:extLst>
              <a:ext uri="{FF2B5EF4-FFF2-40B4-BE49-F238E27FC236}">
                <a16:creationId xmlns:a16="http://schemas.microsoft.com/office/drawing/2014/main" id="{94A5160E-3A35-765C-8579-F1896AED5E8F}"/>
              </a:ext>
            </a:extLst>
          </p:cNvPr>
          <p:cNvSpPr txBox="1"/>
          <p:nvPr/>
        </p:nvSpPr>
        <p:spPr>
          <a:xfrm>
            <a:off x="1303758" y="3081215"/>
            <a:ext cx="4462862" cy="1938992"/>
          </a:xfrm>
          <a:prstGeom prst="rect">
            <a:avLst/>
          </a:prstGeom>
          <a:noFill/>
        </p:spPr>
        <p:txBody>
          <a:bodyPr wrap="square" rtlCol="0">
            <a:spAutoFit/>
          </a:bodyPr>
          <a:lstStyle/>
          <a:p>
            <a:pPr marL="285750" indent="-285750">
              <a:spcAft>
                <a:spcPts val="2400"/>
              </a:spcAft>
              <a:buFont typeface="Wingdings" pitchFamily="2" charset="2"/>
              <a:buChar char="Ø"/>
            </a:pPr>
            <a:r>
              <a:rPr lang="en-GB" sz="2000" dirty="0">
                <a:latin typeface="Arial" panose="020B0604020202020204" pitchFamily="34" charset="0"/>
                <a:cs typeface="Arial" panose="020B0604020202020204" pitchFamily="34" charset="0"/>
              </a:rPr>
              <a:t>Case Study / Example /Story</a:t>
            </a:r>
          </a:p>
          <a:p>
            <a:pPr marL="285750" indent="-285750">
              <a:spcAft>
                <a:spcPts val="2400"/>
              </a:spcAft>
              <a:buFont typeface="Wingdings" pitchFamily="2" charset="2"/>
              <a:buChar char="Ø"/>
            </a:pPr>
            <a:r>
              <a:rPr lang="en-GB" sz="2000" dirty="0">
                <a:latin typeface="Arial" panose="020B0604020202020204" pitchFamily="34" charset="0"/>
                <a:cs typeface="Arial" panose="020B0604020202020204" pitchFamily="34" charset="0"/>
              </a:rPr>
              <a:t>Or video: </a:t>
            </a:r>
            <a:r>
              <a:rPr lang="en-US" sz="2000" dirty="0">
                <a:latin typeface="Arial" panose="020B0604020202020204" pitchFamily="34" charset="0"/>
                <a:cs typeface="Arial" panose="020B0604020202020204" pitchFamily="34" charset="0"/>
              </a:rPr>
              <a:t>You Tube (US but applicable)</a:t>
            </a:r>
            <a:r>
              <a:rPr lang="en-GB" sz="2000" dirty="0">
                <a:latin typeface="Arial" panose="020B0604020202020204" pitchFamily="34" charset="0"/>
                <a:cs typeface="Arial" panose="020B0604020202020204" pitchFamily="34" charset="0"/>
              </a:rPr>
              <a:t> https://</a:t>
            </a:r>
            <a:r>
              <a:rPr lang="en-GB" sz="2000" dirty="0" err="1">
                <a:latin typeface="Arial" panose="020B0604020202020204" pitchFamily="34" charset="0"/>
                <a:cs typeface="Arial" panose="020B0604020202020204" pitchFamily="34" charset="0"/>
              </a:rPr>
              <a:t>www.youtube.com</a:t>
            </a:r>
            <a:r>
              <a:rPr lang="en-GB" sz="2000" dirty="0">
                <a:latin typeface="Arial" panose="020B0604020202020204" pitchFamily="34" charset="0"/>
                <a:cs typeface="Arial" panose="020B0604020202020204" pitchFamily="34" charset="0"/>
              </a:rPr>
              <a:t>/</a:t>
            </a:r>
            <a:r>
              <a:rPr lang="en-GB" sz="2000" dirty="0" err="1">
                <a:latin typeface="Arial" panose="020B0604020202020204" pitchFamily="34" charset="0"/>
                <a:cs typeface="Arial" panose="020B0604020202020204" pitchFamily="34" charset="0"/>
              </a:rPr>
              <a:t>watch?v</a:t>
            </a:r>
            <a:r>
              <a:rPr lang="en-GB" sz="2000" dirty="0">
                <a:latin typeface="Arial" panose="020B0604020202020204" pitchFamily="34" charset="0"/>
                <a:cs typeface="Arial" panose="020B0604020202020204" pitchFamily="34" charset="0"/>
              </a:rPr>
              <a:t>=fWken5DsJcw</a:t>
            </a:r>
          </a:p>
        </p:txBody>
      </p:sp>
      <p:sp>
        <p:nvSpPr>
          <p:cNvPr id="4" name="Freeform 4">
            <a:extLst>
              <a:ext uri="{FF2B5EF4-FFF2-40B4-BE49-F238E27FC236}">
                <a16:creationId xmlns:a16="http://schemas.microsoft.com/office/drawing/2014/main" id="{F9EF6122-FAC9-F267-20F0-6977A7549192}"/>
              </a:ext>
            </a:extLst>
          </p:cNvPr>
          <p:cNvSpPr/>
          <p:nvPr/>
        </p:nvSpPr>
        <p:spPr>
          <a:xfrm>
            <a:off x="6747641" y="2644013"/>
            <a:ext cx="4312152" cy="2826345"/>
          </a:xfrm>
          <a:custGeom>
            <a:avLst/>
            <a:gdLst/>
            <a:ahLst/>
            <a:cxnLst/>
            <a:rect l="l" t="t" r="r" b="b"/>
            <a:pathLst>
              <a:path w="5611626" h="3741084">
                <a:moveTo>
                  <a:pt x="0" y="0"/>
                </a:moveTo>
                <a:lnTo>
                  <a:pt x="5611626" y="0"/>
                </a:lnTo>
                <a:lnTo>
                  <a:pt x="5611626" y="3741084"/>
                </a:lnTo>
                <a:lnTo>
                  <a:pt x="0" y="3741084"/>
                </a:lnTo>
                <a:lnTo>
                  <a:pt x="0" y="0"/>
                </a:lnTo>
                <a:close/>
              </a:path>
            </a:pathLst>
          </a:custGeom>
          <a:blipFill>
            <a:blip r:embed="rId4"/>
            <a:stretch>
              <a:fillRect/>
            </a:stretch>
          </a:blipFill>
        </p:spPr>
        <p:txBody>
          <a:bodyPr/>
          <a:lstStyle/>
          <a:p>
            <a:endParaRPr lang="en-GB"/>
          </a:p>
        </p:txBody>
      </p:sp>
      <p:sp>
        <p:nvSpPr>
          <p:cNvPr id="3" name="Footer Placeholder 16">
            <a:extLst>
              <a:ext uri="{FF2B5EF4-FFF2-40B4-BE49-F238E27FC236}">
                <a16:creationId xmlns:a16="http://schemas.microsoft.com/office/drawing/2014/main" id="{C891578D-57A0-D64F-636C-40143E990389}"/>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3304975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0E7AA-E449-A323-981C-3F75B6875325}"/>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7A69E3FF-F1BB-FE0B-F94A-B4A2E0B87E05}"/>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194BF6B6-8DA8-7218-FD11-EB96D845C883}"/>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18</a:t>
            </a:fld>
            <a:endParaRPr lang="en-US"/>
          </a:p>
        </p:txBody>
      </p:sp>
      <p:sp>
        <p:nvSpPr>
          <p:cNvPr id="134" name="Rectangle 133">
            <a:extLst>
              <a:ext uri="{FF2B5EF4-FFF2-40B4-BE49-F238E27FC236}">
                <a16:creationId xmlns:a16="http://schemas.microsoft.com/office/drawing/2014/main" id="{446FF8CA-691D-8A8F-9F26-8BF99D6B77E0}"/>
              </a:ext>
            </a:extLst>
          </p:cNvPr>
          <p:cNvSpPr/>
          <p:nvPr/>
        </p:nvSpPr>
        <p:spPr>
          <a:xfrm>
            <a:off x="2" y="6398712"/>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806A44EE-C86B-C60F-C0C5-35112796CA82}"/>
              </a:ext>
            </a:extLst>
          </p:cNvPr>
          <p:cNvPicPr>
            <a:picLocks noChangeAspect="1"/>
          </p:cNvPicPr>
          <p:nvPr/>
        </p:nvPicPr>
        <p:blipFill>
          <a:blip r:embed="rId3"/>
          <a:stretch>
            <a:fillRect/>
          </a:stretch>
        </p:blipFill>
        <p:spPr>
          <a:xfrm>
            <a:off x="10338782" y="522749"/>
            <a:ext cx="816897" cy="877372"/>
          </a:xfrm>
          <a:prstGeom prst="rect">
            <a:avLst/>
          </a:prstGeom>
        </p:spPr>
      </p:pic>
      <p:sp>
        <p:nvSpPr>
          <p:cNvPr id="16" name="TextBox 15">
            <a:extLst>
              <a:ext uri="{FF2B5EF4-FFF2-40B4-BE49-F238E27FC236}">
                <a16:creationId xmlns:a16="http://schemas.microsoft.com/office/drawing/2014/main" id="{50FF6F25-B96B-74E5-A295-13212FBF5DE9}"/>
              </a:ext>
            </a:extLst>
          </p:cNvPr>
          <p:cNvSpPr txBox="1"/>
          <p:nvPr/>
        </p:nvSpPr>
        <p:spPr>
          <a:xfrm>
            <a:off x="2202851" y="2367633"/>
            <a:ext cx="8135931" cy="3631763"/>
          </a:xfrm>
          <a:prstGeom prst="rect">
            <a:avLst/>
          </a:prstGeom>
          <a:noFill/>
        </p:spPr>
        <p:txBody>
          <a:bodyPr wrap="square" rtlCol="0">
            <a:spAutoFit/>
          </a:bodyPr>
          <a:lstStyle/>
          <a:p>
            <a:pPr indent="-72000">
              <a:lnSpc>
                <a:spcPts val="3000"/>
              </a:lnSpc>
              <a:spcAft>
                <a:spcPts val="600"/>
              </a:spcAft>
              <a:buNone/>
            </a:pPr>
            <a:r>
              <a:rPr lang="en-GB" sz="2000">
                <a:solidFill>
                  <a:srgbClr val="000000"/>
                </a:solidFill>
                <a:latin typeface="Arial" panose="020B0604020202020204" pitchFamily="34" charset="0"/>
                <a:cs typeface="Arial" panose="020B0604020202020204" pitchFamily="34" charset="0"/>
              </a:rPr>
              <a:t>1. </a:t>
            </a:r>
            <a:r>
              <a:rPr lang="en-GB" sz="2400">
                <a:solidFill>
                  <a:srgbClr val="000000"/>
                </a:solidFill>
                <a:latin typeface="Arial" panose="020B0604020202020204" pitchFamily="34" charset="0"/>
                <a:cs typeface="Arial" panose="020B0604020202020204" pitchFamily="34" charset="0"/>
              </a:rPr>
              <a:t>The obligation to respect human rights.</a:t>
            </a:r>
          </a:p>
          <a:p>
            <a:pPr indent="-72000">
              <a:lnSpc>
                <a:spcPts val="3000"/>
              </a:lnSpc>
              <a:spcAft>
                <a:spcPts val="600"/>
              </a:spcAft>
              <a:buNone/>
            </a:pPr>
            <a:r>
              <a:rPr lang="en-GB" sz="2400">
                <a:solidFill>
                  <a:srgbClr val="0070C0"/>
                </a:solidFill>
                <a:latin typeface="Arial" panose="020B0604020202020204" pitchFamily="34" charset="0"/>
                <a:cs typeface="Arial" panose="020B0604020202020204" pitchFamily="34" charset="0"/>
              </a:rPr>
              <a:t>2. The right to live.</a:t>
            </a:r>
          </a:p>
          <a:p>
            <a:pPr indent="-72000">
              <a:lnSpc>
                <a:spcPts val="3000"/>
              </a:lnSpc>
              <a:spcAft>
                <a:spcPts val="600"/>
              </a:spcAft>
              <a:buNone/>
            </a:pPr>
            <a:r>
              <a:rPr lang="en-GB" sz="2400">
                <a:solidFill>
                  <a:srgbClr val="000000"/>
                </a:solidFill>
                <a:latin typeface="Arial" panose="020B0604020202020204" pitchFamily="34" charset="0"/>
                <a:cs typeface="Arial" panose="020B0604020202020204" pitchFamily="34" charset="0"/>
              </a:rPr>
              <a:t>3. Freedom from torture.</a:t>
            </a:r>
          </a:p>
          <a:p>
            <a:pPr indent="-72000">
              <a:lnSpc>
                <a:spcPts val="3000"/>
              </a:lnSpc>
              <a:spcAft>
                <a:spcPts val="600"/>
              </a:spcAft>
              <a:buNone/>
            </a:pPr>
            <a:r>
              <a:rPr lang="en-GB" sz="2400">
                <a:solidFill>
                  <a:srgbClr val="0070C0"/>
                </a:solidFill>
                <a:latin typeface="Arial" panose="020B0604020202020204" pitchFamily="34" charset="0"/>
                <a:cs typeface="Arial" panose="020B0604020202020204" pitchFamily="34" charset="0"/>
              </a:rPr>
              <a:t>4. Freedom from slavery and forced labour.</a:t>
            </a:r>
          </a:p>
          <a:p>
            <a:pPr indent="-72000">
              <a:lnSpc>
                <a:spcPts val="3000"/>
              </a:lnSpc>
              <a:spcAft>
                <a:spcPts val="600"/>
              </a:spcAft>
              <a:buNone/>
            </a:pPr>
            <a:r>
              <a:rPr lang="en-GB" sz="2400">
                <a:solidFill>
                  <a:srgbClr val="000000"/>
                </a:solidFill>
                <a:latin typeface="Arial" panose="020B0604020202020204" pitchFamily="34" charset="0"/>
                <a:cs typeface="Arial" panose="020B0604020202020204" pitchFamily="34" charset="0"/>
              </a:rPr>
              <a:t>5. The right to liberty and security</a:t>
            </a:r>
          </a:p>
          <a:p>
            <a:pPr indent="-72000">
              <a:lnSpc>
                <a:spcPts val="3000"/>
              </a:lnSpc>
              <a:spcAft>
                <a:spcPts val="600"/>
              </a:spcAft>
              <a:buNone/>
            </a:pPr>
            <a:r>
              <a:rPr lang="en-GB" sz="2400">
                <a:solidFill>
                  <a:srgbClr val="0070C0"/>
                </a:solidFill>
                <a:latin typeface="Arial" panose="020B0604020202020204" pitchFamily="34" charset="0"/>
                <a:cs typeface="Arial" panose="020B0604020202020204" pitchFamily="34" charset="0"/>
              </a:rPr>
              <a:t>6. The right to a fair trial</a:t>
            </a:r>
          </a:p>
          <a:p>
            <a:pPr indent="-72000">
              <a:lnSpc>
                <a:spcPts val="3000"/>
              </a:lnSpc>
              <a:spcAft>
                <a:spcPts val="600"/>
              </a:spcAft>
              <a:buNone/>
            </a:pPr>
            <a:r>
              <a:rPr lang="en-GB" sz="2400">
                <a:solidFill>
                  <a:srgbClr val="000000"/>
                </a:solidFill>
                <a:latin typeface="Arial" panose="020B0604020202020204" pitchFamily="34" charset="0"/>
                <a:cs typeface="Arial" panose="020B0604020202020204" pitchFamily="34" charset="0"/>
              </a:rPr>
              <a:t>7. No punishment without law</a:t>
            </a:r>
          </a:p>
          <a:p>
            <a:pPr>
              <a:buNone/>
            </a:pPr>
            <a:endParaRPr lang="en-GB" sz="2000">
              <a:solidFill>
                <a:srgbClr val="000000"/>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70EBF9D6-69B3-B030-FE64-5B61C6150638}"/>
              </a:ext>
            </a:extLst>
          </p:cNvPr>
          <p:cNvSpPr txBox="1">
            <a:spLocks/>
          </p:cNvSpPr>
          <p:nvPr/>
        </p:nvSpPr>
        <p:spPr>
          <a:xfrm>
            <a:off x="1097279" y="522749"/>
            <a:ext cx="10058400" cy="14507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0069B3"/>
                </a:solidFill>
                <a:latin typeface="Arial" charset="0"/>
                <a:ea typeface="Arial" charset="0"/>
                <a:cs typeface="Arial" charset="0"/>
              </a:rPr>
              <a:t>Safeguarding Vulnerable Adults</a:t>
            </a:r>
            <a:br>
              <a:rPr lang="en-US" sz="3600" b="1">
                <a:solidFill>
                  <a:srgbClr val="0069B3"/>
                </a:solidFill>
                <a:latin typeface="Arial" charset="0"/>
                <a:ea typeface="Arial" charset="0"/>
                <a:cs typeface="Arial" charset="0"/>
              </a:rPr>
            </a:br>
            <a:r>
              <a:rPr lang="en-US" sz="2400" b="1">
                <a:latin typeface="Arial" charset="0"/>
                <a:ea typeface="Arial" charset="0"/>
                <a:cs typeface="Arial" charset="0"/>
              </a:rPr>
              <a:t>Upholding Human Rights</a:t>
            </a:r>
          </a:p>
        </p:txBody>
      </p:sp>
      <p:sp>
        <p:nvSpPr>
          <p:cNvPr id="2" name="Footer Placeholder 16">
            <a:extLst>
              <a:ext uri="{FF2B5EF4-FFF2-40B4-BE49-F238E27FC236}">
                <a16:creationId xmlns:a16="http://schemas.microsoft.com/office/drawing/2014/main" id="{B81948C3-DDF7-827E-14C5-B3FFC3D42E81}"/>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2251028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CED11-D533-3EA8-AEA9-D501EA5B36FE}"/>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23918428-E3E7-0B27-852E-5C953EA8310A}"/>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C8A90C1B-4181-C119-F8B0-2A5308860F69}"/>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19</a:t>
            </a:fld>
            <a:endParaRPr lang="en-US"/>
          </a:p>
        </p:txBody>
      </p:sp>
      <p:sp>
        <p:nvSpPr>
          <p:cNvPr id="134" name="Rectangle 133">
            <a:extLst>
              <a:ext uri="{FF2B5EF4-FFF2-40B4-BE49-F238E27FC236}">
                <a16:creationId xmlns:a16="http://schemas.microsoft.com/office/drawing/2014/main" id="{9FF756BA-2FAF-ACBE-78E0-13F82EBAAC5F}"/>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05189392-10C7-42B4-D461-B29FC7A12EBA}"/>
              </a:ext>
            </a:extLst>
          </p:cNvPr>
          <p:cNvPicPr>
            <a:picLocks noChangeAspect="1"/>
          </p:cNvPicPr>
          <p:nvPr/>
        </p:nvPicPr>
        <p:blipFill>
          <a:blip r:embed="rId3"/>
          <a:stretch>
            <a:fillRect/>
          </a:stretch>
        </p:blipFill>
        <p:spPr>
          <a:xfrm>
            <a:off x="10338782" y="522749"/>
            <a:ext cx="816897" cy="877372"/>
          </a:xfrm>
          <a:prstGeom prst="rect">
            <a:avLst/>
          </a:prstGeom>
        </p:spPr>
      </p:pic>
      <p:sp>
        <p:nvSpPr>
          <p:cNvPr id="3" name="Title 1">
            <a:extLst>
              <a:ext uri="{FF2B5EF4-FFF2-40B4-BE49-F238E27FC236}">
                <a16:creationId xmlns:a16="http://schemas.microsoft.com/office/drawing/2014/main" id="{FE6C0122-8264-2934-7000-2E8D4D88B417}"/>
              </a:ext>
            </a:extLst>
          </p:cNvPr>
          <p:cNvSpPr txBox="1">
            <a:spLocks/>
          </p:cNvSpPr>
          <p:nvPr/>
        </p:nvSpPr>
        <p:spPr>
          <a:xfrm>
            <a:off x="1097279" y="522749"/>
            <a:ext cx="10058400" cy="14507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0069B3"/>
                </a:solidFill>
                <a:latin typeface="Arial" charset="0"/>
                <a:ea typeface="Arial" charset="0"/>
                <a:cs typeface="Arial" charset="0"/>
              </a:rPr>
              <a:t>Safeguarding Vulnerable Adults</a:t>
            </a:r>
            <a:br>
              <a:rPr lang="en-US" sz="3600" b="1">
                <a:solidFill>
                  <a:srgbClr val="0069B3"/>
                </a:solidFill>
                <a:latin typeface="Arial" charset="0"/>
                <a:ea typeface="Arial" charset="0"/>
                <a:cs typeface="Arial" charset="0"/>
              </a:rPr>
            </a:br>
            <a:r>
              <a:rPr lang="en-US" sz="2400" b="1">
                <a:latin typeface="Arial" charset="0"/>
                <a:ea typeface="Arial" charset="0"/>
                <a:cs typeface="Arial" charset="0"/>
              </a:rPr>
              <a:t>Upholding Human Rights</a:t>
            </a:r>
          </a:p>
        </p:txBody>
      </p:sp>
      <p:sp>
        <p:nvSpPr>
          <p:cNvPr id="4" name="TextBox 3">
            <a:extLst>
              <a:ext uri="{FF2B5EF4-FFF2-40B4-BE49-F238E27FC236}">
                <a16:creationId xmlns:a16="http://schemas.microsoft.com/office/drawing/2014/main" id="{48C78B27-85C6-1A0F-DD22-111B70287FDB}"/>
              </a:ext>
            </a:extLst>
          </p:cNvPr>
          <p:cNvSpPr txBox="1"/>
          <p:nvPr/>
        </p:nvSpPr>
        <p:spPr>
          <a:xfrm>
            <a:off x="1628079" y="2441254"/>
            <a:ext cx="9527602" cy="3220882"/>
          </a:xfrm>
          <a:prstGeom prst="rect">
            <a:avLst/>
          </a:prstGeom>
          <a:noFill/>
        </p:spPr>
        <p:txBody>
          <a:bodyPr wrap="square" lIns="91440" tIns="45720" rIns="91440" bIns="45720" rtlCol="0" anchor="t">
            <a:spAutoFit/>
          </a:bodyPr>
          <a:lstStyle/>
          <a:p>
            <a:pPr>
              <a:lnSpc>
                <a:spcPts val="3000"/>
              </a:lnSpc>
              <a:spcAft>
                <a:spcPts val="600"/>
              </a:spcAft>
            </a:pPr>
            <a:r>
              <a:rPr lang="en-GB" sz="2400" dirty="0">
                <a:solidFill>
                  <a:srgbClr val="0070C0"/>
                </a:solidFill>
                <a:latin typeface="Arial"/>
                <a:cs typeface="Arial"/>
              </a:rPr>
              <a:t>8.   The right to respect for private and family life.</a:t>
            </a:r>
          </a:p>
          <a:p>
            <a:pPr>
              <a:lnSpc>
                <a:spcPts val="3000"/>
              </a:lnSpc>
              <a:spcAft>
                <a:spcPts val="600"/>
              </a:spcAft>
            </a:pPr>
            <a:r>
              <a:rPr lang="en-GB" sz="2400" dirty="0">
                <a:solidFill>
                  <a:srgbClr val="000000"/>
                </a:solidFill>
                <a:latin typeface="Arial"/>
                <a:cs typeface="Arial"/>
              </a:rPr>
              <a:t>9.   Freedom of thought, belief, and religion.</a:t>
            </a:r>
          </a:p>
          <a:p>
            <a:pPr>
              <a:lnSpc>
                <a:spcPts val="3000"/>
              </a:lnSpc>
              <a:spcAft>
                <a:spcPts val="600"/>
              </a:spcAft>
              <a:buNone/>
            </a:pPr>
            <a:r>
              <a:rPr lang="en-GB" sz="2400" dirty="0">
                <a:solidFill>
                  <a:srgbClr val="0070C0"/>
                </a:solidFill>
                <a:latin typeface="Arial"/>
                <a:cs typeface="Arial"/>
              </a:rPr>
              <a:t>10. Freedom of expression.</a:t>
            </a:r>
          </a:p>
          <a:p>
            <a:pPr>
              <a:lnSpc>
                <a:spcPts val="3000"/>
              </a:lnSpc>
              <a:spcAft>
                <a:spcPts val="600"/>
              </a:spcAft>
              <a:buNone/>
            </a:pPr>
            <a:r>
              <a:rPr lang="en-GB" sz="2400" dirty="0">
                <a:solidFill>
                  <a:srgbClr val="000000"/>
                </a:solidFill>
                <a:latin typeface="Arial"/>
                <a:cs typeface="Arial"/>
              </a:rPr>
              <a:t>11. Freedom of assembly and association.</a:t>
            </a:r>
          </a:p>
          <a:p>
            <a:pPr>
              <a:lnSpc>
                <a:spcPts val="3000"/>
              </a:lnSpc>
              <a:spcAft>
                <a:spcPts val="600"/>
              </a:spcAft>
              <a:buNone/>
            </a:pPr>
            <a:r>
              <a:rPr lang="en-GB" sz="2400" dirty="0">
                <a:solidFill>
                  <a:srgbClr val="0070C0"/>
                </a:solidFill>
                <a:latin typeface="Arial"/>
                <a:cs typeface="Arial"/>
              </a:rPr>
              <a:t>12. Right to marry and start a family.</a:t>
            </a:r>
          </a:p>
          <a:p>
            <a:pPr>
              <a:lnSpc>
                <a:spcPts val="3000"/>
              </a:lnSpc>
              <a:spcAft>
                <a:spcPts val="600"/>
              </a:spcAft>
              <a:buNone/>
            </a:pPr>
            <a:r>
              <a:rPr lang="en-GB" sz="2400" dirty="0">
                <a:solidFill>
                  <a:srgbClr val="000000"/>
                </a:solidFill>
                <a:latin typeface="Arial"/>
                <a:cs typeface="Arial"/>
              </a:rPr>
              <a:t>13. Right to an effective remedy through courts of other public body.</a:t>
            </a:r>
          </a:p>
          <a:p>
            <a:pPr>
              <a:lnSpc>
                <a:spcPts val="3000"/>
              </a:lnSpc>
              <a:spcAft>
                <a:spcPts val="600"/>
              </a:spcAft>
              <a:buNone/>
            </a:pPr>
            <a:r>
              <a:rPr lang="en-GB" sz="2400" dirty="0">
                <a:solidFill>
                  <a:srgbClr val="0070C0"/>
                </a:solidFill>
                <a:latin typeface="Arial"/>
                <a:cs typeface="Arial"/>
              </a:rPr>
              <a:t>14. Protection from discrimination.</a:t>
            </a:r>
          </a:p>
        </p:txBody>
      </p:sp>
      <p:sp>
        <p:nvSpPr>
          <p:cNvPr id="2" name="Footer Placeholder 16">
            <a:extLst>
              <a:ext uri="{FF2B5EF4-FFF2-40B4-BE49-F238E27FC236}">
                <a16:creationId xmlns:a16="http://schemas.microsoft.com/office/drawing/2014/main" id="{B48F9512-B40C-C60F-D3D7-2CC5131A6D60}"/>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252897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DA3A-207F-49B1-B04B-4ABF2C16B8F8}"/>
              </a:ext>
            </a:extLst>
          </p:cNvPr>
          <p:cNvSpPr>
            <a:spLocks noGrp="1"/>
          </p:cNvSpPr>
          <p:nvPr>
            <p:ph type="ctrTitle"/>
          </p:nvPr>
        </p:nvSpPr>
        <p:spPr>
          <a:xfrm>
            <a:off x="6729999" y="2066747"/>
            <a:ext cx="4813072" cy="1368549"/>
          </a:xfrm>
        </p:spPr>
        <p:txBody>
          <a:bodyPr>
            <a:normAutofit fontScale="90000"/>
          </a:bodyPr>
          <a:lstStyle/>
          <a:p>
            <a:r>
              <a:rPr lang="en-US" sz="4000" b="1">
                <a:solidFill>
                  <a:srgbClr val="0069B3"/>
                </a:solidFill>
                <a:latin typeface="Arial" charset="0"/>
                <a:ea typeface="Arial" charset="0"/>
                <a:cs typeface="Arial" charset="0"/>
              </a:rPr>
              <a:t>Safeguarding</a:t>
            </a:r>
            <a:r>
              <a:rPr lang="en-US" sz="4400" b="1">
                <a:solidFill>
                  <a:srgbClr val="0069B3"/>
                </a:solidFill>
                <a:latin typeface="Arial" charset="0"/>
                <a:ea typeface="Arial" charset="0"/>
                <a:cs typeface="Arial" charset="0"/>
              </a:rPr>
              <a:t> </a:t>
            </a:r>
            <a:r>
              <a:rPr lang="en-US" sz="3000" b="1">
                <a:solidFill>
                  <a:srgbClr val="0069B3"/>
                </a:solidFill>
                <a:latin typeface="Arial" charset="0"/>
                <a:ea typeface="Arial" charset="0"/>
                <a:cs typeface="Arial" charset="0"/>
              </a:rPr>
              <a:t>Vulnerable Adults </a:t>
            </a:r>
            <a:br>
              <a:rPr lang="en-US" sz="2200" b="1">
                <a:solidFill>
                  <a:srgbClr val="0069B3"/>
                </a:solidFill>
                <a:latin typeface="Arial" charset="0"/>
                <a:ea typeface="Arial" charset="0"/>
                <a:cs typeface="Arial" charset="0"/>
              </a:rPr>
            </a:br>
            <a:r>
              <a:rPr lang="en-US" sz="3200" b="1">
                <a:solidFill>
                  <a:schemeClr val="tx1">
                    <a:lumMod val="95000"/>
                    <a:lumOff val="5000"/>
                  </a:schemeClr>
                </a:solidFill>
                <a:latin typeface="Arial" charset="0"/>
                <a:ea typeface="Arial" charset="0"/>
                <a:cs typeface="Arial" charset="0"/>
              </a:rPr>
              <a:t>at The Hope Hub</a:t>
            </a:r>
          </a:p>
        </p:txBody>
      </p:sp>
      <p:sp>
        <p:nvSpPr>
          <p:cNvPr id="3" name="Subtitle 2">
            <a:extLst>
              <a:ext uri="{FF2B5EF4-FFF2-40B4-BE49-F238E27FC236}">
                <a16:creationId xmlns:a16="http://schemas.microsoft.com/office/drawing/2014/main" id="{E2BCFD34-C8EF-415B-8FA0-16D34102B5A0}"/>
              </a:ext>
            </a:extLst>
          </p:cNvPr>
          <p:cNvSpPr>
            <a:spLocks noGrp="1"/>
          </p:cNvSpPr>
          <p:nvPr>
            <p:ph type="subTitle" idx="1"/>
          </p:nvPr>
        </p:nvSpPr>
        <p:spPr>
          <a:xfrm>
            <a:off x="6729999" y="4491789"/>
            <a:ext cx="4928601" cy="701803"/>
          </a:xfrm>
        </p:spPr>
        <p:txBody>
          <a:bodyPr>
            <a:noAutofit/>
          </a:bodyPr>
          <a:lstStyle/>
          <a:p>
            <a:pPr marL="0" indent="0">
              <a:buNone/>
            </a:pPr>
            <a:r>
              <a:rPr lang="en-US" sz="2000">
                <a:latin typeface="Arial" charset="0"/>
                <a:ea typeface="Arial" charset="0"/>
                <a:cs typeface="Arial" charset="0"/>
              </a:rPr>
              <a:t>Key Policy 20</a:t>
            </a:r>
          </a:p>
          <a:p>
            <a:pPr marL="0" indent="0">
              <a:buNone/>
            </a:pPr>
            <a:r>
              <a:rPr lang="en-US" sz="2000" b="1">
                <a:latin typeface="Arial" charset="0"/>
                <a:ea typeface="Arial" charset="0"/>
                <a:cs typeface="Arial" charset="0"/>
              </a:rPr>
              <a:t>Safeguarding Vulnerable Adults Policy</a:t>
            </a:r>
          </a:p>
        </p:txBody>
      </p:sp>
      <p:sp>
        <p:nvSpPr>
          <p:cNvPr id="11" name="Footer Placeholder 10">
            <a:extLst>
              <a:ext uri="{FF2B5EF4-FFF2-40B4-BE49-F238E27FC236}">
                <a16:creationId xmlns:a16="http://schemas.microsoft.com/office/drawing/2014/main" id="{EE9F877C-9A6C-4DDB-B804-DE76AD1C6AF0}"/>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12" name="Slide Number Placeholder 11">
            <a:extLst>
              <a:ext uri="{FF2B5EF4-FFF2-40B4-BE49-F238E27FC236}">
                <a16:creationId xmlns:a16="http://schemas.microsoft.com/office/drawing/2014/main" id="{BC85B0AB-DC16-4789-95F3-60E6BB1BE492}"/>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a:t>
            </a:fld>
            <a:endParaRPr lang="en-US"/>
          </a:p>
        </p:txBody>
      </p:sp>
      <p:sp>
        <p:nvSpPr>
          <p:cNvPr id="8" name="Rectangle 7">
            <a:extLst>
              <a:ext uri="{FF2B5EF4-FFF2-40B4-BE49-F238E27FC236}">
                <a16:creationId xmlns:a16="http://schemas.microsoft.com/office/drawing/2014/main" id="{74DC8C36-6A7E-1567-84A2-8CDFC54D865D}"/>
              </a:ext>
            </a:extLst>
          </p:cNvPr>
          <p:cNvSpPr/>
          <p:nvPr/>
        </p:nvSpPr>
        <p:spPr>
          <a:xfrm>
            <a:off x="2" y="6398712"/>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7" descr="Logo&#10;&#10;Description automatically generated">
            <a:extLst>
              <a:ext uri="{FF2B5EF4-FFF2-40B4-BE49-F238E27FC236}">
                <a16:creationId xmlns:a16="http://schemas.microsoft.com/office/drawing/2014/main" id="{A2068D99-76F3-85B7-DC2B-FFD6D070778F}"/>
              </a:ext>
            </a:extLst>
          </p:cNvPr>
          <p:cNvPicPr>
            <a:picLocks noChangeAspect="1"/>
          </p:cNvPicPr>
          <p:nvPr/>
        </p:nvPicPr>
        <p:blipFill>
          <a:blip r:embed="rId3"/>
          <a:stretch>
            <a:fillRect/>
          </a:stretch>
        </p:blipFill>
        <p:spPr>
          <a:xfrm>
            <a:off x="10652013" y="661129"/>
            <a:ext cx="816897" cy="877372"/>
          </a:xfrm>
          <a:prstGeom prst="rect">
            <a:avLst/>
          </a:prstGeom>
        </p:spPr>
      </p:pic>
      <p:pic>
        <p:nvPicPr>
          <p:cNvPr id="13" name="Picture 2"/>
          <p:cNvPicPr>
            <a:picLocks noGrp="1" noChangeAspect="1"/>
          </p:cNvPicPr>
          <p:nvPr>
            <p:ph type="pic" sz="quarter" idx="13"/>
          </p:nvPr>
        </p:nvPicPr>
        <p:blipFill>
          <a:blip r:embed="rId4"/>
          <a:srcRect l="7363" r="7363"/>
          <a:stretch>
            <a:fillRect/>
          </a:stretch>
        </p:blipFill>
        <p:spPr>
          <a:xfrm>
            <a:off x="979735" y="1473821"/>
            <a:ext cx="4761308" cy="3719771"/>
          </a:xfrm>
          <a:prstGeom prst="rect">
            <a:avLst/>
          </a:prstGeom>
        </p:spPr>
      </p:pic>
      <p:sp>
        <p:nvSpPr>
          <p:cNvPr id="4" name="Footer Placeholder 16">
            <a:extLst>
              <a:ext uri="{FF2B5EF4-FFF2-40B4-BE49-F238E27FC236}">
                <a16:creationId xmlns:a16="http://schemas.microsoft.com/office/drawing/2014/main" id="{EC44C7EC-BF6D-A002-C078-6598C7D9D933}"/>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259746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BE222-6A13-6E87-383B-18EBCDF57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65888-9B13-5436-5E4C-2EA4E6004791}"/>
              </a:ext>
            </a:extLst>
          </p:cNvPr>
          <p:cNvSpPr>
            <a:spLocks noGrp="1"/>
          </p:cNvSpPr>
          <p:nvPr>
            <p:ph type="title"/>
          </p:nvPr>
        </p:nvSpPr>
        <p:spPr>
          <a:xfrm>
            <a:off x="1097279" y="367625"/>
            <a:ext cx="10058400" cy="1450757"/>
          </a:xfrm>
        </p:spPr>
        <p:txBody>
          <a:bodyPr>
            <a:normAutofit/>
          </a:bodyPr>
          <a:lstStyle/>
          <a:p>
            <a:r>
              <a:rPr lang="en-US" sz="3600" b="1" dirty="0">
                <a:solidFill>
                  <a:srgbClr val="0069B3"/>
                </a:solidFill>
                <a:latin typeface="Arial" charset="0"/>
                <a:ea typeface="Arial" charset="0"/>
                <a:cs typeface="Arial" charset="0"/>
              </a:rPr>
              <a:t>Safeguarding at The Hope Hub</a:t>
            </a:r>
            <a:br>
              <a:rPr lang="en-US" sz="3600" b="1" dirty="0">
                <a:solidFill>
                  <a:srgbClr val="0069B3"/>
                </a:solidFill>
                <a:latin typeface="Arial" charset="0"/>
                <a:ea typeface="Arial" charset="0"/>
                <a:cs typeface="Arial" charset="0"/>
              </a:rPr>
            </a:br>
            <a:r>
              <a:rPr lang="en-US" sz="2400" b="1" dirty="0">
                <a:latin typeface="Arial" charset="0"/>
                <a:ea typeface="Arial" charset="0"/>
                <a:cs typeface="Arial" charset="0"/>
              </a:rPr>
              <a:t>Disability Confident Employer</a:t>
            </a:r>
            <a:endParaRPr lang="en-US" sz="3600" b="1" dirty="0">
              <a:solidFill>
                <a:srgbClr val="0069B3"/>
              </a:solidFill>
              <a:latin typeface="Arial" charset="0"/>
              <a:ea typeface="Arial" charset="0"/>
              <a:cs typeface="Arial" charset="0"/>
            </a:endParaRPr>
          </a:p>
        </p:txBody>
      </p:sp>
      <p:sp>
        <p:nvSpPr>
          <p:cNvPr id="5" name="Footer Placeholder 4">
            <a:extLst>
              <a:ext uri="{FF2B5EF4-FFF2-40B4-BE49-F238E27FC236}">
                <a16:creationId xmlns:a16="http://schemas.microsoft.com/office/drawing/2014/main" id="{6B54E543-2776-4CC2-C0EC-0FA119D1A60E}"/>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89A1F731-D1D1-165A-71CF-143338019865}"/>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20</a:t>
            </a:fld>
            <a:endParaRPr lang="en-US"/>
          </a:p>
        </p:txBody>
      </p:sp>
      <p:sp>
        <p:nvSpPr>
          <p:cNvPr id="134" name="Rectangle 133">
            <a:extLst>
              <a:ext uri="{FF2B5EF4-FFF2-40B4-BE49-F238E27FC236}">
                <a16:creationId xmlns:a16="http://schemas.microsoft.com/office/drawing/2014/main" id="{65B8A5A8-CB00-D657-A502-733C7B06BE07}"/>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5BE469FF-9230-60F2-B5BB-A0A3E89D824C}"/>
              </a:ext>
            </a:extLst>
          </p:cNvPr>
          <p:cNvPicPr>
            <a:picLocks noChangeAspect="1"/>
          </p:cNvPicPr>
          <p:nvPr/>
        </p:nvPicPr>
        <p:blipFill>
          <a:blip r:embed="rId3"/>
          <a:stretch>
            <a:fillRect/>
          </a:stretch>
        </p:blipFill>
        <p:spPr>
          <a:xfrm>
            <a:off x="10338782" y="522749"/>
            <a:ext cx="816897" cy="877372"/>
          </a:xfrm>
          <a:prstGeom prst="rect">
            <a:avLst/>
          </a:prstGeom>
        </p:spPr>
      </p:pic>
      <p:sp>
        <p:nvSpPr>
          <p:cNvPr id="4" name="Footer Placeholder 16">
            <a:extLst>
              <a:ext uri="{FF2B5EF4-FFF2-40B4-BE49-F238E27FC236}">
                <a16:creationId xmlns:a16="http://schemas.microsoft.com/office/drawing/2014/main" id="{29B688FF-AF02-37F4-577B-AEDDEFB1C77C}"/>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
        <p:nvSpPr>
          <p:cNvPr id="3" name="Rectangle 2">
            <a:extLst>
              <a:ext uri="{FF2B5EF4-FFF2-40B4-BE49-F238E27FC236}">
                <a16:creationId xmlns:a16="http://schemas.microsoft.com/office/drawing/2014/main" id="{E68BFF1A-7974-28E4-AEED-93802789E682}"/>
              </a:ext>
            </a:extLst>
          </p:cNvPr>
          <p:cNvSpPr>
            <a:spLocks noChangeArrowheads="1"/>
          </p:cNvSpPr>
          <p:nvPr/>
        </p:nvSpPr>
        <p:spPr bwMode="auto">
          <a:xfrm flipV="1">
            <a:off x="4666077" y="-28723"/>
            <a:ext cx="55993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7" name="Picture 6" descr="This is a standard Disability Confident Logo" title="Disability Confident Logo">
            <a:extLst>
              <a:ext uri="{FF2B5EF4-FFF2-40B4-BE49-F238E27FC236}">
                <a16:creationId xmlns:a16="http://schemas.microsoft.com/office/drawing/2014/main" id="{C3B82D6D-A37F-6944-D50E-857573BFA234}"/>
              </a:ext>
            </a:extLst>
          </p:cNvPr>
          <p:cNvPicPr/>
          <p:nvPr/>
        </p:nvPicPr>
        <p:blipFill>
          <a:blip r:embed="rId4"/>
          <a:stretch>
            <a:fillRect/>
          </a:stretch>
        </p:blipFill>
        <p:spPr>
          <a:xfrm>
            <a:off x="6096000" y="3092902"/>
            <a:ext cx="4976553" cy="1788813"/>
          </a:xfrm>
          <a:prstGeom prst="rect">
            <a:avLst/>
          </a:prstGeom>
          <a:noFill/>
          <a:ln>
            <a:noFill/>
            <a:prstDash/>
          </a:ln>
        </p:spPr>
      </p:pic>
      <p:sp>
        <p:nvSpPr>
          <p:cNvPr id="9" name="TextBox 8">
            <a:extLst>
              <a:ext uri="{FF2B5EF4-FFF2-40B4-BE49-F238E27FC236}">
                <a16:creationId xmlns:a16="http://schemas.microsoft.com/office/drawing/2014/main" id="{D03DB4B6-953C-C2F2-7CA3-F6E2B930AFD1}"/>
              </a:ext>
            </a:extLst>
          </p:cNvPr>
          <p:cNvSpPr txBox="1"/>
          <p:nvPr/>
        </p:nvSpPr>
        <p:spPr>
          <a:xfrm>
            <a:off x="1097279" y="3092902"/>
            <a:ext cx="4575548" cy="2492990"/>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The Hope Hub maintains the status of</a:t>
            </a:r>
          </a:p>
          <a:p>
            <a:r>
              <a:rPr lang="en-GB" sz="2000" dirty="0">
                <a:latin typeface="Arial" panose="020B0604020202020204" pitchFamily="34" charset="0"/>
                <a:cs typeface="Arial" panose="020B0604020202020204" pitchFamily="34" charset="0"/>
              </a:rPr>
              <a:t>being a Disability Confident Employer, </a:t>
            </a:r>
          </a:p>
          <a:p>
            <a:r>
              <a:rPr lang="en-GB" sz="2000" dirty="0">
                <a:latin typeface="Arial" panose="020B0604020202020204" pitchFamily="34" charset="0"/>
                <a:cs typeface="Arial" panose="020B0604020202020204" pitchFamily="34" charset="0"/>
              </a:rPr>
              <a:t>promoting and supporting diversity </a:t>
            </a:r>
          </a:p>
          <a:p>
            <a:r>
              <a:rPr lang="en-GB" sz="2000" dirty="0">
                <a:latin typeface="Arial" panose="020B0604020202020204" pitchFamily="34" charset="0"/>
                <a:cs typeface="Arial" panose="020B0604020202020204" pitchFamily="34" charset="0"/>
              </a:rPr>
              <a:t>and inclusion across the charity. This </a:t>
            </a:r>
          </a:p>
          <a:p>
            <a:r>
              <a:rPr lang="en-GB" sz="2000" dirty="0">
                <a:latin typeface="Arial" panose="020B0604020202020204" pitchFamily="34" charset="0"/>
                <a:cs typeface="Arial" panose="020B0604020202020204" pitchFamily="34" charset="0"/>
              </a:rPr>
              <a:t>includes meeting the key principles of </a:t>
            </a:r>
          </a:p>
          <a:p>
            <a:r>
              <a:rPr lang="en-GB" sz="2000" dirty="0">
                <a:latin typeface="Arial" panose="020B0604020202020204" pitchFamily="34" charset="0"/>
                <a:cs typeface="Arial" panose="020B0604020202020204" pitchFamily="34" charset="0"/>
              </a:rPr>
              <a:t>Disability-Inclusive Safeguarding.</a:t>
            </a:r>
          </a:p>
          <a:p>
            <a:endParaRPr lang="en-GB" dirty="0"/>
          </a:p>
          <a:p>
            <a:endParaRPr lang="en-GB" dirty="0"/>
          </a:p>
        </p:txBody>
      </p:sp>
    </p:spTree>
    <p:extLst>
      <p:ext uri="{BB962C8B-B14F-4D97-AF65-F5344CB8AC3E}">
        <p14:creationId xmlns:p14="http://schemas.microsoft.com/office/powerpoint/2010/main" val="1952315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298F-B272-4BC5-BFF2-053334392B37}"/>
              </a:ext>
            </a:extLst>
          </p:cNvPr>
          <p:cNvSpPr>
            <a:spLocks noGrp="1"/>
          </p:cNvSpPr>
          <p:nvPr>
            <p:ph type="title"/>
          </p:nvPr>
        </p:nvSpPr>
        <p:spPr>
          <a:xfrm>
            <a:off x="1143000" y="451994"/>
            <a:ext cx="10058400" cy="1450757"/>
          </a:xfrm>
        </p:spPr>
        <p:txBody>
          <a:bodyPr>
            <a:normAutofit/>
          </a:bodyPr>
          <a:lstStyle/>
          <a:p>
            <a:r>
              <a:rPr lang="en-US" sz="3600" b="1">
                <a:solidFill>
                  <a:srgbClr val="0069B3"/>
                </a:solidFill>
                <a:latin typeface="Arial" charset="0"/>
                <a:ea typeface="Arial" charset="0"/>
                <a:cs typeface="Arial" charset="0"/>
              </a:rPr>
              <a:t>Safeguarding: Related Policies</a:t>
            </a:r>
            <a:br>
              <a:rPr lang="en-US" sz="3600" b="1">
                <a:solidFill>
                  <a:srgbClr val="0069B3"/>
                </a:solidFill>
                <a:latin typeface="Arial" charset="0"/>
                <a:ea typeface="Arial" charset="0"/>
                <a:cs typeface="Arial" charset="0"/>
              </a:rPr>
            </a:br>
            <a:r>
              <a:rPr lang="en-US" sz="2000" b="1">
                <a:latin typeface="Arial" charset="0"/>
                <a:ea typeface="Arial" charset="0"/>
                <a:cs typeface="Arial" charset="0"/>
              </a:rPr>
              <a:t>These are all summarised in the Volunteer Handbook</a:t>
            </a:r>
            <a:br>
              <a:rPr lang="en-US" sz="2000" b="1">
                <a:latin typeface="Arial" charset="0"/>
                <a:ea typeface="Arial" charset="0"/>
                <a:cs typeface="Arial" charset="0"/>
              </a:rPr>
            </a:br>
            <a:r>
              <a:rPr lang="en-US" sz="2000" b="1">
                <a:latin typeface="Arial" charset="0"/>
                <a:ea typeface="Arial" charset="0"/>
                <a:cs typeface="Arial" charset="0"/>
              </a:rPr>
              <a:t>Paper copies are in a file on the Volunteer Station</a:t>
            </a:r>
          </a:p>
        </p:txBody>
      </p:sp>
      <p:graphicFrame>
        <p:nvGraphicFramePr>
          <p:cNvPr id="7" name="Content Placeholder 3" descr="Timeline placeholder ">
            <a:extLst>
              <a:ext uri="{FF2B5EF4-FFF2-40B4-BE49-F238E27FC236}">
                <a16:creationId xmlns:a16="http://schemas.microsoft.com/office/drawing/2014/main" id="{F78E5D95-BEAB-4D62-BE19-18BB49582E2B}"/>
              </a:ext>
            </a:extLst>
          </p:cNvPr>
          <p:cNvGraphicFramePr>
            <a:graphicFrameLocks noGrp="1"/>
          </p:cNvGraphicFramePr>
          <p:nvPr>
            <p:ph idx="1"/>
            <p:extLst>
              <p:ext uri="{D42A27DB-BD31-4B8C-83A1-F6EECF244321}">
                <p14:modId xmlns:p14="http://schemas.microsoft.com/office/powerpoint/2010/main" val="3902348087"/>
              </p:ext>
            </p:extLst>
          </p:nvPr>
        </p:nvGraphicFramePr>
        <p:xfrm>
          <a:off x="1189038" y="2463800"/>
          <a:ext cx="9966325" cy="3368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52F0EE3B-7C1A-4927-A603-3575824BCFAE}"/>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C6B37ACF-49F1-45AA-BB16-6A58A160FF3D}"/>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21</a:t>
            </a:fld>
            <a:endParaRPr lang="en-US"/>
          </a:p>
        </p:txBody>
      </p:sp>
      <p:sp>
        <p:nvSpPr>
          <p:cNvPr id="134" name="Rectangle 133">
            <a:extLst>
              <a:ext uri="{FF2B5EF4-FFF2-40B4-BE49-F238E27FC236}">
                <a16:creationId xmlns:a16="http://schemas.microsoft.com/office/drawing/2014/main" id="{BD44B9CE-535E-B29E-97BD-6F0225CB6B13}"/>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E3271BC8-AA5D-ED1D-D1C8-E418F112318F}"/>
              </a:ext>
            </a:extLst>
          </p:cNvPr>
          <p:cNvPicPr>
            <a:picLocks noChangeAspect="1"/>
          </p:cNvPicPr>
          <p:nvPr/>
        </p:nvPicPr>
        <p:blipFill>
          <a:blip r:embed="rId8"/>
          <a:stretch>
            <a:fillRect/>
          </a:stretch>
        </p:blipFill>
        <p:spPr>
          <a:xfrm>
            <a:off x="10384503" y="586839"/>
            <a:ext cx="816897" cy="877372"/>
          </a:xfrm>
          <a:prstGeom prst="rect">
            <a:avLst/>
          </a:prstGeom>
        </p:spPr>
      </p:pic>
      <p:sp>
        <p:nvSpPr>
          <p:cNvPr id="3" name="Footer Placeholder 16">
            <a:extLst>
              <a:ext uri="{FF2B5EF4-FFF2-40B4-BE49-F238E27FC236}">
                <a16:creationId xmlns:a16="http://schemas.microsoft.com/office/drawing/2014/main" id="{D85FD8A6-5DCE-33CA-AB60-548E9A3E9629}"/>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55848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A8850-F6B7-B926-22C9-AF3A5CA84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F701D9-9D36-CE5E-3F8E-C740798699C8}"/>
              </a:ext>
            </a:extLst>
          </p:cNvPr>
          <p:cNvSpPr>
            <a:spLocks noGrp="1"/>
          </p:cNvSpPr>
          <p:nvPr>
            <p:ph type="title"/>
          </p:nvPr>
        </p:nvSpPr>
        <p:spPr>
          <a:xfrm>
            <a:off x="1097280" y="286603"/>
            <a:ext cx="10058400" cy="1450757"/>
          </a:xfrm>
        </p:spPr>
        <p:txBody>
          <a:bodyPr>
            <a:normAutofit/>
          </a:bodyPr>
          <a:lstStyle/>
          <a:p>
            <a:pPr>
              <a:lnSpc>
                <a:spcPct val="100000"/>
              </a:lnSpc>
            </a:pPr>
            <a:r>
              <a:rPr lang="en-US" sz="3600" b="1">
                <a:solidFill>
                  <a:srgbClr val="0069B3"/>
                </a:solidFill>
                <a:latin typeface="Arial" charset="0"/>
                <a:ea typeface="Arial" charset="0"/>
                <a:cs typeface="Arial" charset="0"/>
              </a:rPr>
              <a:t>Preventative Safeguarding</a:t>
            </a:r>
            <a:br>
              <a:rPr lang="en-US" sz="3600" b="1">
                <a:solidFill>
                  <a:srgbClr val="0069B3"/>
                </a:solidFill>
                <a:latin typeface="Arial" charset="0"/>
                <a:ea typeface="Arial" charset="0"/>
                <a:cs typeface="Arial" charset="0"/>
              </a:rPr>
            </a:br>
            <a:r>
              <a:rPr lang="en-US" sz="2400" b="1">
                <a:latin typeface="Arial" charset="0"/>
                <a:ea typeface="Arial" charset="0"/>
                <a:cs typeface="Arial" charset="0"/>
              </a:rPr>
              <a:t>Questions to Ask Yourself</a:t>
            </a:r>
            <a:endParaRPr lang="en-US" sz="3600">
              <a:latin typeface="Verdana Pro"/>
            </a:endParaRPr>
          </a:p>
        </p:txBody>
      </p:sp>
      <p:sp>
        <p:nvSpPr>
          <p:cNvPr id="3" name="Content Placeholder 2">
            <a:extLst>
              <a:ext uri="{FF2B5EF4-FFF2-40B4-BE49-F238E27FC236}">
                <a16:creationId xmlns:a16="http://schemas.microsoft.com/office/drawing/2014/main" id="{A50D74A9-5763-3059-1B27-7C62D8DDEB14}"/>
              </a:ext>
            </a:extLst>
          </p:cNvPr>
          <p:cNvSpPr>
            <a:spLocks noGrp="1"/>
          </p:cNvSpPr>
          <p:nvPr>
            <p:ph idx="1"/>
          </p:nvPr>
        </p:nvSpPr>
        <p:spPr>
          <a:xfrm>
            <a:off x="1247122" y="2699871"/>
            <a:ext cx="5845054" cy="3180975"/>
          </a:xfrm>
        </p:spPr>
        <p:txBody>
          <a:bodyPr vert="horz" lIns="0" tIns="45720" rIns="0" bIns="45720" rtlCol="0" anchor="t">
            <a:noAutofit/>
          </a:bodyPr>
          <a:lstStyle/>
          <a:p>
            <a:pPr>
              <a:buFont typeface="Wingdings" pitchFamily="2" charset="2"/>
              <a:buChar char="Ø"/>
            </a:pPr>
            <a:r>
              <a:rPr lang="en-GB" sz="2000" dirty="0">
                <a:latin typeface="Arial" panose="020B0604020202020204" pitchFamily="34" charset="0"/>
                <a:cs typeface="Arial" panose="020B0604020202020204" pitchFamily="34" charset="0"/>
              </a:rPr>
              <a:t>Do you have a clear understanding of the expectations and boundaries of your role and how we work safely?</a:t>
            </a:r>
          </a:p>
          <a:p>
            <a:pPr>
              <a:buFont typeface="Wingdings" pitchFamily="2" charset="2"/>
              <a:buChar char="Ø"/>
            </a:pPr>
            <a:r>
              <a:rPr lang="en-GB" sz="2000" dirty="0">
                <a:latin typeface="Arial" panose="020B0604020202020204" pitchFamily="34" charset="0"/>
                <a:cs typeface="Arial" panose="020B0604020202020204" pitchFamily="34" charset="0"/>
              </a:rPr>
              <a:t>How well do you know The Hope Hub policies, procedures and codes of conduct as these are important sources of information about safeguarding at THH?</a:t>
            </a:r>
          </a:p>
          <a:p>
            <a:pPr>
              <a:buFont typeface="Wingdings" pitchFamily="2" charset="2"/>
              <a:buChar char="Ø"/>
            </a:pPr>
            <a:r>
              <a:rPr lang="en-GB" sz="2000" dirty="0">
                <a:latin typeface="Arial" panose="020B0604020202020204" pitchFamily="34" charset="0"/>
                <a:cs typeface="Arial" panose="020B0604020202020204" pitchFamily="34" charset="0"/>
              </a:rPr>
              <a:t>Do you know the word to shout out to call staff to support you if there is an incident?</a:t>
            </a:r>
          </a:p>
        </p:txBody>
      </p:sp>
      <p:sp>
        <p:nvSpPr>
          <p:cNvPr id="15" name="Slide Number Placeholder 14">
            <a:extLst>
              <a:ext uri="{FF2B5EF4-FFF2-40B4-BE49-F238E27FC236}">
                <a16:creationId xmlns:a16="http://schemas.microsoft.com/office/drawing/2014/main" id="{9C933D26-98B3-E097-3BC0-AC5D79AE2E31}"/>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22</a:t>
            </a:fld>
            <a:endParaRPr lang="en-US"/>
          </a:p>
        </p:txBody>
      </p:sp>
      <p:sp>
        <p:nvSpPr>
          <p:cNvPr id="28" name="Rectangle 27">
            <a:extLst>
              <a:ext uri="{FF2B5EF4-FFF2-40B4-BE49-F238E27FC236}">
                <a16:creationId xmlns:a16="http://schemas.microsoft.com/office/drawing/2014/main" id="{D9E8FC35-10F2-1F5E-646B-1986452397BF}"/>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Logo&#10;&#10;Description automatically generated">
            <a:extLst>
              <a:ext uri="{FF2B5EF4-FFF2-40B4-BE49-F238E27FC236}">
                <a16:creationId xmlns:a16="http://schemas.microsoft.com/office/drawing/2014/main" id="{2801D534-BCBF-157F-DAB1-2812EA12FB38}"/>
              </a:ext>
            </a:extLst>
          </p:cNvPr>
          <p:cNvPicPr>
            <a:picLocks noChangeAspect="1"/>
          </p:cNvPicPr>
          <p:nvPr/>
        </p:nvPicPr>
        <p:blipFill>
          <a:blip r:embed="rId3"/>
          <a:stretch>
            <a:fillRect/>
          </a:stretch>
        </p:blipFill>
        <p:spPr>
          <a:xfrm>
            <a:off x="10329639" y="348869"/>
            <a:ext cx="816897" cy="877372"/>
          </a:xfrm>
          <a:prstGeom prst="rect">
            <a:avLst/>
          </a:prstGeom>
        </p:spPr>
      </p:pic>
      <p:sp>
        <p:nvSpPr>
          <p:cNvPr id="9" name="Freeform 7">
            <a:extLst>
              <a:ext uri="{FF2B5EF4-FFF2-40B4-BE49-F238E27FC236}">
                <a16:creationId xmlns:a16="http://schemas.microsoft.com/office/drawing/2014/main" id="{28234D0B-7136-E259-4548-F981035F668F}"/>
              </a:ext>
            </a:extLst>
          </p:cNvPr>
          <p:cNvSpPr/>
          <p:nvPr/>
        </p:nvSpPr>
        <p:spPr>
          <a:xfrm>
            <a:off x="7677807" y="2724567"/>
            <a:ext cx="3468729" cy="2765780"/>
          </a:xfrm>
          <a:custGeom>
            <a:avLst/>
            <a:gdLst/>
            <a:ahLst/>
            <a:cxnLst/>
            <a:rect l="l" t="t" r="r" b="b"/>
            <a:pathLst>
              <a:path w="7049103" h="4699402">
                <a:moveTo>
                  <a:pt x="0" y="0"/>
                </a:moveTo>
                <a:lnTo>
                  <a:pt x="7049103" y="0"/>
                </a:lnTo>
                <a:lnTo>
                  <a:pt x="7049103" y="4699402"/>
                </a:lnTo>
                <a:lnTo>
                  <a:pt x="0" y="4699402"/>
                </a:lnTo>
                <a:lnTo>
                  <a:pt x="0" y="0"/>
                </a:lnTo>
                <a:close/>
              </a:path>
            </a:pathLst>
          </a:custGeom>
          <a:blipFill>
            <a:blip r:embed="rId4"/>
            <a:stretch>
              <a:fillRect l="-23718" r="1"/>
            </a:stretch>
          </a:blipFill>
        </p:spPr>
        <p:txBody>
          <a:bodyPr/>
          <a:lstStyle/>
          <a:p>
            <a:endParaRPr lang="en-GB"/>
          </a:p>
        </p:txBody>
      </p:sp>
      <p:sp>
        <p:nvSpPr>
          <p:cNvPr id="4" name="Footer Placeholder 16">
            <a:extLst>
              <a:ext uri="{FF2B5EF4-FFF2-40B4-BE49-F238E27FC236}">
                <a16:creationId xmlns:a16="http://schemas.microsoft.com/office/drawing/2014/main" id="{BCC355FC-5567-4745-F0DE-19AFF32BBF6F}"/>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3192192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DA1F1-030E-F9CC-B7E9-3973D4B3F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33015-3852-B935-5085-4A8C3C3020D4}"/>
              </a:ext>
            </a:extLst>
          </p:cNvPr>
          <p:cNvSpPr>
            <a:spLocks noGrp="1"/>
          </p:cNvSpPr>
          <p:nvPr>
            <p:ph type="title"/>
          </p:nvPr>
        </p:nvSpPr>
        <p:spPr>
          <a:xfrm>
            <a:off x="1097280" y="286603"/>
            <a:ext cx="10058400" cy="1450757"/>
          </a:xfrm>
        </p:spPr>
        <p:txBody>
          <a:bodyPr>
            <a:normAutofit/>
          </a:bodyPr>
          <a:lstStyle/>
          <a:p>
            <a:pPr>
              <a:lnSpc>
                <a:spcPct val="100000"/>
              </a:lnSpc>
            </a:pPr>
            <a:r>
              <a:rPr lang="en-US" sz="3600" b="1">
                <a:solidFill>
                  <a:srgbClr val="0069B3"/>
                </a:solidFill>
                <a:latin typeface="Arial" charset="0"/>
                <a:ea typeface="Arial" charset="0"/>
                <a:cs typeface="Arial" charset="0"/>
              </a:rPr>
              <a:t>Preventative Safeguarding</a:t>
            </a:r>
            <a:br>
              <a:rPr lang="en-US" sz="3600" b="1">
                <a:solidFill>
                  <a:srgbClr val="0069B3"/>
                </a:solidFill>
                <a:latin typeface="Arial" charset="0"/>
                <a:ea typeface="Arial" charset="0"/>
                <a:cs typeface="Arial" charset="0"/>
              </a:rPr>
            </a:br>
            <a:r>
              <a:rPr lang="en-US" sz="2000" b="1">
                <a:latin typeface="Arial" charset="0"/>
                <a:ea typeface="Arial" charset="0"/>
                <a:cs typeface="Arial" charset="0"/>
              </a:rPr>
              <a:t>Further Questions to Ask Yourself – see notes</a:t>
            </a:r>
            <a:endParaRPr lang="en-US" sz="2000">
              <a:latin typeface="Verdana Pro"/>
            </a:endParaRPr>
          </a:p>
        </p:txBody>
      </p:sp>
      <p:sp>
        <p:nvSpPr>
          <p:cNvPr id="3" name="Content Placeholder 2">
            <a:extLst>
              <a:ext uri="{FF2B5EF4-FFF2-40B4-BE49-F238E27FC236}">
                <a16:creationId xmlns:a16="http://schemas.microsoft.com/office/drawing/2014/main" id="{7644215E-0D5F-9038-D8E8-B717A492FBE7}"/>
              </a:ext>
            </a:extLst>
          </p:cNvPr>
          <p:cNvSpPr>
            <a:spLocks noGrp="1"/>
          </p:cNvSpPr>
          <p:nvPr>
            <p:ph idx="1"/>
          </p:nvPr>
        </p:nvSpPr>
        <p:spPr>
          <a:xfrm>
            <a:off x="2488093" y="2441660"/>
            <a:ext cx="5986833" cy="3669207"/>
          </a:xfrm>
        </p:spPr>
        <p:txBody>
          <a:bodyPr vert="horz" lIns="0" tIns="45720" rIns="0" bIns="45720" rtlCol="0" anchor="t">
            <a:noAutofit/>
          </a:bodyPr>
          <a:lstStyle/>
          <a:p>
            <a:pPr indent="-336600">
              <a:buFont typeface="Wingdings" pitchFamily="2" charset="2"/>
              <a:buChar char="Ø"/>
            </a:pPr>
            <a:r>
              <a:rPr lang="en-GB" sz="2200" dirty="0">
                <a:latin typeface="Arial" panose="020B0604020202020204" pitchFamily="34" charset="0"/>
                <a:cs typeface="Arial" panose="020B0604020202020204" pitchFamily="34" charset="0"/>
              </a:rPr>
              <a:t>  Re Lone working</a:t>
            </a:r>
          </a:p>
          <a:p>
            <a:pPr indent="-336600">
              <a:buFont typeface="Wingdings" pitchFamily="2" charset="2"/>
              <a:buChar char="Ø"/>
            </a:pPr>
            <a:r>
              <a:rPr lang="en-GB" sz="2200" dirty="0">
                <a:latin typeface="Arial" panose="020B0604020202020204" pitchFamily="34" charset="0"/>
                <a:cs typeface="Arial" panose="020B0604020202020204" pitchFamily="34" charset="0"/>
              </a:rPr>
              <a:t>  Risk assessments</a:t>
            </a:r>
          </a:p>
          <a:p>
            <a:pPr indent="-336600">
              <a:buFont typeface="Wingdings" pitchFamily="2" charset="2"/>
              <a:buChar char="Ø"/>
            </a:pPr>
            <a:r>
              <a:rPr lang="en-GB" sz="2200" dirty="0">
                <a:latin typeface="Arial" panose="020B0604020202020204" pitchFamily="34" charset="0"/>
                <a:cs typeface="Arial" panose="020B0604020202020204" pitchFamily="34" charset="0"/>
              </a:rPr>
              <a:t>  Physical contact</a:t>
            </a:r>
          </a:p>
          <a:p>
            <a:pPr indent="-336600">
              <a:buFont typeface="Wingdings" pitchFamily="2" charset="2"/>
              <a:buChar char="Ø"/>
            </a:pPr>
            <a:r>
              <a:rPr lang="en-GB" sz="2200" dirty="0">
                <a:latin typeface="Arial" panose="020B0604020202020204" pitchFamily="34" charset="0"/>
                <a:cs typeface="Arial" panose="020B0604020202020204" pitchFamily="34" charset="0"/>
              </a:rPr>
              <a:t>  Handling money</a:t>
            </a:r>
          </a:p>
          <a:p>
            <a:pPr indent="-336600">
              <a:buFont typeface="Wingdings" pitchFamily="2" charset="2"/>
              <a:buChar char="Ø"/>
            </a:pPr>
            <a:r>
              <a:rPr lang="en-GB" sz="2200" dirty="0">
                <a:latin typeface="Arial" panose="020B0604020202020204" pitchFamily="34" charset="0"/>
                <a:cs typeface="Arial" panose="020B0604020202020204" pitchFamily="34" charset="0"/>
              </a:rPr>
              <a:t>  Sharing contact details</a:t>
            </a:r>
          </a:p>
          <a:p>
            <a:pPr indent="-336600">
              <a:buFont typeface="Wingdings" pitchFamily="2" charset="2"/>
              <a:buChar char="Ø"/>
            </a:pPr>
            <a:r>
              <a:rPr lang="en-GB" sz="2200" dirty="0">
                <a:latin typeface="Arial" panose="020B0604020202020204" pitchFamily="34" charset="0"/>
                <a:cs typeface="Arial" panose="020B0604020202020204" pitchFamily="34" charset="0"/>
              </a:rPr>
              <a:t>  Mentoring and support</a:t>
            </a:r>
          </a:p>
          <a:p>
            <a:pPr indent="-336600">
              <a:buFont typeface="Wingdings" pitchFamily="2" charset="2"/>
              <a:buChar char="Ø"/>
            </a:pPr>
            <a:r>
              <a:rPr lang="en-GB" sz="2200" dirty="0">
                <a:latin typeface="Arial" panose="020B0604020202020204" pitchFamily="34" charset="0"/>
                <a:cs typeface="Arial" panose="020B0604020202020204" pitchFamily="34" charset="0"/>
              </a:rPr>
              <a:t>  Feeling safe</a:t>
            </a:r>
          </a:p>
          <a:p>
            <a:pPr indent="-336600">
              <a:buFont typeface="Wingdings" pitchFamily="2" charset="2"/>
              <a:buChar char="Ø"/>
            </a:pPr>
            <a:r>
              <a:rPr lang="en-GB" sz="2200" dirty="0">
                <a:latin typeface="Arial" panose="020B0604020202020204" pitchFamily="34" charset="0"/>
                <a:cs typeface="Arial" panose="020B0604020202020204" pitchFamily="34" charset="0"/>
              </a:rPr>
              <a:t>  Your ideas for improvements</a:t>
            </a:r>
          </a:p>
        </p:txBody>
      </p:sp>
      <p:sp>
        <p:nvSpPr>
          <p:cNvPr id="15" name="Slide Number Placeholder 14">
            <a:extLst>
              <a:ext uri="{FF2B5EF4-FFF2-40B4-BE49-F238E27FC236}">
                <a16:creationId xmlns:a16="http://schemas.microsoft.com/office/drawing/2014/main" id="{0DA0138A-78F8-17C2-C34C-F9EA0A8AD181}"/>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23</a:t>
            </a:fld>
            <a:endParaRPr lang="en-US"/>
          </a:p>
        </p:txBody>
      </p:sp>
      <p:sp>
        <p:nvSpPr>
          <p:cNvPr id="28" name="Rectangle 27">
            <a:extLst>
              <a:ext uri="{FF2B5EF4-FFF2-40B4-BE49-F238E27FC236}">
                <a16:creationId xmlns:a16="http://schemas.microsoft.com/office/drawing/2014/main" id="{58F7F62C-37FD-B36E-ECAA-9E8C388CB698}"/>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Logo&#10;&#10;Description automatically generated">
            <a:extLst>
              <a:ext uri="{FF2B5EF4-FFF2-40B4-BE49-F238E27FC236}">
                <a16:creationId xmlns:a16="http://schemas.microsoft.com/office/drawing/2014/main" id="{BC577AAF-AE19-4363-D389-15745137C8C5}"/>
              </a:ext>
            </a:extLst>
          </p:cNvPr>
          <p:cNvPicPr>
            <a:picLocks noChangeAspect="1"/>
          </p:cNvPicPr>
          <p:nvPr/>
        </p:nvPicPr>
        <p:blipFill>
          <a:blip r:embed="rId3"/>
          <a:stretch>
            <a:fillRect/>
          </a:stretch>
        </p:blipFill>
        <p:spPr>
          <a:xfrm>
            <a:off x="10329639" y="348869"/>
            <a:ext cx="816897" cy="877372"/>
          </a:xfrm>
          <a:prstGeom prst="rect">
            <a:avLst/>
          </a:prstGeom>
        </p:spPr>
      </p:pic>
      <p:sp>
        <p:nvSpPr>
          <p:cNvPr id="4" name="Footer Placeholder 16">
            <a:extLst>
              <a:ext uri="{FF2B5EF4-FFF2-40B4-BE49-F238E27FC236}">
                <a16:creationId xmlns:a16="http://schemas.microsoft.com/office/drawing/2014/main" id="{3A5A039F-546D-BBD7-FA20-DBD384E9C30F}"/>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1775094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D0E0C-0790-F04D-41C5-8C7EF3BF9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260B4-BC1B-7927-7CA6-E78D702D8BFF}"/>
              </a:ext>
            </a:extLst>
          </p:cNvPr>
          <p:cNvSpPr>
            <a:spLocks noGrp="1"/>
          </p:cNvSpPr>
          <p:nvPr>
            <p:ph type="title"/>
          </p:nvPr>
        </p:nvSpPr>
        <p:spPr>
          <a:xfrm>
            <a:off x="1097280" y="286603"/>
            <a:ext cx="10058400" cy="1450757"/>
          </a:xfrm>
        </p:spPr>
        <p:txBody>
          <a:bodyPr/>
          <a:lstStyle/>
          <a:p>
            <a:r>
              <a:rPr lang="en-US" sz="3600" b="1">
                <a:solidFill>
                  <a:srgbClr val="0069B3"/>
                </a:solidFill>
                <a:latin typeface="Arial" charset="0"/>
                <a:ea typeface="Arial" charset="0"/>
                <a:cs typeface="Arial" charset="0"/>
              </a:rPr>
              <a:t>Your Role in Safeguarding Others</a:t>
            </a:r>
            <a:br>
              <a:rPr lang="en-US" sz="3600" b="1">
                <a:solidFill>
                  <a:srgbClr val="0069B3"/>
                </a:solidFill>
                <a:latin typeface="Arial" charset="0"/>
                <a:ea typeface="Arial" charset="0"/>
                <a:cs typeface="Arial" charset="0"/>
              </a:rPr>
            </a:br>
            <a:r>
              <a:rPr lang="en-US" sz="2400" b="1">
                <a:latin typeface="Arial" charset="0"/>
                <a:ea typeface="Arial" charset="0"/>
                <a:cs typeface="Arial" charset="0"/>
              </a:rPr>
              <a:t>Aims and Objectives</a:t>
            </a:r>
            <a:endParaRPr lang="en-US" sz="2400">
              <a:latin typeface="Arial" charset="0"/>
              <a:ea typeface="Arial" charset="0"/>
              <a:cs typeface="Arial" charset="0"/>
            </a:endParaRPr>
          </a:p>
        </p:txBody>
      </p:sp>
      <p:sp>
        <p:nvSpPr>
          <p:cNvPr id="15" name="Slide Number Placeholder 14">
            <a:extLst>
              <a:ext uri="{FF2B5EF4-FFF2-40B4-BE49-F238E27FC236}">
                <a16:creationId xmlns:a16="http://schemas.microsoft.com/office/drawing/2014/main" id="{71CB4FD9-BC15-CDD3-6AB7-896E5ABAADE2}"/>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24</a:t>
            </a:fld>
            <a:endParaRPr lang="en-US"/>
          </a:p>
        </p:txBody>
      </p:sp>
      <p:sp>
        <p:nvSpPr>
          <p:cNvPr id="28" name="Rectangle 27">
            <a:extLst>
              <a:ext uri="{FF2B5EF4-FFF2-40B4-BE49-F238E27FC236}">
                <a16:creationId xmlns:a16="http://schemas.microsoft.com/office/drawing/2014/main" id="{5CA9C6CC-F959-11A8-4876-F8C04D3B00BF}"/>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Logo&#10;&#10;Description automatically generated">
            <a:extLst>
              <a:ext uri="{FF2B5EF4-FFF2-40B4-BE49-F238E27FC236}">
                <a16:creationId xmlns:a16="http://schemas.microsoft.com/office/drawing/2014/main" id="{D1B5997A-E680-E094-F466-4A61DAADED92}"/>
              </a:ext>
            </a:extLst>
          </p:cNvPr>
          <p:cNvPicPr>
            <a:picLocks noChangeAspect="1"/>
          </p:cNvPicPr>
          <p:nvPr/>
        </p:nvPicPr>
        <p:blipFill>
          <a:blip r:embed="rId3"/>
          <a:stretch>
            <a:fillRect/>
          </a:stretch>
        </p:blipFill>
        <p:spPr>
          <a:xfrm>
            <a:off x="10338783" y="487669"/>
            <a:ext cx="816897" cy="877372"/>
          </a:xfrm>
          <a:prstGeom prst="rect">
            <a:avLst/>
          </a:prstGeom>
        </p:spPr>
      </p:pic>
      <p:sp>
        <p:nvSpPr>
          <p:cNvPr id="11" name="TextBox 10">
            <a:extLst>
              <a:ext uri="{FF2B5EF4-FFF2-40B4-BE49-F238E27FC236}">
                <a16:creationId xmlns:a16="http://schemas.microsoft.com/office/drawing/2014/main" id="{E780AFB1-2472-E507-B634-E349AEB5A3F1}"/>
              </a:ext>
            </a:extLst>
          </p:cNvPr>
          <p:cNvSpPr txBox="1"/>
          <p:nvPr/>
        </p:nvSpPr>
        <p:spPr>
          <a:xfrm>
            <a:off x="1132456" y="2144776"/>
            <a:ext cx="9206327" cy="4370427"/>
          </a:xfrm>
          <a:prstGeom prst="rect">
            <a:avLst/>
          </a:prstGeom>
          <a:noFill/>
        </p:spPr>
        <p:txBody>
          <a:bodyPr wrap="square" rtlCol="0">
            <a:spAutoFit/>
          </a:bodyPr>
          <a:lstStyle/>
          <a:p>
            <a:pPr>
              <a:spcBef>
                <a:spcPts val="400"/>
              </a:spcBef>
            </a:pPr>
            <a:r>
              <a:rPr lang="en-GB" sz="2400">
                <a:effectLst/>
                <a:latin typeface="Arial" panose="020B0604020202020204" pitchFamily="34" charset="0"/>
                <a:ea typeface="Aptos" panose="020B0004020202020204" pitchFamily="34" charset="0"/>
                <a:cs typeface="Arial" panose="020B0604020202020204" pitchFamily="34" charset="0"/>
              </a:rPr>
              <a:t>Recap:</a:t>
            </a:r>
          </a:p>
          <a:p>
            <a:pPr>
              <a:spcBef>
                <a:spcPts val="400"/>
              </a:spcBef>
            </a:pPr>
            <a:r>
              <a:rPr lang="en-GB" sz="2400">
                <a:effectLst/>
                <a:latin typeface="Arial" panose="020B0604020202020204" pitchFamily="34" charset="0"/>
                <a:ea typeface="Aptos" panose="020B0004020202020204" pitchFamily="34" charset="0"/>
                <a:cs typeface="Arial" panose="020B0604020202020204" pitchFamily="34" charset="0"/>
              </a:rPr>
              <a:t>On completion of this training </a:t>
            </a:r>
            <a:r>
              <a:rPr lang="en-GB" sz="2400">
                <a:latin typeface="Arial" panose="020B0604020202020204" pitchFamily="34" charset="0"/>
                <a:ea typeface="Aptos" panose="020B0004020202020204" pitchFamily="34" charset="0"/>
                <a:cs typeface="Arial" panose="020B0604020202020204" pitchFamily="34" charset="0"/>
              </a:rPr>
              <a:t>module you should have a better understanding of:</a:t>
            </a:r>
          </a:p>
          <a:p>
            <a:pPr>
              <a:spcBef>
                <a:spcPts val="400"/>
              </a:spcBef>
            </a:pPr>
            <a:endParaRPr lang="en-GB" sz="2400">
              <a:latin typeface="Arial" panose="020B0604020202020204" pitchFamily="34" charset="0"/>
              <a:ea typeface="Aptos" panose="020B0004020202020204" pitchFamily="34" charset="0"/>
              <a:cs typeface="Arial" panose="020B0604020202020204" pitchFamily="34" charset="0"/>
            </a:endParaRPr>
          </a:p>
          <a:p>
            <a:pPr marL="800100" lvl="1" indent="-342900">
              <a:spcBef>
                <a:spcPts val="400"/>
              </a:spcBef>
              <a:buClr>
                <a:srgbClr val="0069B3"/>
              </a:buClr>
              <a:buFont typeface="Wingdings" pitchFamily="2" charset="2"/>
              <a:buChar char="§"/>
            </a:pPr>
            <a:r>
              <a:rPr lang="en-GB" sz="2400">
                <a:latin typeface="Arial" panose="020B0604020202020204" pitchFamily="34" charset="0"/>
                <a:ea typeface="Aptos" panose="020B0004020202020204" pitchFamily="34" charset="0"/>
                <a:cs typeface="Arial" panose="020B0604020202020204" pitchFamily="34" charset="0"/>
              </a:rPr>
              <a:t>The key principles of safeguarding adults.</a:t>
            </a:r>
          </a:p>
          <a:p>
            <a:pPr marL="800100" lvl="1" indent="-342900">
              <a:spcBef>
                <a:spcPts val="400"/>
              </a:spcBef>
              <a:buClr>
                <a:srgbClr val="0069B3"/>
              </a:buClr>
              <a:buFont typeface="Wingdings" pitchFamily="2" charset="2"/>
              <a:buChar char="§"/>
            </a:pPr>
            <a:r>
              <a:rPr lang="en-GB" sz="2400">
                <a:latin typeface="Arial" panose="020B0604020202020204" pitchFamily="34" charset="0"/>
                <a:ea typeface="Aptos" panose="020B0004020202020204" pitchFamily="34" charset="0"/>
                <a:cs typeface="Arial" panose="020B0604020202020204" pitchFamily="34" charset="0"/>
              </a:rPr>
              <a:t>T</a:t>
            </a:r>
            <a:r>
              <a:rPr lang="en-GB" sz="2400">
                <a:effectLst/>
                <a:latin typeface="Arial" panose="020B0604020202020204" pitchFamily="34" charset="0"/>
                <a:ea typeface="Aptos" panose="020B0004020202020204" pitchFamily="34" charset="0"/>
                <a:cs typeface="Arial" panose="020B0604020202020204" pitchFamily="34" charset="0"/>
              </a:rPr>
              <a:t>he experiences that increase the vulnerability of adults.</a:t>
            </a:r>
          </a:p>
          <a:p>
            <a:pPr marL="800100" lvl="1" indent="-342900">
              <a:spcBef>
                <a:spcPts val="400"/>
              </a:spcBef>
              <a:buClr>
                <a:srgbClr val="0069B3"/>
              </a:buClr>
              <a:buFont typeface="Wingdings" pitchFamily="2" charset="2"/>
              <a:buChar char="§"/>
            </a:pPr>
            <a:r>
              <a:rPr lang="en-GB" sz="2400">
                <a:solidFill>
                  <a:srgbClr val="000000"/>
                </a:solidFill>
                <a:latin typeface="Arial" panose="020B0604020202020204" pitchFamily="34" charset="0"/>
                <a:ea typeface="Times New Roman" panose="02020603050405020304" pitchFamily="18" charset="0"/>
                <a:cs typeface="Arial" panose="020B0604020202020204" pitchFamily="34" charset="0"/>
              </a:rPr>
              <a:t>What safeguarding looks like for adults at The Hope Hub.</a:t>
            </a:r>
            <a:endParaRPr lang="en-GB" sz="2400">
              <a:effectLst/>
              <a:latin typeface="Arial" panose="020B0604020202020204" pitchFamily="34" charset="0"/>
              <a:ea typeface="Aptos" panose="020B0004020202020204" pitchFamily="34" charset="0"/>
              <a:cs typeface="Arial" panose="020B0604020202020204" pitchFamily="34" charset="0"/>
            </a:endParaRPr>
          </a:p>
          <a:p>
            <a:pPr marL="800100" lvl="1" indent="-342900">
              <a:spcBef>
                <a:spcPts val="400"/>
              </a:spcBef>
              <a:buClr>
                <a:srgbClr val="0069B3"/>
              </a:buClr>
              <a:buFont typeface="Wingdings" pitchFamily="2" charset="2"/>
              <a:buChar char="§"/>
            </a:pPr>
            <a:r>
              <a:rPr lang="en-GB" sz="2400">
                <a:solidFill>
                  <a:srgbClr val="000000"/>
                </a:solidFill>
                <a:latin typeface="Arial" panose="020B0604020202020204" pitchFamily="34" charset="0"/>
                <a:ea typeface="Times New Roman" panose="02020603050405020304" pitchFamily="18" charset="0"/>
                <a:cs typeface="Arial" panose="020B0604020202020204" pitchFamily="34" charset="0"/>
              </a:rPr>
              <a:t>Your role and responsibility in safeguarding others.</a:t>
            </a:r>
          </a:p>
          <a:p>
            <a:pPr marL="800100" lvl="1" indent="-342900">
              <a:spcBef>
                <a:spcPts val="400"/>
              </a:spcBef>
              <a:buClr>
                <a:srgbClr val="0069B3"/>
              </a:buClr>
              <a:buFont typeface="Wingdings" pitchFamily="2" charset="2"/>
              <a:buChar char="§"/>
            </a:pPr>
            <a:r>
              <a:rPr lang="en-GB"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Prevent</a:t>
            </a:r>
            <a:r>
              <a:rPr lang="en-GB" sz="2400">
                <a:solidFill>
                  <a:srgbClr val="000000"/>
                </a:solidFill>
                <a:latin typeface="Arial" panose="020B0604020202020204" pitchFamily="34" charset="0"/>
                <a:ea typeface="Times New Roman" panose="02020603050405020304" pitchFamily="18" charset="0"/>
                <a:cs typeface="Arial" panose="020B0604020202020204" pitchFamily="34" charset="0"/>
              </a:rPr>
              <a:t>ative safeguarding through good practice.</a:t>
            </a:r>
            <a:endParaRPr lang="en-GB"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400"/>
              </a:spcBef>
            </a:pPr>
            <a:endParaRPr lang="en-GB" sz="180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a:spcBef>
                <a:spcPts val="400"/>
              </a:spcBef>
            </a:pPr>
            <a:r>
              <a:rPr lang="en-GB" sz="1400">
                <a:effectLst/>
              </a:rPr>
              <a:t> </a:t>
            </a:r>
            <a:endParaRPr lang="en-US" sz="1300">
              <a:latin typeface="Arial" charset="0"/>
              <a:ea typeface="Arial" charset="0"/>
              <a:cs typeface="Arial" charset="0"/>
            </a:endParaRPr>
          </a:p>
        </p:txBody>
      </p:sp>
      <p:sp>
        <p:nvSpPr>
          <p:cNvPr id="3" name="Footer Placeholder 16">
            <a:extLst>
              <a:ext uri="{FF2B5EF4-FFF2-40B4-BE49-F238E27FC236}">
                <a16:creationId xmlns:a16="http://schemas.microsoft.com/office/drawing/2014/main" id="{947C280C-16C8-CC2D-390C-13D04D5281E8}"/>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4118020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25A05-DE43-9FD8-5761-6699804383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C8579-FA53-64B6-97E6-AEB9F8EBFB62}"/>
              </a:ext>
            </a:extLst>
          </p:cNvPr>
          <p:cNvSpPr>
            <a:spLocks noGrp="1"/>
          </p:cNvSpPr>
          <p:nvPr>
            <p:ph type="title"/>
          </p:nvPr>
        </p:nvSpPr>
        <p:spPr>
          <a:xfrm>
            <a:off x="1097280" y="286603"/>
            <a:ext cx="10058400" cy="1450757"/>
          </a:xfrm>
        </p:spPr>
        <p:txBody>
          <a:bodyPr>
            <a:normAutofit/>
          </a:bodyPr>
          <a:lstStyle/>
          <a:p>
            <a:r>
              <a:rPr lang="en-US" sz="3600" b="1">
                <a:solidFill>
                  <a:srgbClr val="0069B3"/>
                </a:solidFill>
                <a:latin typeface="Arial" charset="0"/>
                <a:ea typeface="Arial" charset="0"/>
                <a:cs typeface="Arial" charset="0"/>
              </a:rPr>
              <a:t>Safeguarding at The Hope Hub</a:t>
            </a:r>
            <a:br>
              <a:rPr lang="en-US" sz="3600" b="1">
                <a:solidFill>
                  <a:srgbClr val="0069B3"/>
                </a:solidFill>
                <a:latin typeface="Arial" charset="0"/>
                <a:ea typeface="Arial" charset="0"/>
                <a:cs typeface="Arial" charset="0"/>
              </a:rPr>
            </a:br>
            <a:r>
              <a:rPr lang="en-US" sz="2400" b="1" err="1">
                <a:latin typeface="Arial" charset="0"/>
                <a:ea typeface="Arial" charset="0"/>
                <a:cs typeface="Arial" charset="0"/>
              </a:rPr>
              <a:t>Recognising</a:t>
            </a:r>
            <a:r>
              <a:rPr lang="en-US" sz="2400" b="1">
                <a:latin typeface="Arial" charset="0"/>
                <a:ea typeface="Arial" charset="0"/>
                <a:cs typeface="Arial" charset="0"/>
              </a:rPr>
              <a:t> Concerns</a:t>
            </a:r>
            <a:endParaRPr lang="en-US" sz="3600"/>
          </a:p>
        </p:txBody>
      </p:sp>
      <p:graphicFrame>
        <p:nvGraphicFramePr>
          <p:cNvPr id="7" name="Content Placeholder 3" descr="Timeline placeholder ">
            <a:extLst>
              <a:ext uri="{FF2B5EF4-FFF2-40B4-BE49-F238E27FC236}">
                <a16:creationId xmlns:a16="http://schemas.microsoft.com/office/drawing/2014/main" id="{42238D48-00BC-8459-FC7D-54FB9DAF4BD4}"/>
              </a:ext>
            </a:extLst>
          </p:cNvPr>
          <p:cNvGraphicFramePr>
            <a:graphicFrameLocks noGrp="1"/>
          </p:cNvGraphicFramePr>
          <p:nvPr>
            <p:ph idx="1"/>
          </p:nvPr>
        </p:nvGraphicFramePr>
        <p:xfrm>
          <a:off x="1189038" y="1999982"/>
          <a:ext cx="9966642" cy="2858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2E68D9A5-3842-AE1F-9AF0-11AAB2FD2992}"/>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1CD9E298-F9F9-ECAF-FFA1-C0206E079228}"/>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25</a:t>
            </a:fld>
            <a:endParaRPr lang="en-US"/>
          </a:p>
        </p:txBody>
      </p:sp>
      <p:sp>
        <p:nvSpPr>
          <p:cNvPr id="134" name="Rectangle 133">
            <a:extLst>
              <a:ext uri="{FF2B5EF4-FFF2-40B4-BE49-F238E27FC236}">
                <a16:creationId xmlns:a16="http://schemas.microsoft.com/office/drawing/2014/main" id="{29BB224E-E207-6B1E-46F2-5952397C69AD}"/>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C42355ED-8284-57C4-81EB-D41EF0115ACC}"/>
              </a:ext>
            </a:extLst>
          </p:cNvPr>
          <p:cNvPicPr>
            <a:picLocks noChangeAspect="1"/>
          </p:cNvPicPr>
          <p:nvPr/>
        </p:nvPicPr>
        <p:blipFill>
          <a:blip r:embed="rId8"/>
          <a:stretch>
            <a:fillRect/>
          </a:stretch>
        </p:blipFill>
        <p:spPr>
          <a:xfrm>
            <a:off x="10566690" y="343776"/>
            <a:ext cx="816897" cy="877372"/>
          </a:xfrm>
          <a:prstGeom prst="rect">
            <a:avLst/>
          </a:prstGeom>
        </p:spPr>
      </p:pic>
      <p:sp>
        <p:nvSpPr>
          <p:cNvPr id="4" name="TextBox 3">
            <a:extLst>
              <a:ext uri="{FF2B5EF4-FFF2-40B4-BE49-F238E27FC236}">
                <a16:creationId xmlns:a16="http://schemas.microsoft.com/office/drawing/2014/main" id="{EECC58F5-A6A2-11C4-5DCE-79D3A04CCE57}"/>
              </a:ext>
            </a:extLst>
          </p:cNvPr>
          <p:cNvSpPr txBox="1"/>
          <p:nvPr/>
        </p:nvSpPr>
        <p:spPr>
          <a:xfrm>
            <a:off x="1189038" y="4435023"/>
            <a:ext cx="9966642" cy="1323439"/>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These five steps can be a helpful way to guide us through the </a:t>
            </a:r>
            <a:r>
              <a:rPr lang="en-US" sz="1600" b="1">
                <a:latin typeface="Arial" panose="020B0604020202020204" pitchFamily="34" charset="0"/>
                <a:cs typeface="Arial" panose="020B0604020202020204" pitchFamily="34" charset="0"/>
              </a:rPr>
              <a:t>process and responsibilities of responding well to safeguarding concerns</a:t>
            </a:r>
            <a:r>
              <a:rPr lang="en-US" sz="1600">
                <a:latin typeface="Arial" panose="020B0604020202020204" pitchFamily="34" charset="0"/>
                <a:cs typeface="Arial" panose="020B0604020202020204" pitchFamily="34" charset="0"/>
              </a:rPr>
              <a:t>, allegations or disclosures.</a:t>
            </a: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In our second module on Safeguarding, we focus on different types of abuse and how to </a:t>
            </a:r>
            <a:r>
              <a:rPr lang="en-US" sz="1600" err="1">
                <a:latin typeface="Arial" panose="020B0604020202020204" pitchFamily="34" charset="0"/>
                <a:cs typeface="Arial" panose="020B0604020202020204" pitchFamily="34" charset="0"/>
              </a:rPr>
              <a:t>recognise</a:t>
            </a:r>
            <a:r>
              <a:rPr lang="en-US" sz="1600">
                <a:latin typeface="Arial" panose="020B0604020202020204" pitchFamily="34" charset="0"/>
                <a:cs typeface="Arial" panose="020B0604020202020204" pitchFamily="34" charset="0"/>
              </a:rPr>
              <a:t> indications that someone is at risk or being abused or harmed. </a:t>
            </a:r>
          </a:p>
        </p:txBody>
      </p:sp>
      <p:sp>
        <p:nvSpPr>
          <p:cNvPr id="3" name="Footer Placeholder 16">
            <a:extLst>
              <a:ext uri="{FF2B5EF4-FFF2-40B4-BE49-F238E27FC236}">
                <a16:creationId xmlns:a16="http://schemas.microsoft.com/office/drawing/2014/main" id="{A8070CDE-F4F0-F7C6-DE0B-A8B519D1EAD2}"/>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2128036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8C2A-D6A8-4036-9B23-884C344822B0}"/>
              </a:ext>
            </a:extLst>
          </p:cNvPr>
          <p:cNvSpPr>
            <a:spLocks noGrp="1"/>
          </p:cNvSpPr>
          <p:nvPr>
            <p:ph type="title"/>
          </p:nvPr>
        </p:nvSpPr>
        <p:spPr>
          <a:xfrm>
            <a:off x="7915541" y="1095092"/>
            <a:ext cx="3690257" cy="1159130"/>
          </a:xfrm>
        </p:spPr>
        <p:txBody>
          <a:bodyPr>
            <a:normAutofit/>
          </a:bodyPr>
          <a:lstStyle/>
          <a:p>
            <a:r>
              <a:rPr lang="en-US" sz="3600" i="1">
                <a:solidFill>
                  <a:srgbClr val="0069B3"/>
                </a:solidFill>
                <a:latin typeface="Segoe Script" charset="0"/>
                <a:ea typeface="Segoe Script" charset="0"/>
                <a:cs typeface="Segoe Script" charset="0"/>
              </a:rPr>
              <a:t>for your time</a:t>
            </a:r>
          </a:p>
        </p:txBody>
      </p:sp>
      <p:sp>
        <p:nvSpPr>
          <p:cNvPr id="8" name="Footer Placeholder 7">
            <a:extLst>
              <a:ext uri="{FF2B5EF4-FFF2-40B4-BE49-F238E27FC236}">
                <a16:creationId xmlns:a16="http://schemas.microsoft.com/office/drawing/2014/main" id="{E245DF86-2313-401C-B445-F7FC489983B7}"/>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9" name="Slide Number Placeholder 8">
            <a:extLst>
              <a:ext uri="{FF2B5EF4-FFF2-40B4-BE49-F238E27FC236}">
                <a16:creationId xmlns:a16="http://schemas.microsoft.com/office/drawing/2014/main" id="{F962DDF6-E1BF-42A8-8AE8-2E826C47DE9E}"/>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26</a:t>
            </a:fld>
            <a:endParaRPr lang="en-US"/>
          </a:p>
        </p:txBody>
      </p:sp>
      <p:sp>
        <p:nvSpPr>
          <p:cNvPr id="10" name="Rectangle 9">
            <a:extLst>
              <a:ext uri="{FF2B5EF4-FFF2-40B4-BE49-F238E27FC236}">
                <a16:creationId xmlns:a16="http://schemas.microsoft.com/office/drawing/2014/main" id="{316A4682-277E-ED79-1BAC-B977A3235F96}"/>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p:cNvPicPr>
          <p:nvPr/>
        </p:nvPicPr>
        <p:blipFill>
          <a:blip r:embed="rId3"/>
          <a:srcRect/>
          <a:stretch>
            <a:fillRect/>
          </a:stretch>
        </p:blipFill>
        <p:spPr>
          <a:xfrm>
            <a:off x="984426" y="1108918"/>
            <a:ext cx="6240684" cy="4160456"/>
          </a:xfrm>
          <a:prstGeom prst="rect">
            <a:avLst/>
          </a:prstGeom>
        </p:spPr>
      </p:pic>
      <p:sp>
        <p:nvSpPr>
          <p:cNvPr id="3" name="Footer Placeholder 16">
            <a:extLst>
              <a:ext uri="{FF2B5EF4-FFF2-40B4-BE49-F238E27FC236}">
                <a16:creationId xmlns:a16="http://schemas.microsoft.com/office/drawing/2014/main" id="{DC48F443-407F-8EC2-E461-9B3D0E420376}"/>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736862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A4C3-F631-DB62-AB60-EFACDFD4E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1FA18-9653-0C3D-8394-18F3ED3AE81F}"/>
              </a:ext>
            </a:extLst>
          </p:cNvPr>
          <p:cNvSpPr>
            <a:spLocks noGrp="1"/>
          </p:cNvSpPr>
          <p:nvPr>
            <p:ph type="title"/>
          </p:nvPr>
        </p:nvSpPr>
        <p:spPr>
          <a:xfrm>
            <a:off x="1097280" y="286603"/>
            <a:ext cx="10058400" cy="1450757"/>
          </a:xfrm>
        </p:spPr>
        <p:txBody>
          <a:bodyPr>
            <a:normAutofit/>
          </a:bodyPr>
          <a:lstStyle/>
          <a:p>
            <a:pPr>
              <a:lnSpc>
                <a:spcPct val="100000"/>
              </a:lnSpc>
            </a:pPr>
            <a:r>
              <a:rPr lang="en-US" sz="3600" b="1">
                <a:solidFill>
                  <a:srgbClr val="0069B3"/>
                </a:solidFill>
                <a:latin typeface="Arial" charset="0"/>
                <a:ea typeface="Arial" charset="0"/>
                <a:cs typeface="Arial" charset="0"/>
              </a:rPr>
              <a:t>Safeguarding at The Hope Hub</a:t>
            </a:r>
            <a:br>
              <a:rPr lang="en-US" sz="3600" b="1">
                <a:solidFill>
                  <a:srgbClr val="0069B3"/>
                </a:solidFill>
                <a:latin typeface="Arial" charset="0"/>
                <a:ea typeface="Arial" charset="0"/>
                <a:cs typeface="Arial" charset="0"/>
              </a:rPr>
            </a:br>
            <a:r>
              <a:rPr lang="en-US" sz="2400" b="1">
                <a:latin typeface="Arial" charset="0"/>
                <a:ea typeface="Arial" charset="0"/>
                <a:cs typeface="Arial" charset="0"/>
              </a:rPr>
              <a:t>Induction Training</a:t>
            </a:r>
            <a:endParaRPr lang="en-US" sz="2400">
              <a:latin typeface="Verdana Pro"/>
            </a:endParaRPr>
          </a:p>
        </p:txBody>
      </p:sp>
      <p:sp>
        <p:nvSpPr>
          <p:cNvPr id="15" name="Slide Number Placeholder 14">
            <a:extLst>
              <a:ext uri="{FF2B5EF4-FFF2-40B4-BE49-F238E27FC236}">
                <a16:creationId xmlns:a16="http://schemas.microsoft.com/office/drawing/2014/main" id="{4FA05E75-7FA3-D256-77D9-D8273527452A}"/>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3</a:t>
            </a:fld>
            <a:endParaRPr lang="en-US"/>
          </a:p>
        </p:txBody>
      </p:sp>
      <p:sp>
        <p:nvSpPr>
          <p:cNvPr id="28" name="Rectangle 27">
            <a:extLst>
              <a:ext uri="{FF2B5EF4-FFF2-40B4-BE49-F238E27FC236}">
                <a16:creationId xmlns:a16="http://schemas.microsoft.com/office/drawing/2014/main" id="{E7693BFD-21A3-3ADB-D9E9-AEC40642D01E}"/>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Logo&#10;&#10;Description automatically generated">
            <a:extLst>
              <a:ext uri="{FF2B5EF4-FFF2-40B4-BE49-F238E27FC236}">
                <a16:creationId xmlns:a16="http://schemas.microsoft.com/office/drawing/2014/main" id="{20BB6418-5AA2-7128-2978-E0A0680B57D6}"/>
              </a:ext>
            </a:extLst>
          </p:cNvPr>
          <p:cNvPicPr>
            <a:picLocks noChangeAspect="1"/>
          </p:cNvPicPr>
          <p:nvPr/>
        </p:nvPicPr>
        <p:blipFill>
          <a:blip r:embed="rId3"/>
          <a:stretch>
            <a:fillRect/>
          </a:stretch>
        </p:blipFill>
        <p:spPr>
          <a:xfrm>
            <a:off x="10329639" y="348869"/>
            <a:ext cx="816897" cy="877372"/>
          </a:xfrm>
          <a:prstGeom prst="rect">
            <a:avLst/>
          </a:prstGeom>
        </p:spPr>
      </p:pic>
      <p:sp>
        <p:nvSpPr>
          <p:cNvPr id="18" name="TextBox 17">
            <a:extLst>
              <a:ext uri="{FF2B5EF4-FFF2-40B4-BE49-F238E27FC236}">
                <a16:creationId xmlns:a16="http://schemas.microsoft.com/office/drawing/2014/main" id="{80B39E2D-F101-8FD7-D83C-1728C216E0F5}"/>
              </a:ext>
            </a:extLst>
          </p:cNvPr>
          <p:cNvSpPr txBox="1"/>
          <p:nvPr/>
        </p:nvSpPr>
        <p:spPr>
          <a:xfrm>
            <a:off x="5696261" y="3103816"/>
            <a:ext cx="5297321" cy="1508105"/>
          </a:xfrm>
          <a:prstGeom prst="rect">
            <a:avLst/>
          </a:prstGeom>
          <a:noFill/>
        </p:spPr>
        <p:txBody>
          <a:bodyPr wrap="square" rtlCol="0">
            <a:spAutoFit/>
          </a:bodyPr>
          <a:lstStyle/>
          <a:p>
            <a:pPr marL="457200" indent="-457200">
              <a:spcAft>
                <a:spcPts val="1200"/>
              </a:spcAft>
              <a:buAutoNum type="arabicPeriod"/>
            </a:pPr>
            <a:r>
              <a:rPr lang="en-GB" sz="2400" b="1" kern="0">
                <a:latin typeface="Arial Rounded MT Bold" panose="020F0704030504030204" pitchFamily="34" charset="77"/>
                <a:cs typeface="Times New Roman" panose="02020603050405020304" pitchFamily="18" charset="0"/>
              </a:rPr>
              <a:t>Your Role and Responsibility</a:t>
            </a:r>
          </a:p>
          <a:p>
            <a:pPr marL="457200" indent="-457200">
              <a:spcAft>
                <a:spcPts val="1200"/>
              </a:spcAft>
              <a:buAutoNum type="arabicPeriod"/>
            </a:pPr>
            <a:r>
              <a:rPr lang="en-GB" sz="2400" b="1" kern="0">
                <a:solidFill>
                  <a:schemeClr val="bg1">
                    <a:lumMod val="65000"/>
                  </a:schemeClr>
                </a:solidFill>
                <a:latin typeface="Arial Rounded MT Bold" panose="020F0704030504030204" pitchFamily="34" charset="77"/>
                <a:cs typeface="Times New Roman" panose="02020603050405020304" pitchFamily="18" charset="0"/>
              </a:rPr>
              <a:t>Recognising Abuse</a:t>
            </a:r>
          </a:p>
          <a:p>
            <a:pPr marL="457200" indent="-457200">
              <a:spcAft>
                <a:spcPts val="1200"/>
              </a:spcAft>
              <a:buAutoNum type="arabicPeriod"/>
            </a:pPr>
            <a:r>
              <a:rPr lang="en-GB" sz="2400" b="1" kern="0">
                <a:solidFill>
                  <a:schemeClr val="bg1">
                    <a:lumMod val="65000"/>
                  </a:schemeClr>
                </a:solidFill>
                <a:latin typeface="Arial Rounded MT Bold" panose="020F0704030504030204" pitchFamily="34" charset="77"/>
                <a:cs typeface="Times New Roman" panose="02020603050405020304" pitchFamily="18" charset="0"/>
              </a:rPr>
              <a:t>Responding to a Concern</a:t>
            </a:r>
          </a:p>
        </p:txBody>
      </p:sp>
      <p:sp>
        <p:nvSpPr>
          <p:cNvPr id="6" name="Freeform 2">
            <a:extLst>
              <a:ext uri="{FF2B5EF4-FFF2-40B4-BE49-F238E27FC236}">
                <a16:creationId xmlns:a16="http://schemas.microsoft.com/office/drawing/2014/main" id="{D2D327CC-B2D9-33F3-8715-742D9127C14F}"/>
              </a:ext>
            </a:extLst>
          </p:cNvPr>
          <p:cNvSpPr/>
          <p:nvPr/>
        </p:nvSpPr>
        <p:spPr>
          <a:xfrm>
            <a:off x="1198418" y="2648309"/>
            <a:ext cx="3819631" cy="2692615"/>
          </a:xfrm>
          <a:custGeom>
            <a:avLst/>
            <a:gdLst/>
            <a:ahLst/>
            <a:cxnLst/>
            <a:rect l="l" t="t" r="r" b="b"/>
            <a:pathLst>
              <a:path w="6344082" h="4221458">
                <a:moveTo>
                  <a:pt x="0" y="0"/>
                </a:moveTo>
                <a:lnTo>
                  <a:pt x="6344082" y="0"/>
                </a:lnTo>
                <a:lnTo>
                  <a:pt x="6344082" y="4221458"/>
                </a:lnTo>
                <a:lnTo>
                  <a:pt x="0" y="4221458"/>
                </a:lnTo>
                <a:lnTo>
                  <a:pt x="0" y="0"/>
                </a:lnTo>
                <a:close/>
              </a:path>
            </a:pathLst>
          </a:custGeom>
          <a:blipFill>
            <a:blip r:embed="rId4"/>
            <a:stretch>
              <a:fillRect/>
            </a:stretch>
          </a:blipFill>
        </p:spPr>
        <p:txBody>
          <a:bodyPr/>
          <a:lstStyle/>
          <a:p>
            <a:endParaRPr lang="en-GB"/>
          </a:p>
        </p:txBody>
      </p:sp>
      <p:sp>
        <p:nvSpPr>
          <p:cNvPr id="3" name="Footer Placeholder 16">
            <a:extLst>
              <a:ext uri="{FF2B5EF4-FFF2-40B4-BE49-F238E27FC236}">
                <a16:creationId xmlns:a16="http://schemas.microsoft.com/office/drawing/2014/main" id="{660C32BA-6502-2448-E442-1D778480611D}"/>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224264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9D28F-7EF5-FB69-F7C0-D91A49103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1BA88C-B61F-CDAA-B045-5AF36B594DD5}"/>
              </a:ext>
            </a:extLst>
          </p:cNvPr>
          <p:cNvSpPr>
            <a:spLocks noGrp="1"/>
          </p:cNvSpPr>
          <p:nvPr>
            <p:ph type="title"/>
          </p:nvPr>
        </p:nvSpPr>
        <p:spPr>
          <a:xfrm>
            <a:off x="1097280" y="286603"/>
            <a:ext cx="10058400" cy="1450757"/>
          </a:xfrm>
        </p:spPr>
        <p:txBody>
          <a:bodyPr/>
          <a:lstStyle/>
          <a:p>
            <a:r>
              <a:rPr lang="en-US" sz="3600" b="1">
                <a:solidFill>
                  <a:srgbClr val="0069B3"/>
                </a:solidFill>
                <a:latin typeface="Arial" charset="0"/>
                <a:ea typeface="Arial" charset="0"/>
                <a:cs typeface="Arial" charset="0"/>
              </a:rPr>
              <a:t>Your Role in Safeguarding Others</a:t>
            </a:r>
            <a:br>
              <a:rPr lang="en-US" sz="3600" b="1">
                <a:solidFill>
                  <a:srgbClr val="0069B3"/>
                </a:solidFill>
                <a:latin typeface="Arial" charset="0"/>
                <a:ea typeface="Arial" charset="0"/>
                <a:cs typeface="Arial" charset="0"/>
              </a:rPr>
            </a:br>
            <a:r>
              <a:rPr lang="en-US" sz="2400" b="1">
                <a:latin typeface="Arial" charset="0"/>
                <a:ea typeface="Arial" charset="0"/>
                <a:cs typeface="Arial" charset="0"/>
              </a:rPr>
              <a:t>Aims and Objectives</a:t>
            </a:r>
            <a:endParaRPr lang="en-US" sz="2400">
              <a:latin typeface="Arial" charset="0"/>
              <a:ea typeface="Arial" charset="0"/>
              <a:cs typeface="Arial" charset="0"/>
            </a:endParaRPr>
          </a:p>
        </p:txBody>
      </p:sp>
      <p:sp>
        <p:nvSpPr>
          <p:cNvPr id="15" name="Slide Number Placeholder 14">
            <a:extLst>
              <a:ext uri="{FF2B5EF4-FFF2-40B4-BE49-F238E27FC236}">
                <a16:creationId xmlns:a16="http://schemas.microsoft.com/office/drawing/2014/main" id="{E3281511-12FA-020F-BF32-C838C7AD04D6}"/>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4</a:t>
            </a:fld>
            <a:endParaRPr lang="en-US"/>
          </a:p>
        </p:txBody>
      </p:sp>
      <p:sp>
        <p:nvSpPr>
          <p:cNvPr id="28" name="Rectangle 27">
            <a:extLst>
              <a:ext uri="{FF2B5EF4-FFF2-40B4-BE49-F238E27FC236}">
                <a16:creationId xmlns:a16="http://schemas.microsoft.com/office/drawing/2014/main" id="{4D9A15B8-5EAC-6120-28DB-CCFA2583BE48}"/>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Logo&#10;&#10;Description automatically generated">
            <a:extLst>
              <a:ext uri="{FF2B5EF4-FFF2-40B4-BE49-F238E27FC236}">
                <a16:creationId xmlns:a16="http://schemas.microsoft.com/office/drawing/2014/main" id="{1421C086-5C1F-ACCF-E87C-ED60AE71E02E}"/>
              </a:ext>
            </a:extLst>
          </p:cNvPr>
          <p:cNvPicPr>
            <a:picLocks noChangeAspect="1"/>
          </p:cNvPicPr>
          <p:nvPr/>
        </p:nvPicPr>
        <p:blipFill>
          <a:blip r:embed="rId3"/>
          <a:stretch>
            <a:fillRect/>
          </a:stretch>
        </p:blipFill>
        <p:spPr>
          <a:xfrm>
            <a:off x="10338783" y="487669"/>
            <a:ext cx="816897" cy="877372"/>
          </a:xfrm>
          <a:prstGeom prst="rect">
            <a:avLst/>
          </a:prstGeom>
        </p:spPr>
      </p:pic>
      <p:sp>
        <p:nvSpPr>
          <p:cNvPr id="11" name="TextBox 10">
            <a:extLst>
              <a:ext uri="{FF2B5EF4-FFF2-40B4-BE49-F238E27FC236}">
                <a16:creationId xmlns:a16="http://schemas.microsoft.com/office/drawing/2014/main" id="{97329245-E228-1877-9FB8-407BB9937C51}"/>
              </a:ext>
            </a:extLst>
          </p:cNvPr>
          <p:cNvSpPr txBox="1"/>
          <p:nvPr/>
        </p:nvSpPr>
        <p:spPr>
          <a:xfrm>
            <a:off x="1132456" y="2144776"/>
            <a:ext cx="9206327" cy="3354765"/>
          </a:xfrm>
          <a:prstGeom prst="rect">
            <a:avLst/>
          </a:prstGeom>
          <a:noFill/>
        </p:spPr>
        <p:txBody>
          <a:bodyPr wrap="square" rtlCol="0">
            <a:spAutoFit/>
          </a:bodyPr>
          <a:lstStyle/>
          <a:p>
            <a:pPr>
              <a:spcBef>
                <a:spcPts val="400"/>
              </a:spcBef>
            </a:pPr>
            <a:r>
              <a:rPr lang="en-GB" sz="2400">
                <a:effectLst/>
                <a:latin typeface="Arial" panose="020B0604020202020204" pitchFamily="34" charset="0"/>
                <a:ea typeface="Aptos" panose="020B0004020202020204" pitchFamily="34" charset="0"/>
                <a:cs typeface="Arial" panose="020B0604020202020204" pitchFamily="34" charset="0"/>
              </a:rPr>
              <a:t>On completion of this training </a:t>
            </a:r>
            <a:r>
              <a:rPr lang="en-GB" sz="2400">
                <a:latin typeface="Arial" panose="020B0604020202020204" pitchFamily="34" charset="0"/>
                <a:ea typeface="Aptos" panose="020B0004020202020204" pitchFamily="34" charset="0"/>
                <a:cs typeface="Arial" panose="020B0604020202020204" pitchFamily="34" charset="0"/>
              </a:rPr>
              <a:t>module, you should have a better understanding of:</a:t>
            </a:r>
          </a:p>
          <a:p>
            <a:pPr>
              <a:spcBef>
                <a:spcPts val="400"/>
              </a:spcBef>
            </a:pPr>
            <a:endParaRPr lang="en-GB" sz="2400">
              <a:latin typeface="Arial" panose="020B0604020202020204" pitchFamily="34" charset="0"/>
              <a:ea typeface="Aptos" panose="020B0004020202020204" pitchFamily="34" charset="0"/>
              <a:cs typeface="Arial" panose="020B0604020202020204" pitchFamily="34" charset="0"/>
            </a:endParaRPr>
          </a:p>
          <a:p>
            <a:pPr marL="800100" lvl="1" indent="-342900">
              <a:spcBef>
                <a:spcPts val="400"/>
              </a:spcBef>
              <a:buClr>
                <a:srgbClr val="0069B3"/>
              </a:buClr>
              <a:buFont typeface="Wingdings" pitchFamily="2" charset="2"/>
              <a:buChar char="§"/>
            </a:pPr>
            <a:r>
              <a:rPr lang="en-GB" sz="2400">
                <a:latin typeface="Arial" panose="020B0604020202020204" pitchFamily="34" charset="0"/>
                <a:ea typeface="Aptos" panose="020B0004020202020204" pitchFamily="34" charset="0"/>
                <a:cs typeface="Arial" panose="020B0604020202020204" pitchFamily="34" charset="0"/>
              </a:rPr>
              <a:t>The key principles of safeguarding adults.</a:t>
            </a:r>
          </a:p>
          <a:p>
            <a:pPr marL="800100" lvl="1" indent="-342900">
              <a:spcBef>
                <a:spcPts val="400"/>
              </a:spcBef>
              <a:buClr>
                <a:srgbClr val="0069B3"/>
              </a:buClr>
              <a:buFont typeface="Wingdings" pitchFamily="2" charset="2"/>
              <a:buChar char="§"/>
            </a:pPr>
            <a:r>
              <a:rPr lang="en-GB" sz="2400">
                <a:latin typeface="Arial" panose="020B0604020202020204" pitchFamily="34" charset="0"/>
                <a:ea typeface="Aptos" panose="020B0004020202020204" pitchFamily="34" charset="0"/>
                <a:cs typeface="Arial" panose="020B0604020202020204" pitchFamily="34" charset="0"/>
              </a:rPr>
              <a:t>T</a:t>
            </a:r>
            <a:r>
              <a:rPr lang="en-GB" sz="2400">
                <a:effectLst/>
                <a:latin typeface="Arial" panose="020B0604020202020204" pitchFamily="34" charset="0"/>
                <a:ea typeface="Aptos" panose="020B0004020202020204" pitchFamily="34" charset="0"/>
                <a:cs typeface="Arial" panose="020B0604020202020204" pitchFamily="34" charset="0"/>
              </a:rPr>
              <a:t>he experiences that increase the vulnerability of adults.</a:t>
            </a:r>
          </a:p>
          <a:p>
            <a:pPr marL="800100" lvl="1" indent="-342900">
              <a:spcBef>
                <a:spcPts val="400"/>
              </a:spcBef>
              <a:buClr>
                <a:srgbClr val="0069B3"/>
              </a:buClr>
              <a:buFont typeface="Wingdings" pitchFamily="2" charset="2"/>
              <a:buChar char="§"/>
            </a:pPr>
            <a:r>
              <a:rPr lang="en-GB" sz="2400">
                <a:solidFill>
                  <a:srgbClr val="000000"/>
                </a:solidFill>
                <a:latin typeface="Arial" panose="020B0604020202020204" pitchFamily="34" charset="0"/>
                <a:ea typeface="Times New Roman" panose="02020603050405020304" pitchFamily="18" charset="0"/>
                <a:cs typeface="Arial" panose="020B0604020202020204" pitchFamily="34" charset="0"/>
              </a:rPr>
              <a:t>What safeguarding looks like for adults at The Hope Hub.</a:t>
            </a:r>
            <a:endParaRPr lang="en-GB" sz="2400">
              <a:effectLst/>
              <a:latin typeface="Arial" panose="020B0604020202020204" pitchFamily="34" charset="0"/>
              <a:ea typeface="Aptos" panose="020B0004020202020204" pitchFamily="34" charset="0"/>
              <a:cs typeface="Arial" panose="020B0604020202020204" pitchFamily="34" charset="0"/>
            </a:endParaRPr>
          </a:p>
          <a:p>
            <a:pPr marL="800100" lvl="1" indent="-342900">
              <a:spcBef>
                <a:spcPts val="400"/>
              </a:spcBef>
              <a:buClr>
                <a:srgbClr val="0069B3"/>
              </a:buClr>
              <a:buFont typeface="Wingdings" pitchFamily="2" charset="2"/>
              <a:buChar char="§"/>
            </a:pPr>
            <a:r>
              <a:rPr lang="en-GB" sz="2400">
                <a:solidFill>
                  <a:srgbClr val="000000"/>
                </a:solidFill>
                <a:latin typeface="Arial" panose="020B0604020202020204" pitchFamily="34" charset="0"/>
                <a:ea typeface="Times New Roman" panose="02020603050405020304" pitchFamily="18" charset="0"/>
                <a:cs typeface="Arial" panose="020B0604020202020204" pitchFamily="34" charset="0"/>
              </a:rPr>
              <a:t>Your role and responsibility in safeguarding others.</a:t>
            </a:r>
          </a:p>
          <a:p>
            <a:pPr marL="800100" lvl="1" indent="-342900">
              <a:spcBef>
                <a:spcPts val="400"/>
              </a:spcBef>
              <a:buClr>
                <a:srgbClr val="0069B3"/>
              </a:buClr>
              <a:buFont typeface="Wingdings" pitchFamily="2" charset="2"/>
              <a:buChar char="§"/>
            </a:pPr>
            <a:r>
              <a:rPr lang="en-GB" sz="2400">
                <a:solidFill>
                  <a:srgbClr val="000000"/>
                </a:solidFill>
                <a:latin typeface="Arial" panose="020B0604020202020204" pitchFamily="34" charset="0"/>
                <a:ea typeface="Times New Roman" panose="02020603050405020304" pitchFamily="18" charset="0"/>
                <a:cs typeface="Arial" panose="020B0604020202020204" pitchFamily="34" charset="0"/>
              </a:rPr>
              <a:t>Preventative safeguarding through good practice.</a:t>
            </a:r>
            <a:endParaRPr lang="en-GB"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Footer Placeholder 16">
            <a:extLst>
              <a:ext uri="{FF2B5EF4-FFF2-40B4-BE49-F238E27FC236}">
                <a16:creationId xmlns:a16="http://schemas.microsoft.com/office/drawing/2014/main" id="{03E9706A-0DE1-261D-9944-35F9DAEB3F15}"/>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130299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EE1F3-1A16-E97B-E887-4D3557CDC6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C7D86-9BDF-929C-F1F4-4662DA593584}"/>
              </a:ext>
            </a:extLst>
          </p:cNvPr>
          <p:cNvSpPr>
            <a:spLocks noGrp="1"/>
          </p:cNvSpPr>
          <p:nvPr>
            <p:ph type="title"/>
          </p:nvPr>
        </p:nvSpPr>
        <p:spPr>
          <a:xfrm>
            <a:off x="1097280" y="286603"/>
            <a:ext cx="10058400" cy="1450757"/>
          </a:xfrm>
        </p:spPr>
        <p:txBody>
          <a:bodyPr/>
          <a:lstStyle/>
          <a:p>
            <a:r>
              <a:rPr lang="en-US" sz="3600" b="1">
                <a:solidFill>
                  <a:srgbClr val="0069B3"/>
                </a:solidFill>
                <a:latin typeface="Arial" charset="0"/>
                <a:ea typeface="Arial" charset="0"/>
                <a:cs typeface="Arial" charset="0"/>
              </a:rPr>
              <a:t>Safeguarding Legislation</a:t>
            </a:r>
            <a:br>
              <a:rPr lang="en-US" sz="3600" b="1">
                <a:solidFill>
                  <a:srgbClr val="0069B3"/>
                </a:solidFill>
                <a:latin typeface="Arial" charset="0"/>
                <a:ea typeface="Arial" charset="0"/>
                <a:cs typeface="Arial" charset="0"/>
              </a:rPr>
            </a:br>
            <a:r>
              <a:rPr lang="en-US" sz="2400" b="1">
                <a:latin typeface="Arial" charset="0"/>
                <a:ea typeface="Arial" charset="0"/>
                <a:cs typeface="Arial" charset="0"/>
              </a:rPr>
              <a:t>Defines Adult Safeguarding as:</a:t>
            </a:r>
            <a:endParaRPr lang="en-US" sz="2400">
              <a:latin typeface="Arial" charset="0"/>
              <a:ea typeface="Arial" charset="0"/>
              <a:cs typeface="Arial" charset="0"/>
            </a:endParaRPr>
          </a:p>
        </p:txBody>
      </p:sp>
      <p:sp>
        <p:nvSpPr>
          <p:cNvPr id="15" name="Slide Number Placeholder 14">
            <a:extLst>
              <a:ext uri="{FF2B5EF4-FFF2-40B4-BE49-F238E27FC236}">
                <a16:creationId xmlns:a16="http://schemas.microsoft.com/office/drawing/2014/main" id="{A70321BB-D3DD-B137-B137-A04CD5D82C75}"/>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5</a:t>
            </a:fld>
            <a:endParaRPr lang="en-US"/>
          </a:p>
        </p:txBody>
      </p:sp>
      <p:sp>
        <p:nvSpPr>
          <p:cNvPr id="28" name="Rectangle 27">
            <a:extLst>
              <a:ext uri="{FF2B5EF4-FFF2-40B4-BE49-F238E27FC236}">
                <a16:creationId xmlns:a16="http://schemas.microsoft.com/office/drawing/2014/main" id="{7F9B59B6-396E-3378-8CA5-8B498D818D28}"/>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Logo&#10;&#10;Description automatically generated">
            <a:extLst>
              <a:ext uri="{FF2B5EF4-FFF2-40B4-BE49-F238E27FC236}">
                <a16:creationId xmlns:a16="http://schemas.microsoft.com/office/drawing/2014/main" id="{6EA1A2C2-76DF-0852-A65E-CEA2ACF0840A}"/>
              </a:ext>
            </a:extLst>
          </p:cNvPr>
          <p:cNvPicPr>
            <a:picLocks noChangeAspect="1"/>
          </p:cNvPicPr>
          <p:nvPr/>
        </p:nvPicPr>
        <p:blipFill>
          <a:blip r:embed="rId3"/>
          <a:stretch>
            <a:fillRect/>
          </a:stretch>
        </p:blipFill>
        <p:spPr>
          <a:xfrm>
            <a:off x="10338783" y="487669"/>
            <a:ext cx="816897" cy="877372"/>
          </a:xfrm>
          <a:prstGeom prst="rect">
            <a:avLst/>
          </a:prstGeom>
        </p:spPr>
      </p:pic>
      <p:sp>
        <p:nvSpPr>
          <p:cNvPr id="11" name="TextBox 10">
            <a:extLst>
              <a:ext uri="{FF2B5EF4-FFF2-40B4-BE49-F238E27FC236}">
                <a16:creationId xmlns:a16="http://schemas.microsoft.com/office/drawing/2014/main" id="{D056C7FC-403B-F439-C283-E265450B02D1}"/>
              </a:ext>
            </a:extLst>
          </p:cNvPr>
          <p:cNvSpPr txBox="1"/>
          <p:nvPr/>
        </p:nvSpPr>
        <p:spPr>
          <a:xfrm>
            <a:off x="1132456" y="2144776"/>
            <a:ext cx="10058400" cy="3344505"/>
          </a:xfrm>
          <a:prstGeom prst="rect">
            <a:avLst/>
          </a:prstGeom>
          <a:noFill/>
        </p:spPr>
        <p:txBody>
          <a:bodyPr wrap="square" rtlCol="0">
            <a:spAutoFit/>
          </a:bodyPr>
          <a:lstStyle/>
          <a:p>
            <a:pPr marL="800100" lvl="1" indent="-342900">
              <a:spcBef>
                <a:spcPts val="400"/>
              </a:spcBef>
              <a:buClr>
                <a:srgbClr val="0069B3"/>
              </a:buClr>
              <a:buFont typeface="Wingdings" pitchFamily="2" charset="2"/>
              <a:buChar char="§"/>
            </a:pPr>
            <a:r>
              <a:rPr lang="en-GB" sz="2200">
                <a:latin typeface="Arial" panose="020B0604020202020204" pitchFamily="34" charset="0"/>
                <a:cs typeface="Arial" panose="020B0604020202020204" pitchFamily="34" charset="0"/>
              </a:rPr>
              <a:t>“Protecting an adult’s right to live in safety, free from abuse and neglect.</a:t>
            </a:r>
          </a:p>
          <a:p>
            <a:pPr marL="800100" lvl="1" indent="-342900">
              <a:spcBef>
                <a:spcPts val="400"/>
              </a:spcBef>
              <a:buClr>
                <a:srgbClr val="0069B3"/>
              </a:buClr>
              <a:buFont typeface="Wingdings" pitchFamily="2" charset="2"/>
              <a:buChar char="§"/>
            </a:pPr>
            <a:r>
              <a:rPr lang="en-GB" sz="2200">
                <a:latin typeface="Arial" panose="020B0604020202020204" pitchFamily="34" charset="0"/>
                <a:cs typeface="Arial" panose="020B0604020202020204" pitchFamily="34" charset="0"/>
              </a:rPr>
              <a:t>It is about people and organisations working together to prevent and stop both the risks and experience of abuse or neglect, </a:t>
            </a:r>
          </a:p>
          <a:p>
            <a:pPr marL="800100" lvl="1" indent="-342900">
              <a:spcBef>
                <a:spcPts val="400"/>
              </a:spcBef>
              <a:buClr>
                <a:srgbClr val="0069B3"/>
              </a:buClr>
              <a:buFont typeface="Wingdings" pitchFamily="2" charset="2"/>
              <a:buChar char="§"/>
            </a:pPr>
            <a:r>
              <a:rPr lang="en-GB" sz="2200">
                <a:latin typeface="Arial" panose="020B0604020202020204" pitchFamily="34" charset="0"/>
                <a:cs typeface="Arial" panose="020B0604020202020204" pitchFamily="34" charset="0"/>
              </a:rPr>
              <a:t>while at the same time making sure that the adult’s wellbeing is promoted </a:t>
            </a:r>
          </a:p>
          <a:p>
            <a:pPr marL="800100" lvl="1" indent="-342900">
              <a:spcBef>
                <a:spcPts val="400"/>
              </a:spcBef>
              <a:buClr>
                <a:srgbClr val="0069B3"/>
              </a:buClr>
              <a:buFont typeface="Wingdings" pitchFamily="2" charset="2"/>
              <a:buChar char="§"/>
            </a:pPr>
            <a:r>
              <a:rPr lang="en-GB" sz="2200">
                <a:latin typeface="Arial" panose="020B0604020202020204" pitchFamily="34" charset="0"/>
                <a:cs typeface="Arial" panose="020B0604020202020204" pitchFamily="34" charset="0"/>
              </a:rPr>
              <a:t>including, where appropriate, having regard to their views, wishes, feelings and beliefs in deciding on any action.</a:t>
            </a:r>
          </a:p>
          <a:p>
            <a:pPr marL="800100" lvl="1" indent="-342900">
              <a:spcBef>
                <a:spcPts val="400"/>
              </a:spcBef>
              <a:buClr>
                <a:srgbClr val="0069B3"/>
              </a:buClr>
              <a:buFont typeface="Wingdings" pitchFamily="2" charset="2"/>
              <a:buChar char="§"/>
            </a:pPr>
            <a:r>
              <a:rPr lang="en-GB" sz="2200">
                <a:latin typeface="Arial" panose="020B0604020202020204" pitchFamily="34" charset="0"/>
                <a:cs typeface="Arial" panose="020B0604020202020204" pitchFamily="34" charset="0"/>
              </a:rPr>
              <a:t>This must recognise that adults sometimes have complex interpersonal relationships and may be ambivalent, unclear or unrealistic about their personal circumstances.”</a:t>
            </a:r>
          </a:p>
        </p:txBody>
      </p:sp>
      <p:sp>
        <p:nvSpPr>
          <p:cNvPr id="3" name="Footer Placeholder 16">
            <a:extLst>
              <a:ext uri="{FF2B5EF4-FFF2-40B4-BE49-F238E27FC236}">
                <a16:creationId xmlns:a16="http://schemas.microsoft.com/office/drawing/2014/main" id="{D77A108A-205C-8A75-F3B6-A8E899887561}"/>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1223043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4ABF9-F855-507E-3946-C31B2DBE43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7B45B-61C6-832F-5FEC-370C1DA53C1E}"/>
              </a:ext>
            </a:extLst>
          </p:cNvPr>
          <p:cNvSpPr>
            <a:spLocks noGrp="1"/>
          </p:cNvSpPr>
          <p:nvPr>
            <p:ph type="title"/>
          </p:nvPr>
        </p:nvSpPr>
        <p:spPr>
          <a:xfrm>
            <a:off x="1097280" y="286603"/>
            <a:ext cx="10058400" cy="1450757"/>
          </a:xfrm>
        </p:spPr>
        <p:txBody>
          <a:bodyPr>
            <a:normAutofit/>
          </a:bodyPr>
          <a:lstStyle/>
          <a:p>
            <a:r>
              <a:rPr lang="en-US" sz="3600" b="1">
                <a:solidFill>
                  <a:srgbClr val="0069B3"/>
                </a:solidFill>
                <a:latin typeface="Arial" charset="0"/>
                <a:ea typeface="Arial" charset="0"/>
                <a:cs typeface="Arial" charset="0"/>
              </a:rPr>
              <a:t>Safeguarding Principles </a:t>
            </a:r>
            <a:br>
              <a:rPr lang="en-US" sz="5400" b="1">
                <a:solidFill>
                  <a:srgbClr val="0069B3"/>
                </a:solidFill>
                <a:latin typeface="Arial" charset="0"/>
                <a:ea typeface="Arial" charset="0"/>
                <a:cs typeface="Arial" charset="0"/>
              </a:rPr>
            </a:br>
            <a:r>
              <a:rPr lang="en-US" sz="2400" b="1">
                <a:latin typeface="Arial" charset="0"/>
                <a:ea typeface="Arial" charset="0"/>
                <a:cs typeface="Arial" charset="0"/>
              </a:rPr>
              <a:t>Care Act 2014</a:t>
            </a:r>
            <a:endParaRPr lang="en-US" sz="2400" b="1">
              <a:solidFill>
                <a:srgbClr val="0069B3"/>
              </a:solidFill>
              <a:latin typeface="Arial" charset="0"/>
              <a:ea typeface="Arial" charset="0"/>
              <a:cs typeface="Arial" charset="0"/>
            </a:endParaRPr>
          </a:p>
        </p:txBody>
      </p:sp>
      <p:sp>
        <p:nvSpPr>
          <p:cNvPr id="5" name="Footer Placeholder 4">
            <a:extLst>
              <a:ext uri="{FF2B5EF4-FFF2-40B4-BE49-F238E27FC236}">
                <a16:creationId xmlns:a16="http://schemas.microsoft.com/office/drawing/2014/main" id="{1707DC08-84A6-5E17-A718-5ACC0545DD56}"/>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8F0F59D2-DE79-78D4-EC61-6761CC4DBF86}"/>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6</a:t>
            </a:fld>
            <a:endParaRPr lang="en-US"/>
          </a:p>
        </p:txBody>
      </p:sp>
      <p:sp>
        <p:nvSpPr>
          <p:cNvPr id="134" name="Rectangle 133">
            <a:extLst>
              <a:ext uri="{FF2B5EF4-FFF2-40B4-BE49-F238E27FC236}">
                <a16:creationId xmlns:a16="http://schemas.microsoft.com/office/drawing/2014/main" id="{55371FCA-4FAD-61E2-E84E-F881D020026D}"/>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64406BA8-9C5A-8C54-1773-8E98F6FCA737}"/>
              </a:ext>
            </a:extLst>
          </p:cNvPr>
          <p:cNvPicPr>
            <a:picLocks noChangeAspect="1"/>
          </p:cNvPicPr>
          <p:nvPr/>
        </p:nvPicPr>
        <p:blipFill>
          <a:blip r:embed="rId3"/>
          <a:stretch>
            <a:fillRect/>
          </a:stretch>
        </p:blipFill>
        <p:spPr>
          <a:xfrm>
            <a:off x="10585133" y="441727"/>
            <a:ext cx="816897" cy="877372"/>
          </a:xfrm>
          <a:prstGeom prst="rect">
            <a:avLst/>
          </a:prstGeom>
        </p:spPr>
      </p:pic>
      <p:sp>
        <p:nvSpPr>
          <p:cNvPr id="23" name="Rounded Rectangle 22">
            <a:extLst>
              <a:ext uri="{FF2B5EF4-FFF2-40B4-BE49-F238E27FC236}">
                <a16:creationId xmlns:a16="http://schemas.microsoft.com/office/drawing/2014/main" id="{91DFBC28-5AE3-F2B8-5031-B163E3611BE6}"/>
              </a:ext>
            </a:extLst>
          </p:cNvPr>
          <p:cNvSpPr/>
          <p:nvPr/>
        </p:nvSpPr>
        <p:spPr>
          <a:xfrm>
            <a:off x="1097274" y="2293889"/>
            <a:ext cx="3194803" cy="956515"/>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70C0"/>
                </a:solidFill>
                <a:latin typeface="Arial" panose="020B0604020202020204" pitchFamily="34" charset="0"/>
                <a:cs typeface="Arial" panose="020B0604020202020204" pitchFamily="34" charset="0"/>
              </a:rPr>
              <a:t>Empowerment</a:t>
            </a:r>
          </a:p>
        </p:txBody>
      </p:sp>
      <p:sp>
        <p:nvSpPr>
          <p:cNvPr id="29" name="Rounded Rectangle 28">
            <a:extLst>
              <a:ext uri="{FF2B5EF4-FFF2-40B4-BE49-F238E27FC236}">
                <a16:creationId xmlns:a16="http://schemas.microsoft.com/office/drawing/2014/main" id="{B93C59AA-D03C-8EDD-8B32-3A14EA6439A9}"/>
              </a:ext>
            </a:extLst>
          </p:cNvPr>
          <p:cNvSpPr/>
          <p:nvPr/>
        </p:nvSpPr>
        <p:spPr>
          <a:xfrm>
            <a:off x="1097275" y="3407661"/>
            <a:ext cx="3194803" cy="956515"/>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70C0"/>
                </a:solidFill>
                <a:latin typeface="Arial" panose="020B0604020202020204" pitchFamily="34" charset="0"/>
                <a:cs typeface="Arial" panose="020B0604020202020204" pitchFamily="34" charset="0"/>
              </a:rPr>
              <a:t>Proportionality</a:t>
            </a:r>
          </a:p>
        </p:txBody>
      </p:sp>
      <p:sp>
        <p:nvSpPr>
          <p:cNvPr id="30" name="Rounded Rectangle 29">
            <a:extLst>
              <a:ext uri="{FF2B5EF4-FFF2-40B4-BE49-F238E27FC236}">
                <a16:creationId xmlns:a16="http://schemas.microsoft.com/office/drawing/2014/main" id="{ADFB51AD-9B3E-28CE-C9D7-F224639B3C03}"/>
              </a:ext>
            </a:extLst>
          </p:cNvPr>
          <p:cNvSpPr/>
          <p:nvPr/>
        </p:nvSpPr>
        <p:spPr>
          <a:xfrm>
            <a:off x="8781393" y="2293888"/>
            <a:ext cx="2602194" cy="956515"/>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70C0"/>
                </a:solidFill>
                <a:latin typeface="Arial" panose="020B0604020202020204" pitchFamily="34" charset="0"/>
                <a:cs typeface="Arial" panose="020B0604020202020204" pitchFamily="34" charset="0"/>
              </a:rPr>
              <a:t>Prevention</a:t>
            </a:r>
          </a:p>
        </p:txBody>
      </p:sp>
      <p:sp>
        <p:nvSpPr>
          <p:cNvPr id="31" name="Rounded Rectangle 30">
            <a:extLst>
              <a:ext uri="{FF2B5EF4-FFF2-40B4-BE49-F238E27FC236}">
                <a16:creationId xmlns:a16="http://schemas.microsoft.com/office/drawing/2014/main" id="{132502A0-992A-AA3E-0F22-CB3FE0FC3FB7}"/>
              </a:ext>
            </a:extLst>
          </p:cNvPr>
          <p:cNvSpPr/>
          <p:nvPr/>
        </p:nvSpPr>
        <p:spPr>
          <a:xfrm>
            <a:off x="8781393" y="3387192"/>
            <a:ext cx="2620637" cy="956515"/>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70C0"/>
                </a:solidFill>
                <a:latin typeface="Arial" panose="020B0604020202020204" pitchFamily="34" charset="0"/>
                <a:cs typeface="Arial" panose="020B0604020202020204" pitchFamily="34" charset="0"/>
              </a:rPr>
              <a:t>Protection</a:t>
            </a:r>
          </a:p>
        </p:txBody>
      </p:sp>
      <p:sp>
        <p:nvSpPr>
          <p:cNvPr id="34" name="Rounded Rectangle 33">
            <a:extLst>
              <a:ext uri="{FF2B5EF4-FFF2-40B4-BE49-F238E27FC236}">
                <a16:creationId xmlns:a16="http://schemas.microsoft.com/office/drawing/2014/main" id="{B2ED676B-1707-87FC-EE48-E2340AA3B421}"/>
              </a:ext>
            </a:extLst>
          </p:cNvPr>
          <p:cNvSpPr/>
          <p:nvPr/>
        </p:nvSpPr>
        <p:spPr>
          <a:xfrm>
            <a:off x="8781393" y="4481925"/>
            <a:ext cx="2620637" cy="956515"/>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70C0"/>
                </a:solidFill>
                <a:latin typeface="Arial" panose="020B0604020202020204" pitchFamily="34" charset="0"/>
                <a:cs typeface="Arial" panose="020B0604020202020204" pitchFamily="34" charset="0"/>
              </a:rPr>
              <a:t>Partnership</a:t>
            </a:r>
          </a:p>
        </p:txBody>
      </p:sp>
      <p:sp>
        <p:nvSpPr>
          <p:cNvPr id="37" name="Rounded Rectangle 36">
            <a:extLst>
              <a:ext uri="{FF2B5EF4-FFF2-40B4-BE49-F238E27FC236}">
                <a16:creationId xmlns:a16="http://schemas.microsoft.com/office/drawing/2014/main" id="{FFA66663-73BB-290B-CF47-36344EA87E67}"/>
              </a:ext>
            </a:extLst>
          </p:cNvPr>
          <p:cNvSpPr/>
          <p:nvPr/>
        </p:nvSpPr>
        <p:spPr>
          <a:xfrm>
            <a:off x="1097274" y="4521433"/>
            <a:ext cx="3194803" cy="956515"/>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70C0"/>
                </a:solidFill>
                <a:latin typeface="Arial" panose="020B0604020202020204" pitchFamily="34" charset="0"/>
                <a:cs typeface="Arial" panose="020B0604020202020204" pitchFamily="34" charset="0"/>
              </a:rPr>
              <a:t>Accountability</a:t>
            </a:r>
          </a:p>
        </p:txBody>
      </p:sp>
      <p:pic>
        <p:nvPicPr>
          <p:cNvPr id="4" name="Picture 3">
            <a:extLst>
              <a:ext uri="{FF2B5EF4-FFF2-40B4-BE49-F238E27FC236}">
                <a16:creationId xmlns:a16="http://schemas.microsoft.com/office/drawing/2014/main" id="{250D7219-7F88-6DED-D639-47620EB0E138}"/>
              </a:ext>
            </a:extLst>
          </p:cNvPr>
          <p:cNvPicPr>
            <a:picLocks noChangeAspect="1"/>
          </p:cNvPicPr>
          <p:nvPr/>
        </p:nvPicPr>
        <p:blipFill>
          <a:blip r:embed="rId4"/>
          <a:stretch>
            <a:fillRect/>
          </a:stretch>
        </p:blipFill>
        <p:spPr>
          <a:xfrm>
            <a:off x="4674926" y="2298406"/>
            <a:ext cx="3632412" cy="3184060"/>
          </a:xfrm>
          <a:prstGeom prst="rect">
            <a:avLst/>
          </a:prstGeom>
        </p:spPr>
      </p:pic>
      <p:sp>
        <p:nvSpPr>
          <p:cNvPr id="3" name="Footer Placeholder 16">
            <a:extLst>
              <a:ext uri="{FF2B5EF4-FFF2-40B4-BE49-F238E27FC236}">
                <a16:creationId xmlns:a16="http://schemas.microsoft.com/office/drawing/2014/main" id="{BE089405-B327-BBFC-213C-7C7EE5714F0F}"/>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107804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79E73-3172-C3B3-C49D-F2DB1BE8C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96714-73B3-FFF9-DF5B-935371C7C65C}"/>
              </a:ext>
            </a:extLst>
          </p:cNvPr>
          <p:cNvSpPr>
            <a:spLocks noGrp="1"/>
          </p:cNvSpPr>
          <p:nvPr>
            <p:ph type="title"/>
          </p:nvPr>
        </p:nvSpPr>
        <p:spPr>
          <a:xfrm>
            <a:off x="1097280" y="286603"/>
            <a:ext cx="10058400" cy="1450757"/>
          </a:xfrm>
        </p:spPr>
        <p:txBody>
          <a:bodyPr>
            <a:normAutofit/>
          </a:bodyPr>
          <a:lstStyle/>
          <a:p>
            <a:pPr>
              <a:lnSpc>
                <a:spcPct val="100000"/>
              </a:lnSpc>
            </a:pPr>
            <a:r>
              <a:rPr lang="en-US" sz="3600" b="1">
                <a:solidFill>
                  <a:srgbClr val="0069B3"/>
                </a:solidFill>
                <a:latin typeface="Arial" charset="0"/>
                <a:ea typeface="Arial" charset="0"/>
                <a:cs typeface="Arial" charset="0"/>
              </a:rPr>
              <a:t>Safeguarding at The Hope Hub</a:t>
            </a:r>
            <a:br>
              <a:rPr lang="en-US" sz="3600" b="1">
                <a:solidFill>
                  <a:srgbClr val="0069B3"/>
                </a:solidFill>
                <a:latin typeface="Arial" charset="0"/>
                <a:ea typeface="Arial" charset="0"/>
                <a:cs typeface="Arial" charset="0"/>
              </a:rPr>
            </a:br>
            <a:r>
              <a:rPr lang="en-US" sz="2400" b="1">
                <a:latin typeface="Arial" charset="0"/>
                <a:ea typeface="Arial" charset="0"/>
                <a:cs typeface="Arial" charset="0"/>
              </a:rPr>
              <a:t>The Hope Hub Ethos</a:t>
            </a:r>
            <a:endParaRPr lang="en-US" sz="2400">
              <a:latin typeface="Verdana Pro"/>
            </a:endParaRPr>
          </a:p>
        </p:txBody>
      </p:sp>
      <p:sp>
        <p:nvSpPr>
          <p:cNvPr id="15" name="Slide Number Placeholder 14">
            <a:extLst>
              <a:ext uri="{FF2B5EF4-FFF2-40B4-BE49-F238E27FC236}">
                <a16:creationId xmlns:a16="http://schemas.microsoft.com/office/drawing/2014/main" id="{AC7BD8E6-889B-75CE-46E5-DDEF46BD134B}"/>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7</a:t>
            </a:fld>
            <a:endParaRPr lang="en-US"/>
          </a:p>
        </p:txBody>
      </p:sp>
      <p:sp>
        <p:nvSpPr>
          <p:cNvPr id="28" name="Rectangle 27">
            <a:extLst>
              <a:ext uri="{FF2B5EF4-FFF2-40B4-BE49-F238E27FC236}">
                <a16:creationId xmlns:a16="http://schemas.microsoft.com/office/drawing/2014/main" id="{234B32BA-3801-CD2E-B862-664B41635DF6}"/>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Logo&#10;&#10;Description automatically generated">
            <a:extLst>
              <a:ext uri="{FF2B5EF4-FFF2-40B4-BE49-F238E27FC236}">
                <a16:creationId xmlns:a16="http://schemas.microsoft.com/office/drawing/2014/main" id="{FE521F52-0CD1-5CC8-501F-55D014CE45C0}"/>
              </a:ext>
            </a:extLst>
          </p:cNvPr>
          <p:cNvPicPr>
            <a:picLocks noChangeAspect="1"/>
          </p:cNvPicPr>
          <p:nvPr/>
        </p:nvPicPr>
        <p:blipFill>
          <a:blip r:embed="rId3"/>
          <a:stretch>
            <a:fillRect/>
          </a:stretch>
        </p:blipFill>
        <p:spPr>
          <a:xfrm>
            <a:off x="10329639" y="348869"/>
            <a:ext cx="816897" cy="877372"/>
          </a:xfrm>
          <a:prstGeom prst="rect">
            <a:avLst/>
          </a:prstGeom>
        </p:spPr>
      </p:pic>
      <p:sp>
        <p:nvSpPr>
          <p:cNvPr id="18" name="TextBox 17">
            <a:extLst>
              <a:ext uri="{FF2B5EF4-FFF2-40B4-BE49-F238E27FC236}">
                <a16:creationId xmlns:a16="http://schemas.microsoft.com/office/drawing/2014/main" id="{2CC4D261-323B-D5EC-BA5D-1E5AF371ABB9}"/>
              </a:ext>
            </a:extLst>
          </p:cNvPr>
          <p:cNvSpPr txBox="1"/>
          <p:nvPr/>
        </p:nvSpPr>
        <p:spPr>
          <a:xfrm>
            <a:off x="5858359" y="2813884"/>
            <a:ext cx="5297321" cy="2400657"/>
          </a:xfrm>
          <a:prstGeom prst="rect">
            <a:avLst/>
          </a:prstGeom>
          <a:noFill/>
        </p:spPr>
        <p:txBody>
          <a:bodyPr wrap="square" rtlCol="0">
            <a:spAutoFit/>
          </a:bodyPr>
          <a:lstStyle/>
          <a:p>
            <a:pPr marL="0" indent="0">
              <a:spcAft>
                <a:spcPts val="1200"/>
              </a:spcAft>
              <a:buNone/>
            </a:pPr>
            <a:r>
              <a:rPr lang="en-GB" sz="3000" b="1" kern="0">
                <a:solidFill>
                  <a:schemeClr val="tx2">
                    <a:lumMod val="75000"/>
                    <a:lumOff val="25000"/>
                  </a:schemeClr>
                </a:solidFill>
                <a:latin typeface="Arial Rounded MT Bold" panose="020F0704030504030204" pitchFamily="34" charset="77"/>
                <a:cs typeface="Times New Roman" panose="02020603050405020304" pitchFamily="18" charset="0"/>
              </a:rPr>
              <a:t>H	</a:t>
            </a:r>
            <a:r>
              <a:rPr lang="en-GB" sz="3000" kern="0">
                <a:solidFill>
                  <a:schemeClr val="tx2">
                    <a:lumMod val="75000"/>
                    <a:lumOff val="25000"/>
                  </a:schemeClr>
                </a:solidFill>
                <a:latin typeface="Arial" panose="020B0604020202020204" pitchFamily="34" charset="0"/>
                <a:cs typeface="Arial" panose="020B0604020202020204" pitchFamily="34" charset="0"/>
              </a:rPr>
              <a:t>Holistic</a:t>
            </a:r>
          </a:p>
          <a:p>
            <a:pPr marL="0" indent="0">
              <a:spcAft>
                <a:spcPts val="1200"/>
              </a:spcAft>
              <a:buNone/>
            </a:pPr>
            <a:r>
              <a:rPr lang="en-GB" sz="3000" b="1" kern="0">
                <a:solidFill>
                  <a:schemeClr val="tx2">
                    <a:lumMod val="75000"/>
                    <a:lumOff val="25000"/>
                  </a:schemeClr>
                </a:solidFill>
                <a:latin typeface="Arial Rounded MT Bold" panose="020F0704030504030204" pitchFamily="34" charset="77"/>
                <a:cs typeface="Times New Roman" panose="02020603050405020304" pitchFamily="18" charset="0"/>
              </a:rPr>
              <a:t>O	</a:t>
            </a:r>
            <a:r>
              <a:rPr lang="en-GB" sz="3000" kern="0">
                <a:solidFill>
                  <a:schemeClr val="tx2">
                    <a:lumMod val="75000"/>
                    <a:lumOff val="25000"/>
                  </a:schemeClr>
                </a:solidFill>
                <a:latin typeface="Arial" panose="020B0604020202020204" pitchFamily="34" charset="0"/>
                <a:cs typeface="Arial" panose="020B0604020202020204" pitchFamily="34" charset="0"/>
              </a:rPr>
              <a:t>Open to all</a:t>
            </a:r>
          </a:p>
          <a:p>
            <a:pPr marL="0" indent="0">
              <a:spcAft>
                <a:spcPts val="1200"/>
              </a:spcAft>
              <a:buNone/>
            </a:pPr>
            <a:r>
              <a:rPr lang="en-GB" sz="3000" b="1" kern="0">
                <a:solidFill>
                  <a:schemeClr val="tx2">
                    <a:lumMod val="75000"/>
                    <a:lumOff val="25000"/>
                  </a:schemeClr>
                </a:solidFill>
                <a:latin typeface="Arial Rounded MT Bold" panose="020F0704030504030204" pitchFamily="34" charset="77"/>
                <a:cs typeface="Times New Roman" panose="02020603050405020304" pitchFamily="18" charset="0"/>
              </a:rPr>
              <a:t>P	</a:t>
            </a:r>
            <a:r>
              <a:rPr lang="en-GB" sz="3000" kern="0">
                <a:solidFill>
                  <a:schemeClr val="tx2">
                    <a:lumMod val="75000"/>
                    <a:lumOff val="25000"/>
                  </a:schemeClr>
                </a:solidFill>
                <a:latin typeface="Arial" panose="020B0604020202020204" pitchFamily="34" charset="0"/>
                <a:cs typeface="Arial" panose="020B0604020202020204" pitchFamily="34" charset="0"/>
              </a:rPr>
              <a:t>Person centred</a:t>
            </a:r>
          </a:p>
          <a:p>
            <a:pPr marL="0" indent="0">
              <a:spcAft>
                <a:spcPts val="1200"/>
              </a:spcAft>
              <a:buNone/>
            </a:pPr>
            <a:r>
              <a:rPr lang="en-GB" sz="3000" b="1" kern="0">
                <a:solidFill>
                  <a:schemeClr val="tx2">
                    <a:lumMod val="75000"/>
                    <a:lumOff val="25000"/>
                  </a:schemeClr>
                </a:solidFill>
                <a:latin typeface="Arial Rounded MT Bold" panose="020F0704030504030204" pitchFamily="34" charset="77"/>
                <a:cs typeface="Times New Roman" panose="02020603050405020304" pitchFamily="18" charset="0"/>
              </a:rPr>
              <a:t>E	</a:t>
            </a:r>
            <a:r>
              <a:rPr lang="en-GB" sz="3000" kern="0">
                <a:solidFill>
                  <a:schemeClr val="tx2">
                    <a:lumMod val="75000"/>
                    <a:lumOff val="25000"/>
                  </a:schemeClr>
                </a:solidFill>
                <a:latin typeface="Arial" panose="020B0604020202020204" pitchFamily="34" charset="0"/>
                <a:cs typeface="Arial" panose="020B0604020202020204" pitchFamily="34" charset="0"/>
              </a:rPr>
              <a:t>Empowering</a:t>
            </a:r>
          </a:p>
        </p:txBody>
      </p:sp>
      <p:pic>
        <p:nvPicPr>
          <p:cNvPr id="8" name="Content Placeholder 7" descr="Logo&#10;&#10;Description automatically generated">
            <a:extLst>
              <a:ext uri="{FF2B5EF4-FFF2-40B4-BE49-F238E27FC236}">
                <a16:creationId xmlns:a16="http://schemas.microsoft.com/office/drawing/2014/main" id="{62C2C4AA-28A9-E559-2CEB-90C11BCCF3C6}"/>
              </a:ext>
            </a:extLst>
          </p:cNvPr>
          <p:cNvPicPr>
            <a:picLocks noGrp="1" noChangeAspect="1"/>
          </p:cNvPicPr>
          <p:nvPr>
            <p:ph idx="1"/>
          </p:nvPr>
        </p:nvPicPr>
        <p:blipFill>
          <a:blip r:embed="rId3"/>
          <a:stretch>
            <a:fillRect/>
          </a:stretch>
        </p:blipFill>
        <p:spPr>
          <a:xfrm>
            <a:off x="1540784" y="2637843"/>
            <a:ext cx="2562866" cy="2762941"/>
          </a:xfrm>
          <a:prstGeom prst="rect">
            <a:avLst/>
          </a:prstGeom>
        </p:spPr>
      </p:pic>
      <p:sp>
        <p:nvSpPr>
          <p:cNvPr id="3" name="Footer Placeholder 16">
            <a:extLst>
              <a:ext uri="{FF2B5EF4-FFF2-40B4-BE49-F238E27FC236}">
                <a16:creationId xmlns:a16="http://schemas.microsoft.com/office/drawing/2014/main" id="{ABB5B440-87B0-C689-B023-1C281216D040}"/>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158949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98C53-33BC-04A8-B97B-C85B9EA6D7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75AA2-23FD-F9AB-313E-B9109DA59A5E}"/>
              </a:ext>
            </a:extLst>
          </p:cNvPr>
          <p:cNvSpPr>
            <a:spLocks noGrp="1"/>
          </p:cNvSpPr>
          <p:nvPr>
            <p:ph type="title"/>
          </p:nvPr>
        </p:nvSpPr>
        <p:spPr>
          <a:xfrm>
            <a:off x="1097279" y="367625"/>
            <a:ext cx="10058400" cy="1450757"/>
          </a:xfrm>
        </p:spPr>
        <p:txBody>
          <a:bodyPr>
            <a:normAutofit/>
          </a:bodyPr>
          <a:lstStyle/>
          <a:p>
            <a:r>
              <a:rPr lang="en-US" sz="3600" b="1">
                <a:solidFill>
                  <a:srgbClr val="0069B3"/>
                </a:solidFill>
                <a:latin typeface="Arial" charset="0"/>
                <a:ea typeface="Arial" charset="0"/>
                <a:cs typeface="Arial" charset="0"/>
              </a:rPr>
              <a:t>Safeguarding Vulnerable Adults</a:t>
            </a:r>
            <a:br>
              <a:rPr lang="en-US" sz="3600" b="1">
                <a:solidFill>
                  <a:srgbClr val="0069B3"/>
                </a:solidFill>
                <a:latin typeface="Arial" charset="0"/>
                <a:ea typeface="Arial" charset="0"/>
                <a:cs typeface="Arial" charset="0"/>
              </a:rPr>
            </a:br>
            <a:r>
              <a:rPr lang="en-US" sz="2400" b="1">
                <a:latin typeface="Arial" charset="0"/>
                <a:ea typeface="Arial" charset="0"/>
                <a:cs typeface="Arial" charset="0"/>
              </a:rPr>
              <a:t>At The Hope Hub</a:t>
            </a:r>
          </a:p>
        </p:txBody>
      </p:sp>
      <p:graphicFrame>
        <p:nvGraphicFramePr>
          <p:cNvPr id="7" name="Content Placeholder 3" descr="Timeline placeholder ">
            <a:extLst>
              <a:ext uri="{FF2B5EF4-FFF2-40B4-BE49-F238E27FC236}">
                <a16:creationId xmlns:a16="http://schemas.microsoft.com/office/drawing/2014/main" id="{F557B0A3-0C46-4C3B-6E17-D97CA0DB0467}"/>
              </a:ext>
            </a:extLst>
          </p:cNvPr>
          <p:cNvGraphicFramePr>
            <a:graphicFrameLocks noGrp="1"/>
          </p:cNvGraphicFramePr>
          <p:nvPr>
            <p:ph idx="1"/>
            <p:extLst>
              <p:ext uri="{D42A27DB-BD31-4B8C-83A1-F6EECF244321}">
                <p14:modId xmlns:p14="http://schemas.microsoft.com/office/powerpoint/2010/main" val="1367141418"/>
              </p:ext>
            </p:extLst>
          </p:nvPr>
        </p:nvGraphicFramePr>
        <p:xfrm>
          <a:off x="1189038" y="2463800"/>
          <a:ext cx="9966325" cy="3368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B4C1F886-59C1-43A9-444C-7AA811E7BB60}"/>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286F2A11-A5AB-4321-4585-5FBAE4372DFA}"/>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8</a:t>
            </a:fld>
            <a:endParaRPr lang="en-US"/>
          </a:p>
        </p:txBody>
      </p:sp>
      <p:sp>
        <p:nvSpPr>
          <p:cNvPr id="134" name="Rectangle 133">
            <a:extLst>
              <a:ext uri="{FF2B5EF4-FFF2-40B4-BE49-F238E27FC236}">
                <a16:creationId xmlns:a16="http://schemas.microsoft.com/office/drawing/2014/main" id="{AAA7DB39-0381-9732-3186-562848224835}"/>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57171536-B51D-F9F6-DB0F-E17DABB382CF}"/>
              </a:ext>
            </a:extLst>
          </p:cNvPr>
          <p:cNvPicPr>
            <a:picLocks noChangeAspect="1"/>
          </p:cNvPicPr>
          <p:nvPr/>
        </p:nvPicPr>
        <p:blipFill>
          <a:blip r:embed="rId8"/>
          <a:stretch>
            <a:fillRect/>
          </a:stretch>
        </p:blipFill>
        <p:spPr>
          <a:xfrm>
            <a:off x="10304212" y="522749"/>
            <a:ext cx="816897" cy="877372"/>
          </a:xfrm>
          <a:prstGeom prst="rect">
            <a:avLst/>
          </a:prstGeom>
        </p:spPr>
      </p:pic>
      <p:sp>
        <p:nvSpPr>
          <p:cNvPr id="3" name="Footer Placeholder 16">
            <a:extLst>
              <a:ext uri="{FF2B5EF4-FFF2-40B4-BE49-F238E27FC236}">
                <a16:creationId xmlns:a16="http://schemas.microsoft.com/office/drawing/2014/main" id="{C63A4BC9-19BE-F7D3-3F4D-E2A7A6F42821}"/>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a:solidFill>
                  <a:schemeClr val="bg1"/>
                </a:solidFill>
                <a:latin typeface="Verdana Pro"/>
              </a:rPr>
              <a:t>The Hope Hub </a:t>
            </a:r>
            <a:r>
              <a:rPr lang="en-US" sz="1000" b="1" cap="all">
                <a:solidFill>
                  <a:schemeClr val="bg1"/>
                </a:solidFill>
                <a:latin typeface="Verdana Pro"/>
              </a:rPr>
              <a:t>- </a:t>
            </a:r>
            <a:r>
              <a:rPr lang="en-US" sz="1000" b="1">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182528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298F-B272-4BC5-BFF2-053334392B37}"/>
              </a:ext>
            </a:extLst>
          </p:cNvPr>
          <p:cNvSpPr>
            <a:spLocks noGrp="1"/>
          </p:cNvSpPr>
          <p:nvPr>
            <p:ph type="title"/>
          </p:nvPr>
        </p:nvSpPr>
        <p:spPr>
          <a:xfrm>
            <a:off x="1097279" y="367625"/>
            <a:ext cx="10058400" cy="1450757"/>
          </a:xfrm>
        </p:spPr>
        <p:txBody>
          <a:bodyPr>
            <a:normAutofit/>
          </a:bodyPr>
          <a:lstStyle/>
          <a:p>
            <a:r>
              <a:rPr lang="en-US" sz="3600" b="1">
                <a:solidFill>
                  <a:srgbClr val="0069B3"/>
                </a:solidFill>
                <a:latin typeface="Arial" charset="0"/>
                <a:ea typeface="Arial" charset="0"/>
                <a:cs typeface="Arial" charset="0"/>
              </a:rPr>
              <a:t>Safeguarding Vulnerable Adults</a:t>
            </a:r>
            <a:br>
              <a:rPr lang="en-US" sz="3600" b="1">
                <a:solidFill>
                  <a:srgbClr val="0069B3"/>
                </a:solidFill>
                <a:latin typeface="Arial" charset="0"/>
                <a:ea typeface="Arial" charset="0"/>
                <a:cs typeface="Arial" charset="0"/>
              </a:rPr>
            </a:br>
            <a:r>
              <a:rPr lang="en-US" sz="2400" b="1">
                <a:latin typeface="Arial" charset="0"/>
                <a:ea typeface="Arial" charset="0"/>
                <a:cs typeface="Arial" charset="0"/>
              </a:rPr>
              <a:t>Your Role in Safeguarding at The Hope Hub</a:t>
            </a:r>
          </a:p>
        </p:txBody>
      </p:sp>
      <p:graphicFrame>
        <p:nvGraphicFramePr>
          <p:cNvPr id="7" name="Content Placeholder 3" descr="Timeline placeholder ">
            <a:extLst>
              <a:ext uri="{FF2B5EF4-FFF2-40B4-BE49-F238E27FC236}">
                <a16:creationId xmlns:a16="http://schemas.microsoft.com/office/drawing/2014/main" id="{F78E5D95-BEAB-4D62-BE19-18BB49582E2B}"/>
              </a:ext>
            </a:extLst>
          </p:cNvPr>
          <p:cNvGraphicFramePr>
            <a:graphicFrameLocks noGrp="1"/>
          </p:cNvGraphicFramePr>
          <p:nvPr>
            <p:ph idx="1"/>
            <p:extLst>
              <p:ext uri="{D42A27DB-BD31-4B8C-83A1-F6EECF244321}">
                <p14:modId xmlns:p14="http://schemas.microsoft.com/office/powerpoint/2010/main" val="460884430"/>
              </p:ext>
            </p:extLst>
          </p:nvPr>
        </p:nvGraphicFramePr>
        <p:xfrm>
          <a:off x="1189038" y="2463800"/>
          <a:ext cx="9966325" cy="3368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52F0EE3B-7C1A-4927-A603-3575824BCFAE}"/>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C6B37ACF-49F1-45AA-BB16-6A58A160FF3D}"/>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9</a:t>
            </a:fld>
            <a:endParaRPr lang="en-US" dirty="0"/>
          </a:p>
        </p:txBody>
      </p:sp>
      <p:sp>
        <p:nvSpPr>
          <p:cNvPr id="134" name="Rectangle 133">
            <a:extLst>
              <a:ext uri="{FF2B5EF4-FFF2-40B4-BE49-F238E27FC236}">
                <a16:creationId xmlns:a16="http://schemas.microsoft.com/office/drawing/2014/main" id="{BD44B9CE-535E-B29E-97BD-6F0225CB6B13}"/>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1" name="Picture 7" descr="Logo&#10;&#10;Description automatically generated">
            <a:extLst>
              <a:ext uri="{FF2B5EF4-FFF2-40B4-BE49-F238E27FC236}">
                <a16:creationId xmlns:a16="http://schemas.microsoft.com/office/drawing/2014/main" id="{E3271BC8-AA5D-ED1D-D1C8-E418F112318F}"/>
              </a:ext>
            </a:extLst>
          </p:cNvPr>
          <p:cNvPicPr>
            <a:picLocks noChangeAspect="1"/>
          </p:cNvPicPr>
          <p:nvPr/>
        </p:nvPicPr>
        <p:blipFill>
          <a:blip r:embed="rId8"/>
          <a:stretch>
            <a:fillRect/>
          </a:stretch>
        </p:blipFill>
        <p:spPr>
          <a:xfrm>
            <a:off x="10304212" y="522749"/>
            <a:ext cx="816897" cy="877372"/>
          </a:xfrm>
          <a:prstGeom prst="rect">
            <a:avLst/>
          </a:prstGeom>
        </p:spPr>
      </p:pic>
      <p:sp>
        <p:nvSpPr>
          <p:cNvPr id="3" name="Footer Placeholder 16">
            <a:extLst>
              <a:ext uri="{FF2B5EF4-FFF2-40B4-BE49-F238E27FC236}">
                <a16:creationId xmlns:a16="http://schemas.microsoft.com/office/drawing/2014/main" id="{47E415E3-E5A5-2260-4F71-22DFFF34D3C2}"/>
              </a:ext>
            </a:extLst>
          </p:cNvPr>
          <p:cNvSpPr txBox="1">
            <a:spLocks/>
          </p:cNvSpPr>
          <p:nvPr/>
        </p:nvSpPr>
        <p:spPr>
          <a:xfrm>
            <a:off x="6096000" y="6446838"/>
            <a:ext cx="578456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000" b="1" dirty="0">
                <a:solidFill>
                  <a:schemeClr val="bg1"/>
                </a:solidFill>
                <a:latin typeface="Verdana Pro"/>
              </a:rPr>
              <a:t>The Hope Hub </a:t>
            </a:r>
            <a:r>
              <a:rPr lang="en-US" sz="1000" b="1" cap="all" dirty="0">
                <a:solidFill>
                  <a:schemeClr val="bg1"/>
                </a:solidFill>
                <a:latin typeface="Verdana Pro"/>
              </a:rPr>
              <a:t>- </a:t>
            </a:r>
            <a:r>
              <a:rPr lang="en-US" sz="1000" b="1" dirty="0">
                <a:solidFill>
                  <a:schemeClr val="bg1"/>
                </a:solidFill>
                <a:latin typeface="Verdana Pro"/>
              </a:rPr>
              <a:t>Registered charity in England and Wales number 1176452</a:t>
            </a:r>
          </a:p>
        </p:txBody>
      </p:sp>
    </p:spTree>
    <p:extLst>
      <p:ext uri="{BB962C8B-B14F-4D97-AF65-F5344CB8AC3E}">
        <p14:creationId xmlns:p14="http://schemas.microsoft.com/office/powerpoint/2010/main" val="925139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29F9E473E60349B773FB372955E8D2" ma:contentTypeVersion="14" ma:contentTypeDescription="Create a new document." ma:contentTypeScope="" ma:versionID="66bf92af456321d4f6141d5fe51f9df4">
  <xsd:schema xmlns:xsd="http://www.w3.org/2001/XMLSchema" xmlns:xs="http://www.w3.org/2001/XMLSchema" xmlns:p="http://schemas.microsoft.com/office/2006/metadata/properties" xmlns:ns2="ebd72e1a-0f44-4103-938c-ed2714b8e498" xmlns:ns3="0a97c984-3e1f-4abd-8872-9633439c9b5c" targetNamespace="http://schemas.microsoft.com/office/2006/metadata/properties" ma:root="true" ma:fieldsID="061f7575573e23614bd354f3c2975d0b" ns2:_="" ns3:_="">
    <xsd:import namespace="ebd72e1a-0f44-4103-938c-ed2714b8e498"/>
    <xsd:import namespace="0a97c984-3e1f-4abd-8872-9633439c9b5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72e1a-0f44-4103-938c-ed2714b8e4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3bc6d0-22a8-45e8-bf76-e53a2c85070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97c984-3e1f-4abd-8872-9633439c9b5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b8f6f0e-8ec3-445c-85bc-6079067bd4db}" ma:internalName="TaxCatchAll" ma:showField="CatchAllData" ma:web="0a97c984-3e1f-4abd-8872-9633439c9b5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bd72e1a-0f44-4103-938c-ed2714b8e498">
      <Terms xmlns="http://schemas.microsoft.com/office/infopath/2007/PartnerControls"/>
    </lcf76f155ced4ddcb4097134ff3c332f>
    <TaxCatchAll xmlns="0a97c984-3e1f-4abd-8872-9633439c9b5c" xsi:nil="true"/>
  </documentManagement>
</p:properties>
</file>

<file path=customXml/itemProps1.xml><?xml version="1.0" encoding="utf-8"?>
<ds:datastoreItem xmlns:ds="http://schemas.openxmlformats.org/officeDocument/2006/customXml" ds:itemID="{B5EE3941-780E-4751-99E2-6B67E67931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72e1a-0f44-4103-938c-ed2714b8e498"/>
    <ds:schemaRef ds:uri="0a97c984-3e1f-4abd-8872-9633439c9b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19E29C-787F-4C02-9E41-45F02EE96358}">
  <ds:schemaRefs>
    <ds:schemaRef ds:uri="http://schemas.microsoft.com/sharepoint/v3/contenttype/forms"/>
  </ds:schemaRefs>
</ds:datastoreItem>
</file>

<file path=customXml/itemProps3.xml><?xml version="1.0" encoding="utf-8"?>
<ds:datastoreItem xmlns:ds="http://schemas.openxmlformats.org/officeDocument/2006/customXml" ds:itemID="{17F1569C-712C-4840-916F-12B7F417051C}">
  <ds:schemaRefs>
    <ds:schemaRef ds:uri="http://schemas.microsoft.com/office/2006/metadata/properties"/>
    <ds:schemaRef ds:uri="http://schemas.microsoft.com/office/infopath/2007/PartnerControls"/>
    <ds:schemaRef ds:uri="ebd72e1a-0f44-4103-938c-ed2714b8e498"/>
    <ds:schemaRef ds:uri="0a97c984-3e1f-4abd-8872-9633439c9b5c"/>
  </ds:schemaRefs>
</ds:datastoreItem>
</file>

<file path=docProps/app.xml><?xml version="1.0" encoding="utf-8"?>
<Properties xmlns="http://schemas.openxmlformats.org/officeDocument/2006/extended-properties" xmlns:vt="http://schemas.openxmlformats.org/officeDocument/2006/docPropsVTypes">
  <TotalTime>4476</TotalTime>
  <Words>6815</Words>
  <Application>Microsoft Office PowerPoint</Application>
  <PresentationFormat>Widescreen</PresentationFormat>
  <Paragraphs>505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Safeguarding</vt:lpstr>
      <vt:lpstr>Safeguarding Vulnerable Adults  at The Hope Hub</vt:lpstr>
      <vt:lpstr>Safeguarding at The Hope Hub Induction Training</vt:lpstr>
      <vt:lpstr>Your Role in Safeguarding Others Aims and Objectives</vt:lpstr>
      <vt:lpstr>Safeguarding Legislation Defines Adult Safeguarding as:</vt:lpstr>
      <vt:lpstr>Safeguarding Principles  Care Act 2014</vt:lpstr>
      <vt:lpstr>Safeguarding at The Hope Hub The Hope Hub Ethos</vt:lpstr>
      <vt:lpstr>Safeguarding Vulnerable Adults At The Hope Hub</vt:lpstr>
      <vt:lpstr>Safeguarding Vulnerable Adults Your Role in Safeguarding at The Hope Hub</vt:lpstr>
      <vt:lpstr>THH Safeguarding Officers  Know Who to Talk To</vt:lpstr>
      <vt:lpstr>Confidentiality vs Risk of Harm Respect Confidentiality across THH</vt:lpstr>
      <vt:lpstr>THH Safeguarding Leads  Risk Assessment and Escalation</vt:lpstr>
      <vt:lpstr>Safeguarding at The Hope Hub Partnerships</vt:lpstr>
      <vt:lpstr>Safeguarding at The Hope Hub Strength Based Approach</vt:lpstr>
      <vt:lpstr>Safeguarding at The Hope Hub Strength Based Approach</vt:lpstr>
      <vt:lpstr>Safeguarding at The Hope Hub Trauma Informed Approach</vt:lpstr>
      <vt:lpstr>Safeguarding at The Hope Hub Trauma Informed Approach</vt:lpstr>
      <vt:lpstr>PowerPoint Presentation</vt:lpstr>
      <vt:lpstr>PowerPoint Presentation</vt:lpstr>
      <vt:lpstr>Safeguarding at The Hope Hub Disability Confident Employer</vt:lpstr>
      <vt:lpstr>Safeguarding: Related Policies These are all summarised in the Volunteer Handbook Paper copies are in a file on the Volunteer Station</vt:lpstr>
      <vt:lpstr>Preventative Safeguarding Questions to Ask Yourself</vt:lpstr>
      <vt:lpstr>Preventative Safeguarding Further Questions to Ask Yourself – see notes</vt:lpstr>
      <vt:lpstr>Your Role in Safeguarding Others Aims and Objectives</vt:lpstr>
      <vt:lpstr>Safeguarding at The Hope Hub Recognising Concerns</vt:lpstr>
      <vt:lpstr>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Robinshaw</dc:creator>
  <cp:lastModifiedBy>Helen Robinshaw</cp:lastModifiedBy>
  <cp:revision>52</cp:revision>
  <cp:lastPrinted>2025-09-08T13:09:48Z</cp:lastPrinted>
  <dcterms:created xsi:type="dcterms:W3CDTF">2025-05-19T12:28:56Z</dcterms:created>
  <dcterms:modified xsi:type="dcterms:W3CDTF">2025-11-07T08:01:49Z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0x0101005429F9E473E60349B773FB372955E8D2</vt:lpwstr>
  </property>
  <property fmtid="{D5CDD505-2E9C-101B-9397-08002B2CF9AE}" pid="3" name="MediaServiceImageTags">
    <vt:lpwstr/>
  </property>
</Properties>
</file>