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</p:sldMasterIdLst>
  <p:notesMasterIdLst>
    <p:notesMasterId r:id="rId28"/>
  </p:notesMasterIdLst>
  <p:sldIdLst>
    <p:sldId id="326" r:id="rId5"/>
    <p:sldId id="257" r:id="rId6"/>
    <p:sldId id="340" r:id="rId7"/>
    <p:sldId id="350" r:id="rId8"/>
    <p:sldId id="346" r:id="rId9"/>
    <p:sldId id="347" r:id="rId10"/>
    <p:sldId id="348" r:id="rId11"/>
    <p:sldId id="351" r:id="rId12"/>
    <p:sldId id="342" r:id="rId13"/>
    <p:sldId id="309" r:id="rId14"/>
    <p:sldId id="341" r:id="rId15"/>
    <p:sldId id="289" r:id="rId16"/>
    <p:sldId id="315" r:id="rId17"/>
    <p:sldId id="328" r:id="rId18"/>
    <p:sldId id="329" r:id="rId19"/>
    <p:sldId id="273" r:id="rId20"/>
    <p:sldId id="325" r:id="rId21"/>
    <p:sldId id="282" r:id="rId22"/>
    <p:sldId id="317" r:id="rId23"/>
    <p:sldId id="343" r:id="rId24"/>
    <p:sldId id="338" r:id="rId25"/>
    <p:sldId id="339" r:id="rId26"/>
    <p:sldId id="3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B3"/>
    <a:srgbClr val="A2A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0D1C2F-C41D-7A4E-BF2E-89FF066C72C7}" v="814" dt="2025-10-28T15:03:30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88D07-B188-44E4-ABBB-6994C1A52936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455A-0D23-4EAB-9AF9-2CC2B3066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btk.co.uk/click/UUJVc0ZlUURJdkZ6WjJ1WFVTQWt6OVd6aFlrenFGNktoWTFjRjdGTTlwRDVtbzQ4QWJQZ1NmVUVPd3F3ek0rMHhJYUNkdTk1enNqUWlINWtBMXlsRkVwdVlzeDVnUExQdzk0cDRmdzVjZTF6TzIwVG9iN3QvbmZ0allvZnVNckxqWWxQblNXcmFwQTEzdm5FOTZEM2xEQ2hmM3Yrd05jPQ/UUJ3cEh1VT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3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49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2D97D-30EF-F3A7-3DA2-EB81B927D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60211-BDA6-C619-0464-C432219F4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390224-0D0E-F68A-C3CE-C35B4A6EB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>
                <a:effectLst/>
                <a:latin typeface="Arial" panose="020B0604020202020204" pitchFamily="34" charset="0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91617-9B6A-08FD-BA33-81AD33B27A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78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>
                <a:effectLst/>
                <a:latin typeface="Arial" panose="020B0604020202020204" pitchFamily="34" charset="0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2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>
                <a:effectLst/>
                <a:latin typeface="Arial" panose="020B0604020202020204" pitchFamily="34" charset="0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5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41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6D731-AD02-8CF2-1318-1E49FDBCB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5B041-BC1D-97A2-AA7E-6BABB7E5B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40AA6-E272-A3F6-3C5D-E921C073C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/>
              <a:t>27,000 meals - and a sanctuary for those without a home of their own</a:t>
            </a:r>
            <a:endParaRPr lang="en-US">
              <a:ea typeface="Calibri"/>
              <a:cs typeface="Calibri"/>
            </a:endParaRPr>
          </a:p>
          <a:p>
            <a:pPr algn="ctr"/>
            <a:br>
              <a:rPr lang="en-US">
                <a:cs typeface="+mn-lt"/>
              </a:rPr>
            </a:br>
            <a:r>
              <a:rPr lang="en-US" b="1"/>
              <a:t>In an unassuming portacabin near a Surrey Heath library, a team of staff and volunteers are improving the lives of the borough's homeless residents.</a:t>
            </a:r>
            <a:br>
              <a:rPr lang="en-US" b="1">
                <a:cs typeface="+mn-lt"/>
              </a:rPr>
            </a:br>
            <a:br>
              <a:rPr lang="en-US" b="1">
                <a:cs typeface="+mn-lt"/>
              </a:rPr>
            </a:br>
            <a:r>
              <a:rPr lang="en-US" b="1"/>
              <a:t>The Hope Hub, based in Camberley, has served up 27,000 hot meals since 2019. The service aims to support veterans and rough sleepers into work and safe accommodation.</a:t>
            </a:r>
            <a:br>
              <a:rPr lang="en-US" b="1">
                <a:cs typeface="+mn-lt"/>
              </a:rPr>
            </a:br>
            <a:br>
              <a:rPr lang="en-US" b="1">
                <a:cs typeface="+mn-lt"/>
              </a:rPr>
            </a:br>
            <a:r>
              <a:rPr lang="en-US" b="1"/>
              <a:t>One client, a pensioner found sleeping in a van, was helped to secure ID, open a bank account, access his pension, and find a property.</a:t>
            </a:r>
            <a:br>
              <a:rPr lang="en-US" b="1">
                <a:cs typeface="+mn-lt"/>
              </a:rPr>
            </a:br>
            <a:br>
              <a:rPr lang="en-US" b="1">
                <a:cs typeface="+mn-lt"/>
              </a:rPr>
            </a:br>
            <a:r>
              <a:rPr lang="en-US" b="1"/>
              <a:t>The Hub is part-funded by Surrey’s Police and Crime Commissioner Lisa Townsend, who recently approved a new grant from her Reducing Reoffending Fund to support the service until 2028. </a:t>
            </a:r>
            <a:br>
              <a:rPr lang="en-US" b="1">
                <a:cs typeface="+mn-lt"/>
              </a:rPr>
            </a:br>
            <a:br>
              <a:rPr lang="en-US" b="1">
                <a:cs typeface="+mn-lt"/>
              </a:rPr>
            </a:br>
            <a:r>
              <a:rPr lang="en-US" b="1"/>
              <a:t>Staff offer both practical and pastoral support, including the use of washing machines, dryers and warm showers, as well as training courses and money management classes.</a:t>
            </a:r>
            <a:br>
              <a:rPr lang="en-US" b="1">
                <a:cs typeface="+mn-lt"/>
              </a:rPr>
            </a:br>
            <a:endParaRPr lang="en-US" b="1">
              <a:ea typeface="Calibri"/>
              <a:cs typeface="Calibri"/>
            </a:endParaRPr>
          </a:p>
          <a:p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here &gt; </a:t>
            </a:r>
            <a:endParaRPr lang="en-US">
              <a:ea typeface="Calibri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E6F0A-6C34-5B24-B12C-F8EEBBCFD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5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F203C-AF81-E583-7834-99E63ADE9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642647-A53D-ACD2-C849-4F348FDAE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8D928E-0F68-8C7E-6728-1EDFF7679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A6530-F2B2-2D77-0ABB-8DB3B4BFD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53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6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900"/>
              </a:spcAft>
            </a:pPr>
            <a:r>
              <a:rPr lang="en-GB" sz="1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 – The Volunteer Handbook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i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Policy DV11 Social Media</a:t>
            </a:r>
            <a:r>
              <a:rPr lang="en-GB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helps us to make appropriate decisions about the use of social media, such as blogs, wikis, social networking websites, podcasts, forums, message boards or comments on web-articles, such as Twitter, Facebook, LinkedIn or any other social media platforms.</a:t>
            </a:r>
            <a:r>
              <a:rPr lang="en-GB">
                <a:effectLst/>
              </a:rPr>
              <a:t> </a:t>
            </a:r>
          </a:p>
          <a:p>
            <a:endParaRPr lang="en-GB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900"/>
              </a:spcAft>
            </a:pPr>
            <a:r>
              <a:rPr lang="en-GB" sz="1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</a:t>
            </a:r>
          </a:p>
          <a:p>
            <a:pPr>
              <a:lnSpc>
                <a:spcPct val="115000"/>
              </a:lnSpc>
              <a:spcAft>
                <a:spcPts val="900"/>
              </a:spcAft>
            </a:pPr>
            <a:r>
              <a:rPr lang="en-GB">
                <a:effectLst/>
              </a:rPr>
              <a:t>Updated permission to share photos, videos form and levels of sharing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2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Switch to alternate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D0318-B1EC-0C44-B662-D47B505898A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3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E0AB24-7427-4E0C-9E7C-B642B3170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40080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30A2A8-DADD-44CC-B8A3-9BFFD5E76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18981"/>
            <a:ext cx="7537703" cy="2462667"/>
          </a:xfrm>
          <a:solidFill>
            <a:schemeClr val="bg1">
              <a:alpha val="93000"/>
            </a:schemeClr>
          </a:solidFill>
        </p:spPr>
        <p:txBody>
          <a:bodyPr lIns="822960" tIns="731520" anchor="t" anchorCtr="0">
            <a:normAutofit/>
          </a:bodyPr>
          <a:lstStyle/>
          <a:p>
            <a:endParaRPr lang="en-US" sz="540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9DF17D8-A326-44D6-A77D-42DA99E92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623" y="4735799"/>
            <a:ext cx="6470693" cy="605256"/>
          </a:xfrm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03F05-78A5-431B-8FEA-0B7BADEBF95E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67937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720" y="2958274"/>
            <a:ext cx="4639736" cy="2910821"/>
          </a:xfrm>
        </p:spPr>
        <p:txBody>
          <a:bodyPr/>
          <a:lstStyle>
            <a:lvl1pPr marL="34290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>
            <a:lvl1pPr marL="34290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29660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057400"/>
            <a:ext cx="32004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720" y="2958274"/>
            <a:ext cx="3200400" cy="2910821"/>
          </a:xfrm>
        </p:spPr>
        <p:txBody>
          <a:bodyPr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051331"/>
            <a:ext cx="32004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952204"/>
            <a:ext cx="3200400" cy="2910821"/>
          </a:xfrm>
        </p:spPr>
        <p:txBody>
          <a:bodyPr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21C62B-6826-4C4A-B41E-814C63BA5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55280" y="2057400"/>
            <a:ext cx="32004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F5CD2DF-69E0-48BA-AFAC-83EFCE2ACC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280" y="2958273"/>
            <a:ext cx="3200400" cy="2910821"/>
          </a:xfrm>
        </p:spPr>
        <p:txBody>
          <a:bodyPr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1295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30B654-EB03-469D-8197-964CFA81E65F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DE7C46-EBCB-4558-B868-C6E743BAE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DD7626-E6F6-463F-8041-E2EC3283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1419273"/>
            <a:ext cx="3153580" cy="1358188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sz="360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A9276-3942-47EA-B16C-FEF66FB6F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2128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1DABEC-17D7-4DA3-9DEA-F5D74509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48" y="2978254"/>
            <a:ext cx="3153580" cy="2444238"/>
          </a:xfrm>
        </p:spPr>
        <p:txBody>
          <a:bodyPr lIns="9144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A5B6691-D26A-472B-BB73-55A4E0649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2584" y="1234440"/>
            <a:ext cx="3264408" cy="435254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F1FB629-3697-40BE-A9E2-962CC86418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75320" y="1234440"/>
            <a:ext cx="3264408" cy="435254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69021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783F4E-1082-419B-80D8-C7EAE84467CA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EAD2187F-4097-47C0-8330-56262D3283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23EF1-B104-45FE-925A-5C7906FA1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942633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958037-C140-4697-8EAF-21C950A0EC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640080"/>
            <a:ext cx="6912864" cy="531266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44613BB0-E0E0-4B1C-9926-EBE53B54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21452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7D8A42-DBCB-4147-8301-ED784EC983C8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1108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872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5559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BB497F-29C0-47B6-8020-97AECBB14E9F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6767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802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92000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/>
              <a:t>The Hope Hub - Registered charity in England and Wales number 1176452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63016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7A15B3-CF61-4208-B154-0A0DED1B3189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018FF3-9740-4BA5-8515-EBFCC6232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8600" y="643467"/>
            <a:ext cx="3635926" cy="51138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BEFBB5-382E-4634-9782-68859DEE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173792" y="2660530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CE069499-3ED9-4F5B-ADC9-5EBFC522E9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1400" y="1118014"/>
            <a:ext cx="3379080" cy="1450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4052F90-8192-445D-854C-F144C7CFA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" y="640080"/>
            <a:ext cx="3273552" cy="2395728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1433AC9-3FFE-4C0D-A905-A0CB48FB81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51960" y="640080"/>
            <a:ext cx="3273552" cy="2395728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054A368-7C94-4623-8670-651AAB51F2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080" y="3364992"/>
            <a:ext cx="3273552" cy="2395728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04D3A3D1-400C-4822-B959-96FF1469FD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1960" y="3364992"/>
            <a:ext cx="3273552" cy="2395728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B04F02-660E-4770-B563-1D977AFF4C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6408" y="2789067"/>
            <a:ext cx="3176587" cy="27066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7584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832B6D9-0469-48A5-A85E-8C5D8EF8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A8F00A-3EB2-4D4D-B4A7-990BB91D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142A7E4-A56F-4FC2-A81D-36A83134A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108201"/>
            <a:ext cx="3557016" cy="376089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A40EF35-BB21-4D3F-A9D6-2A92BFD0DD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74336" y="2112264"/>
            <a:ext cx="3035808" cy="183794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7CE5DD4-B27E-482B-8208-FA5A7BBC9A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336" y="4032504"/>
            <a:ext cx="3035808" cy="183794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1F796570-D07C-4638-8B80-227A6EF1A0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0728" y="2112264"/>
            <a:ext cx="3035808" cy="375818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2433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Tag=AccentColor&#10;Flavor=Dark&#10;Target=Fill">
            <a:extLst>
              <a:ext uri="{FF2B5EF4-FFF2-40B4-BE49-F238E27FC236}">
                <a16:creationId xmlns:a16="http://schemas.microsoft.com/office/drawing/2014/main" id="{17DBCCDB-B58C-45B3-9E63-49F7B0819260}"/>
              </a:ext>
            </a:extLst>
          </p:cNvPr>
          <p:cNvSpPr/>
          <p:nvPr userDrawn="1"/>
        </p:nvSpPr>
        <p:spPr bwMode="white">
          <a:xfrm>
            <a:off x="0" y="4953000"/>
            <a:ext cx="12192000" cy="190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B1649E-A273-4C2E-A9F2-D29871865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72A6B42-C371-4562-8E40-9EE1906C8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8504FFB-1664-4F66-BC31-100C8DD98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000" y="640080"/>
            <a:ext cx="3544888" cy="393192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B45578D-1855-4EC0-9E45-E1630D11AC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3400" y="640080"/>
            <a:ext cx="3544888" cy="393192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C93482C2-6151-4050-9F16-9952B0A017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8432" y="640080"/>
            <a:ext cx="3544888" cy="393192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9224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313432"/>
            <a:ext cx="9966960" cy="3670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8635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59B25ABF-2D91-42D0-B257-28C830A0D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8720" y="2774209"/>
            <a:ext cx="2340864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9F987416-CEE7-4146-91E2-1C62DCADAB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9685" y="2767763"/>
            <a:ext cx="2340864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F8590697-896B-4145-A7B5-26F0E6F6B9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0650" y="2776437"/>
            <a:ext cx="2340864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E562EE16-EF76-4BCF-ACAA-CB3BADD8D4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11615" y="2771021"/>
            <a:ext cx="2340864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86CD2107-D81C-4AA6-AA2C-5C271CD0C6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8720" y="4810866"/>
            <a:ext cx="2340864" cy="347662"/>
          </a:xfrm>
        </p:spPr>
        <p:txBody>
          <a:bodyPr lIns="54864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2A269BEA-7801-43D0-BB4D-499E164643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8720" y="5205596"/>
            <a:ext cx="2340864" cy="347662"/>
          </a:xfrm>
        </p:spPr>
        <p:txBody>
          <a:bodyPr lIns="54864" tIns="0" rIns="54864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EC30D8C1-9CAA-453C-A135-99B34DEAEC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9319" y="4810866"/>
            <a:ext cx="2340864" cy="347662"/>
          </a:xfrm>
        </p:spPr>
        <p:txBody>
          <a:bodyPr lIns="54864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C8127FC-EA51-4A6C-AD57-265191F313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9009" y="5205596"/>
            <a:ext cx="2340864" cy="347662"/>
          </a:xfrm>
        </p:spPr>
        <p:txBody>
          <a:bodyPr lIns="54864" tIns="0" rIns="54864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623ECF9F-5017-46E1-B3F2-FF9DFD49F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9918" y="4810866"/>
            <a:ext cx="2340864" cy="347662"/>
          </a:xfrm>
        </p:spPr>
        <p:txBody>
          <a:bodyPr lIns="54864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172350F8-3D16-4661-8DCD-34190A9C6B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9298" y="5205596"/>
            <a:ext cx="2340864" cy="347662"/>
          </a:xfrm>
        </p:spPr>
        <p:txBody>
          <a:bodyPr lIns="54864" tIns="0" rIns="54864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71374BEE-2BEB-449C-B492-8EDC885FDE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0516" y="4810866"/>
            <a:ext cx="2340864" cy="347662"/>
          </a:xfrm>
        </p:spPr>
        <p:txBody>
          <a:bodyPr lIns="54864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A91B02B2-35F9-4512-B6AA-543C16F263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09588" y="5205596"/>
            <a:ext cx="2340864" cy="347662"/>
          </a:xfrm>
        </p:spPr>
        <p:txBody>
          <a:bodyPr lIns="54864" tIns="0" rIns="54864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7336854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D858762-F5B2-42DA-A262-7D7C3AD60622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9B458E-5354-42D4-AE10-8B2F796C3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B121E21-6D9B-46D0-957E-760B095BA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51B24F-7663-45C0-BE23-CD0AEFF51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ABBAD1-553F-4CC1-AB36-7C1BE5089D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938" y="640080"/>
            <a:ext cx="5449824" cy="274320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C06EA1F-5BD5-4FE5-A059-6787DADCB5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80" y="3474720"/>
            <a:ext cx="5449824" cy="274320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8903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463495"/>
            <a:ext cx="9966960" cy="3368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9828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1792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108201"/>
            <a:ext cx="996696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6" r:id="rId3"/>
    <p:sldLayoutId id="2147483735" r:id="rId4"/>
    <p:sldLayoutId id="2147483722" r:id="rId5"/>
    <p:sldLayoutId id="2147483746" r:id="rId6"/>
    <p:sldLayoutId id="2147483734" r:id="rId7"/>
    <p:sldLayoutId id="2147483745" r:id="rId8"/>
    <p:sldLayoutId id="2147483726" r:id="rId9"/>
    <p:sldLayoutId id="2147483725" r:id="rId10"/>
    <p:sldLayoutId id="2147483743" r:id="rId11"/>
    <p:sldLayoutId id="2147483737" r:id="rId12"/>
    <p:sldLayoutId id="2147483738" r:id="rId13"/>
    <p:sldLayoutId id="2147483723" r:id="rId14"/>
    <p:sldLayoutId id="2147483724" r:id="rId15"/>
    <p:sldLayoutId id="2147483727" r:id="rId16"/>
    <p:sldLayoutId id="2147483728" r:id="rId17"/>
    <p:sldLayoutId id="2147483729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file:////Users/helenrobinshaw/Library/Group%20Containers/UBF8T346G9.ms/WebArchiveCopyPasteTempFiles/com.microsoft.Word/page1image884336544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Camilla.spicer@thehopehub.org.u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://www.thehopehub.org.uk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mags.mercer@thehopehub.org.uk" TargetMode="External"/><Relationship Id="rId5" Type="http://schemas.openxmlformats.org/officeDocument/2006/relationships/hyperlink" Target="https://www.youtube.com/channel/UCurQDY0RtVlicS1nUi3PvpQ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people in different poses&#10;&#10;AI-generated content may be incorrect.">
            <a:extLst>
              <a:ext uri="{FF2B5EF4-FFF2-40B4-BE49-F238E27FC236}">
                <a16:creationId xmlns:a16="http://schemas.microsoft.com/office/drawing/2014/main" id="{E95B959B-C77C-A692-7F20-9E4B5E7D63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2"/>
          <a:stretch>
            <a:fillRect/>
          </a:stretch>
        </p:blipFill>
        <p:spPr bwMode="auto">
          <a:xfrm>
            <a:off x="-1" y="40444"/>
            <a:ext cx="12192000" cy="6329506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7559F58-E7E3-4312-BFB5-D3B5719E8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38663"/>
            <a:ext cx="7472363" cy="137209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69B3"/>
                </a:solidFill>
                <a:latin typeface="Verdana Pro"/>
                <a:cs typeface="Arial"/>
              </a:rPr>
              <a:t>    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2FA86-70B7-A4C9-6FE5-65F1EF6ECB1A}"/>
              </a:ext>
            </a:extLst>
          </p:cNvPr>
          <p:cNvSpPr txBox="1"/>
          <p:nvPr/>
        </p:nvSpPr>
        <p:spPr>
          <a:xfrm>
            <a:off x="1984877" y="5167692"/>
            <a:ext cx="51183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69B3"/>
                </a:solidFill>
                <a:latin typeface="Verdana Pro"/>
                <a:ea typeface="Verdana Pro"/>
                <a:cs typeface="Verdana Pro"/>
              </a:rPr>
              <a:t>Volunteer Forum</a:t>
            </a:r>
            <a:endParaRPr lang="en-US" sz="2800">
              <a:solidFill>
                <a:srgbClr val="0069B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502785-6557-4038-9743-2ABFF39CB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8373" y="5671379"/>
            <a:ext cx="6470693" cy="605256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16</a:t>
            </a:r>
            <a:r>
              <a:rPr lang="en-US" baseline="30000">
                <a:latin typeface="Arial"/>
                <a:cs typeface="Arial"/>
              </a:rPr>
              <a:t>th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October</a:t>
            </a:r>
            <a:r>
              <a:rPr lang="en-US" sz="2000">
                <a:latin typeface="Arial"/>
                <a:cs typeface="Arial"/>
              </a:rPr>
              <a:t> 2025</a:t>
            </a:r>
          </a:p>
        </p:txBody>
      </p:sp>
      <p:pic>
        <p:nvPicPr>
          <p:cNvPr id="14" name="Picture 15" descr="Logo&#10;&#10;Description automatically generated">
            <a:extLst>
              <a:ext uri="{FF2B5EF4-FFF2-40B4-BE49-F238E27FC236}">
                <a16:creationId xmlns:a16="http://schemas.microsoft.com/office/drawing/2014/main" id="{947BD950-3FFC-C58E-66B1-760E8B203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55" y="5038663"/>
            <a:ext cx="1170307" cy="12528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BB7523-A43B-17A4-EB75-4CC07D6C7003}"/>
              </a:ext>
            </a:extLst>
          </p:cNvPr>
          <p:cNvSpPr/>
          <p:nvPr/>
        </p:nvSpPr>
        <p:spPr>
          <a:xfrm>
            <a:off x="2086" y="6395579"/>
            <a:ext cx="12189913" cy="459287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6">
            <a:extLst>
              <a:ext uri="{FF2B5EF4-FFF2-40B4-BE49-F238E27FC236}">
                <a16:creationId xmlns:a16="http://schemas.microsoft.com/office/drawing/2014/main" id="{783A01A6-F864-C712-DEFF-81BBC7A77796}"/>
              </a:ext>
            </a:extLst>
          </p:cNvPr>
          <p:cNvSpPr txBox="1">
            <a:spLocks/>
          </p:cNvSpPr>
          <p:nvPr/>
        </p:nvSpPr>
        <p:spPr>
          <a:xfrm>
            <a:off x="7225110" y="6446838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cap="none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7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F26291-2E41-4809-A8FA-90933871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/>
              </a:rPr>
              <a:t>Well Done Everyone</a:t>
            </a:r>
            <a:endParaRPr lang="en-US" sz="4400">
              <a:solidFill>
                <a:srgbClr val="0069B3"/>
              </a:solidFill>
              <a:latin typeface="Verdana Pro" panose="020B060403050404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2047B8-5E64-4762-9724-3912C8685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20872" y="2370867"/>
            <a:ext cx="5005608" cy="736282"/>
          </a:xfrm>
        </p:spPr>
        <p:txBody>
          <a:bodyPr>
            <a:normAutofit/>
          </a:bodyPr>
          <a:lstStyle/>
          <a:p>
            <a:r>
              <a:rPr lang="en-US" sz="3000" cap="none">
                <a:latin typeface="Verdana Pro" panose="020B0604030504040204" pitchFamily="34" charset="0"/>
              </a:rPr>
              <a:t>Inspection Results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86275D-C332-407D-9E55-4E1F4A08F9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97279" y="3206756"/>
            <a:ext cx="5168054" cy="2987553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GB" sz="1800"/>
              <a:t>  </a:t>
            </a: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Excellent. Congratulations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 Storeroom – Good Stock Rotation and Store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 Fridge Life – Please use the plastic containers   provided to store food and date when opened and when it should be used by. Eg cheese should be used within a week of opening.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Handwashing Sink – As we now supply so many meals, we need another sink.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endParaRPr lang="en-GB" sz="18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60020" indent="0">
              <a:buClr>
                <a:srgbClr val="0069B3"/>
              </a:buClr>
              <a:buNone/>
            </a:pPr>
            <a:endParaRPr lang="en-GB" sz="18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endParaRPr lang="en-US" sz="150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ED1905-4AE3-49D6-818C-17316AB4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F09813-C07F-4D58-AC5A-6C8C54DE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A41F42-2AC9-8EE2-4C6F-381AF3ACD445}"/>
              </a:ext>
            </a:extLst>
          </p:cNvPr>
          <p:cNvSpPr/>
          <p:nvPr/>
        </p:nvSpPr>
        <p:spPr>
          <a:xfrm>
            <a:off x="-3389" y="6393524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6">
            <a:extLst>
              <a:ext uri="{FF2B5EF4-FFF2-40B4-BE49-F238E27FC236}">
                <a16:creationId xmlns:a16="http://schemas.microsoft.com/office/drawing/2014/main" id="{ACCF199C-633D-F499-B8D0-60C1CAF12FCA}"/>
              </a:ext>
            </a:extLst>
          </p:cNvPr>
          <p:cNvSpPr txBox="1">
            <a:spLocks/>
          </p:cNvSpPr>
          <p:nvPr/>
        </p:nvSpPr>
        <p:spPr>
          <a:xfrm>
            <a:off x="3972911" y="6471095"/>
            <a:ext cx="7457442" cy="459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2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‘We love the Cooks WhatsApp Group’……Well done Sian, David and all the extra help this Christmas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 descr="Logo&#10;&#10;Description automatically generated">
            <a:extLst>
              <a:ext uri="{FF2B5EF4-FFF2-40B4-BE49-F238E27FC236}">
                <a16:creationId xmlns:a16="http://schemas.microsoft.com/office/drawing/2014/main" id="{E9E7FD12-B79D-2AAD-5A59-6281CCD11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0" y="626985"/>
            <a:ext cx="995681" cy="106939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2CE83CA-B1AE-FF00-E50E-AEE01307E2B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003348" y="2179491"/>
            <a:ext cx="96166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8" descr="page1image884336544">
            <a:extLst>
              <a:ext uri="{FF2B5EF4-FFF2-40B4-BE49-F238E27FC236}">
                <a16:creationId xmlns:a16="http://schemas.microsoft.com/office/drawing/2014/main" id="{B163EFDF-6079-CFC3-57F7-608FF1BE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34" y="2810932"/>
            <a:ext cx="4768845" cy="31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818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2C016-915C-2F9D-59DD-81B780744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580E11-B3C5-DC90-8D3C-B0DEA096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/>
              </a:rPr>
              <a:t>Kitchen Update</a:t>
            </a:r>
            <a:endParaRPr lang="en-US" sz="4400">
              <a:solidFill>
                <a:srgbClr val="0069B3"/>
              </a:solidFill>
              <a:latin typeface="Verdana Pro" panose="020B0604030504040204" pitchFamily="34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2A07E7E-D427-0648-EEC8-F000F6B1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DD6BEB-82A0-BECC-6F7B-BCF18BBF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8E6054-3A63-84FF-6224-EA07D301049A}"/>
              </a:ext>
            </a:extLst>
          </p:cNvPr>
          <p:cNvSpPr/>
          <p:nvPr/>
        </p:nvSpPr>
        <p:spPr>
          <a:xfrm>
            <a:off x="-3389" y="6393524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6">
            <a:extLst>
              <a:ext uri="{FF2B5EF4-FFF2-40B4-BE49-F238E27FC236}">
                <a16:creationId xmlns:a16="http://schemas.microsoft.com/office/drawing/2014/main" id="{FFF8D657-E72F-E440-C145-23548551897A}"/>
              </a:ext>
            </a:extLst>
          </p:cNvPr>
          <p:cNvSpPr txBox="1">
            <a:spLocks/>
          </p:cNvSpPr>
          <p:nvPr/>
        </p:nvSpPr>
        <p:spPr>
          <a:xfrm>
            <a:off x="3972911" y="6471095"/>
            <a:ext cx="7457442" cy="459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2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‘We love the Cooks WhatsApp Group’……Well done Sian, David and all the extra help this Christmas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 descr="Logo&#10;&#10;Description automatically generated">
            <a:extLst>
              <a:ext uri="{FF2B5EF4-FFF2-40B4-BE49-F238E27FC236}">
                <a16:creationId xmlns:a16="http://schemas.microsoft.com/office/drawing/2014/main" id="{4F027922-68E0-C948-1675-C6876CD5C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0" y="626985"/>
            <a:ext cx="995681" cy="106939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4043E84-D053-6B13-AED1-408642EC280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003348" y="2179491"/>
            <a:ext cx="96166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5C27B6-E213-B7BE-DC28-E07DCC97D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53443" y="2571813"/>
            <a:ext cx="3402237" cy="3095265"/>
          </a:xfrm>
        </p:spPr>
        <p:txBody>
          <a:bodyPr>
            <a:normAutofit fontScale="92500"/>
          </a:bodyPr>
          <a:lstStyle/>
          <a:p>
            <a:r>
              <a:rPr lang="en-GB" cap="none"/>
              <a:t>Plans, funding and corporate support to upgrade the kitchen are well underway.</a:t>
            </a:r>
          </a:p>
          <a:p>
            <a:r>
              <a:rPr lang="en-GB" cap="none"/>
              <a:t>We will let you know when work is scheduled to begin and trust you will forgive any inconvenience.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9FADE-0B5A-5B6E-D3DF-978270979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88" y="2202350"/>
            <a:ext cx="6045558" cy="37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14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C368-E9BD-4EC4-9A06-80317CCF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 panose="020B0604030504040204" pitchFamily="34" charset="0"/>
              </a:rPr>
              <a:t>Goodbyes and Hellos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5FA6EA-2BC3-453A-8070-E2061A520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97BF9A-AF19-4A73-9226-CCCAF4B8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5B0D5C8-78CB-4A2A-A852-21F9C2BE96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39134" y="2397326"/>
            <a:ext cx="2709266" cy="2803363"/>
          </a:xfrm>
        </p:spPr>
        <p:txBody>
          <a:bodyPr/>
          <a:lstStyle/>
          <a:p>
            <a:r>
              <a:rPr lang="en-US" sz="2600">
                <a:solidFill>
                  <a:srgbClr val="0070C0"/>
                </a:solidFill>
                <a:latin typeface="Arial Rounded MT Bold" panose="020F0704030504030204" pitchFamily="34" charset="77"/>
              </a:rPr>
              <a:t>Goodbye to 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Gabbi</a:t>
            </a:r>
          </a:p>
          <a:p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Thursday Cook</a:t>
            </a:r>
          </a:p>
          <a:p>
            <a:endParaRPr lang="en-US" sz="14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Annette</a:t>
            </a:r>
          </a:p>
          <a:p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Wednesday Storeroom</a:t>
            </a:r>
          </a:p>
          <a:p>
            <a:endParaRPr lang="en-US" sz="14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A0CE1D-79C2-4A09-8105-CEC147F7A0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00817" y="2428453"/>
            <a:ext cx="2962466" cy="3399031"/>
          </a:xfrm>
        </p:spPr>
        <p:txBody>
          <a:bodyPr vert="horz" lIns="54864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2600">
                <a:solidFill>
                  <a:srgbClr val="0070C0"/>
                </a:solidFill>
                <a:latin typeface="Arial Rounded MT Bold"/>
              </a:rPr>
              <a:t>Hello to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Lisa</a:t>
            </a:r>
          </a:p>
          <a:p>
            <a:pPr marL="0" indent="0">
              <a:buNone/>
            </a:pPr>
            <a:r>
              <a:rPr lang="en-US" sz="1800" i="1">
                <a:latin typeface="Arial"/>
                <a:cs typeface="Arial"/>
              </a:rPr>
              <a:t>Thursday Living Well</a:t>
            </a:r>
          </a:p>
          <a:p>
            <a:pPr marL="0" indent="0">
              <a:buNone/>
            </a:pP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i="1">
                <a:latin typeface="Arial"/>
                <a:cs typeface="Arial"/>
              </a:rPr>
              <a:t>Teresa</a:t>
            </a: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i="1">
                <a:latin typeface="Arial"/>
                <a:cs typeface="Arial"/>
              </a:rPr>
              <a:t>Thursday Cook</a:t>
            </a: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i="1">
                <a:latin typeface="Arial"/>
                <a:cs typeface="Arial"/>
              </a:rPr>
              <a:t>Chima</a:t>
            </a:r>
          </a:p>
          <a:p>
            <a:pPr marL="0" indent="0">
              <a:buNone/>
            </a:pPr>
            <a:r>
              <a:rPr lang="en-US" sz="1800" i="1">
                <a:latin typeface="Arial"/>
                <a:cs typeface="Arial"/>
              </a:rPr>
              <a:t>Thursday Cleaner</a:t>
            </a: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FF0A9-7315-5626-2EE2-298A2FD25140}"/>
              </a:ext>
            </a:extLst>
          </p:cNvPr>
          <p:cNvSpPr/>
          <p:nvPr/>
        </p:nvSpPr>
        <p:spPr>
          <a:xfrm>
            <a:off x="-3389" y="6393524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16">
            <a:extLst>
              <a:ext uri="{FF2B5EF4-FFF2-40B4-BE49-F238E27FC236}">
                <a16:creationId xmlns:a16="http://schemas.microsoft.com/office/drawing/2014/main" id="{B6A10C39-13BF-F5AE-28C9-B0D021D01940}"/>
              </a:ext>
            </a:extLst>
          </p:cNvPr>
          <p:cNvSpPr txBox="1">
            <a:spLocks/>
          </p:cNvSpPr>
          <p:nvPr/>
        </p:nvSpPr>
        <p:spPr>
          <a:xfrm>
            <a:off x="5925483" y="6446838"/>
            <a:ext cx="552991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200"/>
              <a:t>  </a:t>
            </a:r>
          </a:p>
        </p:txBody>
      </p:sp>
      <p:pic>
        <p:nvPicPr>
          <p:cNvPr id="10" name="Picture 7" descr="Logo&#10;&#10;Description automatically generated">
            <a:extLst>
              <a:ext uri="{FF2B5EF4-FFF2-40B4-BE49-F238E27FC236}">
                <a16:creationId xmlns:a16="http://schemas.microsoft.com/office/drawing/2014/main" id="{5D398334-1951-F5BA-7351-D38D38550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88" y="466683"/>
            <a:ext cx="1017932" cy="1093290"/>
          </a:xfrm>
          <a:prstGeom prst="rect">
            <a:avLst/>
          </a:prstGeom>
        </p:spPr>
      </p:pic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id="{1C634AC4-4B5F-6ACD-6058-B61BE855C6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collage of people in different poses&#10;&#10;AI-generated content may be incorrect.">
            <a:extLst>
              <a:ext uri="{FF2B5EF4-FFF2-40B4-BE49-F238E27FC236}">
                <a16:creationId xmlns:a16="http://schemas.microsoft.com/office/drawing/2014/main" id="{F61EEA76-313C-4242-EBC9-FC09AD59EC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7" t="44561" r="11422" b="32042"/>
          <a:stretch>
            <a:fillRect/>
          </a:stretch>
        </p:blipFill>
        <p:spPr bwMode="auto">
          <a:xfrm>
            <a:off x="2160673" y="2805792"/>
            <a:ext cx="890427" cy="1248049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erson smiling at camera&#10;&#10;AI-generated content may be incorrect.">
            <a:extLst>
              <a:ext uri="{FF2B5EF4-FFF2-40B4-BE49-F238E27FC236}">
                <a16:creationId xmlns:a16="http://schemas.microsoft.com/office/drawing/2014/main" id="{4E550B8F-2DDE-ED69-EF50-42F10F08CD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196" t="9489" r="34531" b="-2677"/>
          <a:stretch>
            <a:fillRect/>
          </a:stretch>
        </p:blipFill>
        <p:spPr>
          <a:xfrm rot="5400000">
            <a:off x="10203882" y="5134112"/>
            <a:ext cx="1145611" cy="1044382"/>
          </a:xfrm>
          <a:prstGeom prst="rect">
            <a:avLst/>
          </a:prstGeom>
        </p:spPr>
      </p:pic>
      <p:pic>
        <p:nvPicPr>
          <p:cNvPr id="11" name="Picture 10" descr="A person smiling at camera&#10;&#10;AI-generated content may be incorrect.">
            <a:extLst>
              <a:ext uri="{FF2B5EF4-FFF2-40B4-BE49-F238E27FC236}">
                <a16:creationId xmlns:a16="http://schemas.microsoft.com/office/drawing/2014/main" id="{8179F81C-A4D4-BEEB-6BC8-24D8F2AD2A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60" t="20462" r="43009" b="15473"/>
          <a:stretch>
            <a:fillRect/>
          </a:stretch>
        </p:blipFill>
        <p:spPr>
          <a:xfrm rot="5400000">
            <a:off x="10157146" y="2510219"/>
            <a:ext cx="1201952" cy="9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83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6122A-795E-4E91-8829-A4FC066F2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500" y="4550230"/>
            <a:ext cx="10717572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latin typeface="Verdana Pro" panose="020B0604030504040204" pitchFamily="34" charset="0"/>
              </a:rPr>
              <a:t>Have Your Say</a:t>
            </a:r>
          </a:p>
        </p:txBody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4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5B510-1ED5-5BED-18BE-EE8E9A39C11A}"/>
              </a:ext>
            </a:extLst>
          </p:cNvPr>
          <p:cNvSpPr/>
          <p:nvPr/>
        </p:nvSpPr>
        <p:spPr>
          <a:xfrm>
            <a:off x="2087" y="6406017"/>
            <a:ext cx="12181560" cy="459287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pPr algn="ctr"/>
            <a:endParaRPr lang="en-US" sz="900">
              <a:latin typeface="Verdana Pro"/>
              <a:cs typeface="Calibri"/>
            </a:endParaRPr>
          </a:p>
        </p:txBody>
      </p:sp>
      <p:sp>
        <p:nvSpPr>
          <p:cNvPr id="7" name="Footer Placeholder 16">
            <a:extLst>
              <a:ext uri="{FF2B5EF4-FFF2-40B4-BE49-F238E27FC236}">
                <a16:creationId xmlns:a16="http://schemas.microsoft.com/office/drawing/2014/main" id="{588F1092-7A4D-D7F7-40A3-B0F8E5B68CCA}"/>
              </a:ext>
            </a:extLst>
          </p:cNvPr>
          <p:cNvSpPr txBox="1">
            <a:spLocks/>
          </p:cNvSpPr>
          <p:nvPr/>
        </p:nvSpPr>
        <p:spPr>
          <a:xfrm>
            <a:off x="7225110" y="6446838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 sz="900" cap="all">
                <a:solidFill>
                  <a:schemeClr val="bg1"/>
                </a:solidFill>
                <a:latin typeface="Verdana Pro"/>
              </a:rPr>
              <a:t>- </a:t>
            </a:r>
            <a:r>
              <a:rPr lang="en-US" sz="900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</a:p>
        </p:txBody>
      </p:sp>
      <p:pic>
        <p:nvPicPr>
          <p:cNvPr id="39" name="Graphic 38" descr="Questions with solid fill">
            <a:extLst>
              <a:ext uri="{FF2B5EF4-FFF2-40B4-BE49-F238E27FC236}">
                <a16:creationId xmlns:a16="http://schemas.microsoft.com/office/drawing/2014/main" id="{ADBA11E8-92FC-B6E6-1659-9EE391B11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143" y="1412978"/>
            <a:ext cx="2656524" cy="2656524"/>
          </a:xfrm>
          <a:prstGeom prst="rect">
            <a:avLst/>
          </a:prstGeom>
        </p:spPr>
      </p:pic>
      <p:pic>
        <p:nvPicPr>
          <p:cNvPr id="41" name="Graphic 40" descr="Chat with solid fill">
            <a:extLst>
              <a:ext uri="{FF2B5EF4-FFF2-40B4-BE49-F238E27FC236}">
                <a16:creationId xmlns:a16="http://schemas.microsoft.com/office/drawing/2014/main" id="{0877F113-E86F-A032-2D49-F9D0BB93E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2810" y="916025"/>
            <a:ext cx="3284385" cy="3284385"/>
          </a:xfrm>
          <a:prstGeom prst="rect">
            <a:avLst/>
          </a:prstGeom>
        </p:spPr>
      </p:pic>
      <p:pic>
        <p:nvPicPr>
          <p:cNvPr id="43" name="Graphic 42" descr="Thought bubble with solid fill">
            <a:extLst>
              <a:ext uri="{FF2B5EF4-FFF2-40B4-BE49-F238E27FC236}">
                <a16:creationId xmlns:a16="http://schemas.microsoft.com/office/drawing/2014/main" id="{39BA6407-6104-BD2B-60D3-9B81DC0E8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2102" y="1189207"/>
            <a:ext cx="2880295" cy="28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4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31CA300-246E-31AD-961C-D3C2CD084AA2}"/>
              </a:ext>
            </a:extLst>
          </p:cNvPr>
          <p:cNvSpPr txBox="1"/>
          <p:nvPr/>
        </p:nvSpPr>
        <p:spPr>
          <a:xfrm>
            <a:off x="6429375" y="2541086"/>
            <a:ext cx="4726306" cy="3198285"/>
          </a:xfrm>
          <a:prstGeom prst="rect">
            <a:avLst/>
          </a:prstGeom>
          <a:solidFill>
            <a:srgbClr val="0069B3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BF798-8948-401D-89CE-1ED6136E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19" y="286603"/>
            <a:ext cx="8072957" cy="1450757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69B3"/>
                </a:solidFill>
                <a:latin typeface="Verdana Pro" panose="020B0604030504040204" pitchFamily="34" charset="0"/>
                <a:ea typeface="Arial" charset="0"/>
                <a:cs typeface="Arial" charset="0"/>
              </a:rPr>
              <a:t>Safeguarding Award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AC43D02-FCA1-4880-8376-FFDCFB5A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35A802-F3F8-E79B-5D75-FE7E86CF3411}"/>
              </a:ext>
            </a:extLst>
          </p:cNvPr>
          <p:cNvSpPr/>
          <p:nvPr/>
        </p:nvSpPr>
        <p:spPr>
          <a:xfrm>
            <a:off x="-4083" y="6403546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oter Placeholder 16">
            <a:extLst>
              <a:ext uri="{FF2B5EF4-FFF2-40B4-BE49-F238E27FC236}">
                <a16:creationId xmlns:a16="http://schemas.microsoft.com/office/drawing/2014/main" id="{EC8D1E4D-2FE9-F593-89C7-895690A7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8935" y="6446838"/>
            <a:ext cx="77886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200" kern="120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See Policies: DV11 Social Media</a:t>
            </a:r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3B9A23A1-CB03-8993-6AFB-58A8F839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723" y="573295"/>
            <a:ext cx="969958" cy="104176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915B24-E56C-6BE7-43E1-B4B24322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41086"/>
            <a:ext cx="4517708" cy="31982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err="1">
                <a:latin typeface="Arial Rounded MT Bold" panose="020F0704030504030204" pitchFamily="34" charset="77"/>
                <a:cs typeface="Arial" panose="020B0604020202020204" pitchFamily="34" charset="0"/>
              </a:rPr>
              <a:t>Thirtyone:Eight</a:t>
            </a:r>
            <a:r>
              <a:rPr lang="en-GB" b="1">
                <a:latin typeface="Arial Rounded MT Bold" panose="020F0704030504030204" pitchFamily="34" charset="77"/>
                <a:cs typeface="Arial" panose="020B0604020202020204" pitchFamily="34" charset="0"/>
              </a:rPr>
              <a:t>  Safeguarding Award</a:t>
            </a:r>
          </a:p>
          <a:p>
            <a:pPr marL="0" indent="0" algn="ctr">
              <a:buNone/>
            </a:pPr>
            <a:r>
              <a:rPr lang="en-GB" sz="1900" b="1" i="1">
                <a:latin typeface="Arial" panose="020B0604020202020204" pitchFamily="34" charset="0"/>
                <a:cs typeface="Arial" panose="020B0604020202020204" pitchFamily="34" charset="0"/>
              </a:rPr>
              <a:t>Proverbs 31:8 </a:t>
            </a:r>
          </a:p>
          <a:p>
            <a:pPr marL="0" indent="0" algn="ctr">
              <a:buNone/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‘Speak up for those who cannot speak for themselves, for the rights of all who are destitute.’</a:t>
            </a:r>
          </a:p>
          <a:p>
            <a:pPr marL="0" indent="0" algn="ctr"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Standards – Lots of criteria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Graded 1-4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 this Autumn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5B4D1-A676-76FE-F411-42FC3A0619C4}"/>
              </a:ext>
            </a:extLst>
          </p:cNvPr>
          <p:cNvSpPr txBox="1"/>
          <p:nvPr/>
        </p:nvSpPr>
        <p:spPr>
          <a:xfrm>
            <a:off x="6927377" y="3516455"/>
            <a:ext cx="3743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Thank you for completing the questionnaire for the THH Safeguarding Award</a:t>
            </a:r>
          </a:p>
        </p:txBody>
      </p:sp>
    </p:spTree>
    <p:extLst>
      <p:ext uri="{BB962C8B-B14F-4D97-AF65-F5344CB8AC3E}">
        <p14:creationId xmlns:p14="http://schemas.microsoft.com/office/powerpoint/2010/main" val="355406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F798-8948-401D-89CE-1ED6136E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19" y="286603"/>
            <a:ext cx="8072957" cy="1450757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69B3"/>
                </a:solidFill>
                <a:latin typeface="Verdana Pro" panose="020B0604030504040204" pitchFamily="34" charset="0"/>
                <a:ea typeface="Arial" charset="0"/>
                <a:cs typeface="Arial" charset="0"/>
              </a:rPr>
              <a:t>Safeguarding Training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AC43D02-FCA1-4880-8376-FFDCFB5A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35A802-F3F8-E79B-5D75-FE7E86CF3411}"/>
              </a:ext>
            </a:extLst>
          </p:cNvPr>
          <p:cNvSpPr/>
          <p:nvPr/>
        </p:nvSpPr>
        <p:spPr>
          <a:xfrm>
            <a:off x="-3389" y="6393524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oter Placeholder 16">
            <a:extLst>
              <a:ext uri="{FF2B5EF4-FFF2-40B4-BE49-F238E27FC236}">
                <a16:creationId xmlns:a16="http://schemas.microsoft.com/office/drawing/2014/main" id="{EC8D1E4D-2FE9-F593-89C7-895690A7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7064" y="6446838"/>
            <a:ext cx="77886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200" kern="120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See Policies: DV11 Social Media</a:t>
            </a:r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3B9A23A1-CB03-8993-6AFB-58A8F839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723" y="573295"/>
            <a:ext cx="969958" cy="104176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50FB8-8E37-B128-F68D-E56E3B8F2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401" y="2268169"/>
            <a:ext cx="4803299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new THH modules in Safeguarding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Role and Responsibility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Recognising Abuse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Responding to a Concern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n-GB" sz="180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For Volunteers: Slides only (but you can see notes if your </a:t>
            </a:r>
            <a:r>
              <a:rPr lang="en-GB" sz="1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intereted</a:t>
            </a: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)</a:t>
            </a:r>
            <a:endParaRPr lang="en-GB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  <a:ea typeface="Calibri"/>
                <a:cs typeface="Arial"/>
              </a:rPr>
              <a:t>For Staff</a:t>
            </a:r>
            <a:r>
              <a:rPr lang="en-GB" sz="1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: Slides and notes</a:t>
            </a:r>
            <a:endParaRPr lang="en-GB" sz="180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F8C7C-D102-27BE-BA2D-46E203CD62E1}"/>
              </a:ext>
            </a:extLst>
          </p:cNvPr>
          <p:cNvSpPr txBox="1"/>
          <p:nvPr/>
        </p:nvSpPr>
        <p:spPr>
          <a:xfrm>
            <a:off x="808415" y="5657294"/>
            <a:ext cx="1059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all 3 modules and a quiz for a THH Certificate in Safeguarding Vulnerable Adults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2911E-9678-DE9F-BC19-29ED75F8A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978" y="2483721"/>
            <a:ext cx="4060604" cy="28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6122A-795E-4E91-8829-A4FC066F2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rgbClr val="0069B3"/>
                </a:solidFill>
                <a:latin typeface="Arial" charset="0"/>
                <a:ea typeface="Arial" charset="0"/>
                <a:cs typeface="Arial" charset="0"/>
              </a:rPr>
              <a:t>Safeguarding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40DA6-8ED2-417B-AF45-F0A81358F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999" y="5782457"/>
            <a:ext cx="10925101" cy="46053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000" b="1" spc="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1. Your Role and Responsibility</a:t>
            </a:r>
          </a:p>
        </p:txBody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4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5B510-1ED5-5BED-18BE-EE8E9A39C11A}"/>
              </a:ext>
            </a:extLst>
          </p:cNvPr>
          <p:cNvSpPr/>
          <p:nvPr/>
        </p:nvSpPr>
        <p:spPr>
          <a:xfrm>
            <a:off x="2087" y="6406017"/>
            <a:ext cx="12181560" cy="459287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>
              <a:solidFill>
                <a:schemeClr val="bg1"/>
              </a:solidFill>
              <a:latin typeface="Verdana Pro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pPr algn="ctr"/>
            <a:endParaRPr lang="en-US" sz="900">
              <a:latin typeface="Verdana Pro"/>
              <a:cs typeface="Calibri"/>
            </a:endParaRPr>
          </a:p>
        </p:txBody>
      </p:sp>
      <p:sp>
        <p:nvSpPr>
          <p:cNvPr id="7" name="Footer Placeholder 16">
            <a:extLst>
              <a:ext uri="{FF2B5EF4-FFF2-40B4-BE49-F238E27FC236}">
                <a16:creationId xmlns:a16="http://schemas.microsoft.com/office/drawing/2014/main" id="{588F1092-7A4D-D7F7-40A3-B0F8E5B68CCA}"/>
              </a:ext>
            </a:extLst>
          </p:cNvPr>
          <p:cNvSpPr txBox="1">
            <a:spLocks/>
          </p:cNvSpPr>
          <p:nvPr/>
        </p:nvSpPr>
        <p:spPr>
          <a:xfrm>
            <a:off x="6096000" y="6446838"/>
            <a:ext cx="578456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 sz="1000" b="1" cap="all">
                <a:solidFill>
                  <a:schemeClr val="bg1"/>
                </a:solidFill>
                <a:latin typeface="Verdana Pro"/>
              </a:rPr>
              <a:t>- </a:t>
            </a:r>
            <a:r>
              <a:rPr lang="en-US" sz="1000" b="1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</a:p>
        </p:txBody>
      </p:sp>
      <p:pic>
        <p:nvPicPr>
          <p:cNvPr id="11" name="Picture 7" descr="Logo&#10;&#10;Description automatically generated">
            <a:extLst>
              <a:ext uri="{FF2B5EF4-FFF2-40B4-BE49-F238E27FC236}">
                <a16:creationId xmlns:a16="http://schemas.microsoft.com/office/drawing/2014/main" id="{D231FA3F-BCB0-79D3-A382-2D3FABD39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86" y="789687"/>
            <a:ext cx="3284123" cy="3527247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D5D8D77B-A600-298E-EFA1-5A9981AD41FF}"/>
              </a:ext>
            </a:extLst>
          </p:cNvPr>
          <p:cNvSpPr/>
          <p:nvPr/>
        </p:nvSpPr>
        <p:spPr>
          <a:xfrm>
            <a:off x="6266984" y="1008372"/>
            <a:ext cx="4852587" cy="3308561"/>
          </a:xfrm>
          <a:custGeom>
            <a:avLst/>
            <a:gdLst/>
            <a:ahLst/>
            <a:cxnLst/>
            <a:rect l="l" t="t" r="r" b="b"/>
            <a:pathLst>
              <a:path w="5778358" h="3857054">
                <a:moveTo>
                  <a:pt x="0" y="0"/>
                </a:moveTo>
                <a:lnTo>
                  <a:pt x="5778358" y="0"/>
                </a:lnTo>
                <a:lnTo>
                  <a:pt x="5778358" y="3857054"/>
                </a:lnTo>
                <a:lnTo>
                  <a:pt x="0" y="3857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20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7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6122A-795E-4E91-8829-A4FC066F2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500" y="4550230"/>
            <a:ext cx="10717572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latin typeface="Verdana Pro" panose="020B0604030504040204" pitchFamily="34" charset="0"/>
              </a:rPr>
              <a:t>Questions – Discussion – Thoughts</a:t>
            </a:r>
          </a:p>
        </p:txBody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4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5B510-1ED5-5BED-18BE-EE8E9A39C11A}"/>
              </a:ext>
            </a:extLst>
          </p:cNvPr>
          <p:cNvSpPr/>
          <p:nvPr/>
        </p:nvSpPr>
        <p:spPr>
          <a:xfrm>
            <a:off x="2087" y="6406017"/>
            <a:ext cx="12181560" cy="459287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pPr algn="ctr"/>
            <a:endParaRPr lang="en-US" sz="900">
              <a:latin typeface="Verdana Pro"/>
              <a:cs typeface="Calibri"/>
            </a:endParaRPr>
          </a:p>
        </p:txBody>
      </p:sp>
      <p:sp>
        <p:nvSpPr>
          <p:cNvPr id="7" name="Footer Placeholder 16">
            <a:extLst>
              <a:ext uri="{FF2B5EF4-FFF2-40B4-BE49-F238E27FC236}">
                <a16:creationId xmlns:a16="http://schemas.microsoft.com/office/drawing/2014/main" id="{588F1092-7A4D-D7F7-40A3-B0F8E5B68CCA}"/>
              </a:ext>
            </a:extLst>
          </p:cNvPr>
          <p:cNvSpPr txBox="1">
            <a:spLocks/>
          </p:cNvSpPr>
          <p:nvPr/>
        </p:nvSpPr>
        <p:spPr>
          <a:xfrm>
            <a:off x="7225110" y="6446838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 sz="900" cap="all">
                <a:solidFill>
                  <a:schemeClr val="bg1"/>
                </a:solidFill>
                <a:latin typeface="Verdana Pro"/>
              </a:rPr>
              <a:t>- </a:t>
            </a:r>
            <a:r>
              <a:rPr lang="en-US" sz="900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</a:p>
        </p:txBody>
      </p:sp>
      <p:pic>
        <p:nvPicPr>
          <p:cNvPr id="39" name="Graphic 38" descr="Questions with solid fill">
            <a:extLst>
              <a:ext uri="{FF2B5EF4-FFF2-40B4-BE49-F238E27FC236}">
                <a16:creationId xmlns:a16="http://schemas.microsoft.com/office/drawing/2014/main" id="{ADBA11E8-92FC-B6E6-1659-9EE391B11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143" y="1412978"/>
            <a:ext cx="2656524" cy="2656524"/>
          </a:xfrm>
          <a:prstGeom prst="rect">
            <a:avLst/>
          </a:prstGeom>
        </p:spPr>
      </p:pic>
      <p:pic>
        <p:nvPicPr>
          <p:cNvPr id="41" name="Graphic 40" descr="Chat with solid fill">
            <a:extLst>
              <a:ext uri="{FF2B5EF4-FFF2-40B4-BE49-F238E27FC236}">
                <a16:creationId xmlns:a16="http://schemas.microsoft.com/office/drawing/2014/main" id="{0877F113-E86F-A032-2D49-F9D0BB93E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2810" y="916025"/>
            <a:ext cx="3284385" cy="3284385"/>
          </a:xfrm>
          <a:prstGeom prst="rect">
            <a:avLst/>
          </a:prstGeom>
        </p:spPr>
      </p:pic>
      <p:pic>
        <p:nvPicPr>
          <p:cNvPr id="43" name="Graphic 42" descr="Thought bubble with solid fill">
            <a:extLst>
              <a:ext uri="{FF2B5EF4-FFF2-40B4-BE49-F238E27FC236}">
                <a16:creationId xmlns:a16="http://schemas.microsoft.com/office/drawing/2014/main" id="{39BA6407-6104-BD2B-60D3-9B81DC0E8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2102" y="1189207"/>
            <a:ext cx="2880295" cy="28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C368-E9BD-4EC4-9A06-80317CCF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 panose="020B0604030504040204" pitchFamily="34" charset="0"/>
              </a:rPr>
              <a:t>Living Well Portfolio</a:t>
            </a:r>
            <a:endParaRPr lang="en-US" sz="4400">
              <a:solidFill>
                <a:srgbClr val="0069B3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5FA6EA-2BC3-453A-8070-E2061A520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97BF9A-AF19-4A73-9226-CCCAF4B8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FF0A9-7315-5626-2EE2-298A2FD25140}"/>
              </a:ext>
            </a:extLst>
          </p:cNvPr>
          <p:cNvSpPr/>
          <p:nvPr/>
        </p:nvSpPr>
        <p:spPr>
          <a:xfrm>
            <a:off x="-3389" y="6393524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16">
            <a:extLst>
              <a:ext uri="{FF2B5EF4-FFF2-40B4-BE49-F238E27FC236}">
                <a16:creationId xmlns:a16="http://schemas.microsoft.com/office/drawing/2014/main" id="{B6A10C39-13BF-F5AE-28C9-B0D021D01940}"/>
              </a:ext>
            </a:extLst>
          </p:cNvPr>
          <p:cNvSpPr txBox="1">
            <a:spLocks/>
          </p:cNvSpPr>
          <p:nvPr/>
        </p:nvSpPr>
        <p:spPr>
          <a:xfrm>
            <a:off x="5268171" y="6452399"/>
            <a:ext cx="597613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200" cap="none">
                <a:solidFill>
                  <a:schemeClr val="bg1"/>
                </a:solidFill>
                <a:latin typeface="Verdana Pro"/>
              </a:rPr>
              <a:t>See the Volunteer Web Pages for more information. 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0" name="Picture 7" descr="Logo&#10;&#10;Description automatically generated">
            <a:extLst>
              <a:ext uri="{FF2B5EF4-FFF2-40B4-BE49-F238E27FC236}">
                <a16:creationId xmlns:a16="http://schemas.microsoft.com/office/drawing/2014/main" id="{5D398334-1951-F5BA-7351-D38D38550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435" y="373024"/>
            <a:ext cx="1235018" cy="1326447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C3425162-7F10-BF5C-91CE-123466FAE859}"/>
              </a:ext>
            </a:extLst>
          </p:cNvPr>
          <p:cNvSpPr txBox="1"/>
          <p:nvPr/>
        </p:nvSpPr>
        <p:spPr>
          <a:xfrm>
            <a:off x="1201022" y="2357927"/>
            <a:ext cx="9949431" cy="34150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kern="100">
                <a:effectLst/>
                <a:latin typeface="Verdana Pro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Course in Becoming a Good Tenant</a:t>
            </a:r>
          </a:p>
          <a:p>
            <a:endParaRPr lang="en-GB" sz="3000" kern="100">
              <a:effectLst/>
              <a:latin typeface="Verdana Pro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Ø"/>
            </a:pPr>
            <a:r>
              <a:rPr lang="en-GB" sz="28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Managing your finances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GB" sz="2800" kern="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Being a good neighbour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GB" sz="28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Basic </a:t>
            </a:r>
            <a:r>
              <a:rPr lang="en-GB" sz="2800" kern="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28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ealth and safety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GB" sz="28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Basic DIY</a:t>
            </a:r>
          </a:p>
          <a:p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10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6122A-795E-4E91-8829-A4FC066F2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500" y="4550230"/>
            <a:ext cx="10717572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latin typeface="Verdana Pro" panose="020B0604030504040204" pitchFamily="34" charset="0"/>
              </a:rPr>
              <a:t>Questions – Discussion – Thoughts</a:t>
            </a:r>
          </a:p>
        </p:txBody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4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5B510-1ED5-5BED-18BE-EE8E9A39C11A}"/>
              </a:ext>
            </a:extLst>
          </p:cNvPr>
          <p:cNvSpPr/>
          <p:nvPr/>
        </p:nvSpPr>
        <p:spPr>
          <a:xfrm>
            <a:off x="2087" y="6406017"/>
            <a:ext cx="12181560" cy="459287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pPr algn="ctr"/>
            <a:endParaRPr lang="en-US" sz="900">
              <a:latin typeface="Verdana Pro"/>
              <a:cs typeface="Calibri"/>
            </a:endParaRPr>
          </a:p>
        </p:txBody>
      </p:sp>
      <p:sp>
        <p:nvSpPr>
          <p:cNvPr id="7" name="Footer Placeholder 16">
            <a:extLst>
              <a:ext uri="{FF2B5EF4-FFF2-40B4-BE49-F238E27FC236}">
                <a16:creationId xmlns:a16="http://schemas.microsoft.com/office/drawing/2014/main" id="{588F1092-7A4D-D7F7-40A3-B0F8E5B68CCA}"/>
              </a:ext>
            </a:extLst>
          </p:cNvPr>
          <p:cNvSpPr txBox="1">
            <a:spLocks/>
          </p:cNvSpPr>
          <p:nvPr/>
        </p:nvSpPr>
        <p:spPr>
          <a:xfrm>
            <a:off x="7225110" y="6446838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 sz="900" cap="all">
                <a:solidFill>
                  <a:schemeClr val="bg1"/>
                </a:solidFill>
                <a:latin typeface="Verdana Pro"/>
              </a:rPr>
              <a:t>- </a:t>
            </a:r>
            <a:r>
              <a:rPr lang="en-US" sz="900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</a:p>
        </p:txBody>
      </p:sp>
      <p:pic>
        <p:nvPicPr>
          <p:cNvPr id="39" name="Graphic 38" descr="Questions with solid fill">
            <a:extLst>
              <a:ext uri="{FF2B5EF4-FFF2-40B4-BE49-F238E27FC236}">
                <a16:creationId xmlns:a16="http://schemas.microsoft.com/office/drawing/2014/main" id="{ADBA11E8-92FC-B6E6-1659-9EE391B11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143" y="1412978"/>
            <a:ext cx="2656524" cy="2656524"/>
          </a:xfrm>
          <a:prstGeom prst="rect">
            <a:avLst/>
          </a:prstGeom>
        </p:spPr>
      </p:pic>
      <p:pic>
        <p:nvPicPr>
          <p:cNvPr id="41" name="Graphic 40" descr="Chat with solid fill">
            <a:extLst>
              <a:ext uri="{FF2B5EF4-FFF2-40B4-BE49-F238E27FC236}">
                <a16:creationId xmlns:a16="http://schemas.microsoft.com/office/drawing/2014/main" id="{0877F113-E86F-A032-2D49-F9D0BB93E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2810" y="916025"/>
            <a:ext cx="3284385" cy="3284385"/>
          </a:xfrm>
          <a:prstGeom prst="rect">
            <a:avLst/>
          </a:prstGeom>
        </p:spPr>
      </p:pic>
      <p:pic>
        <p:nvPicPr>
          <p:cNvPr id="43" name="Graphic 42" descr="Thought bubble with solid fill">
            <a:extLst>
              <a:ext uri="{FF2B5EF4-FFF2-40B4-BE49-F238E27FC236}">
                <a16:creationId xmlns:a16="http://schemas.microsoft.com/office/drawing/2014/main" id="{39BA6407-6104-BD2B-60D3-9B81DC0E8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2102" y="1189207"/>
            <a:ext cx="2880295" cy="28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3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1" name="Straight Connector 3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3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E699D-9FC2-483D-9B52-64E766D1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0069B3"/>
                </a:solidFill>
                <a:latin typeface="Verdana Pro" panose="020B0604030504040204" pitchFamily="34" charset="0"/>
              </a:rPr>
              <a:t>Agenda</a:t>
            </a:r>
          </a:p>
        </p:txBody>
      </p:sp>
      <p:cxnSp>
        <p:nvCxnSpPr>
          <p:cNvPr id="63" name="Straight Connector 4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CA132-7D5D-4211-B55D-004BEBAF22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2371" y="2790855"/>
            <a:ext cx="3084844" cy="3311766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Verdana Pro"/>
              </a:rPr>
              <a:t>Welcome &amp; Update - Mags</a:t>
            </a:r>
          </a:p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Verdana Pro"/>
              </a:rPr>
              <a:t>Kitchen Update</a:t>
            </a:r>
          </a:p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Verdana Pro"/>
              </a:rPr>
              <a:t>Goodbyes and Hellos</a:t>
            </a:r>
          </a:p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Verdana Pro"/>
              </a:rPr>
              <a:t>Safeguarding Award 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Verdana Pro"/>
              </a:rPr>
              <a:t>Safeguarding - Your Role and Responsibilities</a:t>
            </a:r>
          </a:p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Verdana Pro"/>
              </a:rPr>
              <a:t>Harvest Update</a:t>
            </a:r>
          </a:p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Verdana Pro"/>
              </a:rPr>
              <a:t>Any other questions.</a:t>
            </a:r>
          </a:p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Verdana Pro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5CCA26B-B0A3-42E8-B737-81A01EB809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1314" r="11314"/>
          <a:stretch/>
        </p:blipFill>
        <p:spPr>
          <a:xfrm>
            <a:off x="4059922" y="10"/>
            <a:ext cx="4021571" cy="3383263"/>
          </a:xfrm>
          <a:prstGeom prst="rect">
            <a:avLst/>
          </a:prstGeom>
        </p:spPr>
      </p:pic>
      <p:pic>
        <p:nvPicPr>
          <p:cNvPr id="15" name="Picture Placeholder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825DBACB-DCFD-479A-AD19-03C804BC179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17986" r="17986"/>
          <a:stretch/>
        </p:blipFill>
        <p:spPr>
          <a:xfrm>
            <a:off x="4059922" y="3474721"/>
            <a:ext cx="4021571" cy="3383273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1E7078F-FB9C-41E6-961A-AA789AD0D6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37692" r="3077"/>
          <a:stretch/>
        </p:blipFill>
        <p:spPr>
          <a:xfrm>
            <a:off x="8133839" y="3474719"/>
            <a:ext cx="4021485" cy="338328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2077A5E-18AF-4957-9966-6DBE3C4A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20A72A-3358-D505-8D62-890B462DC13E}"/>
              </a:ext>
            </a:extLst>
          </p:cNvPr>
          <p:cNvSpPr/>
          <p:nvPr/>
        </p:nvSpPr>
        <p:spPr>
          <a:xfrm>
            <a:off x="2087" y="6395579"/>
            <a:ext cx="12181560" cy="459287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DFFCBEBA-5227-EF09-7477-119258267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750" y="256893"/>
            <a:ext cx="1017810" cy="1093159"/>
          </a:xfrm>
          <a:prstGeom prst="rect">
            <a:avLst/>
          </a:prstGeom>
        </p:spPr>
      </p:pic>
      <p:sp>
        <p:nvSpPr>
          <p:cNvPr id="4" name="Footer Placeholder 16">
            <a:extLst>
              <a:ext uri="{FF2B5EF4-FFF2-40B4-BE49-F238E27FC236}">
                <a16:creationId xmlns:a16="http://schemas.microsoft.com/office/drawing/2014/main" id="{9956FD0C-8971-D9E6-3778-AC97795D7861}"/>
              </a:ext>
            </a:extLst>
          </p:cNvPr>
          <p:cNvSpPr txBox="1">
            <a:spLocks/>
          </p:cNvSpPr>
          <p:nvPr/>
        </p:nvSpPr>
        <p:spPr>
          <a:xfrm>
            <a:off x="7225110" y="6446838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cap="none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2E33B4-32CD-23E7-65B2-E38FC4DB8489}"/>
              </a:ext>
            </a:extLst>
          </p:cNvPr>
          <p:cNvSpPr/>
          <p:nvPr/>
        </p:nvSpPr>
        <p:spPr>
          <a:xfrm>
            <a:off x="8715847" y="1835873"/>
            <a:ext cx="3253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0069B3"/>
                </a:solidFill>
                <a:latin typeface="Verdana Pro" panose="020B0604030504040204" pitchFamily="34" charset="0"/>
              </a:rPr>
              <a:t>H    =	Holistic</a:t>
            </a:r>
          </a:p>
          <a:p>
            <a:r>
              <a:rPr lang="en-GB" sz="1600" b="1">
                <a:solidFill>
                  <a:srgbClr val="0069B3"/>
                </a:solidFill>
                <a:latin typeface="Verdana Pro" panose="020B0604030504040204" pitchFamily="34" charset="0"/>
              </a:rPr>
              <a:t>O    =	Open to all</a:t>
            </a:r>
          </a:p>
          <a:p>
            <a:r>
              <a:rPr lang="en-GB" sz="1600" b="1">
                <a:solidFill>
                  <a:srgbClr val="0069B3"/>
                </a:solidFill>
                <a:latin typeface="Verdana Pro" panose="020B0604030504040204" pitchFamily="34" charset="0"/>
              </a:rPr>
              <a:t>P    =	Person centred</a:t>
            </a:r>
          </a:p>
          <a:p>
            <a:r>
              <a:rPr lang="en-GB" sz="1600" b="1">
                <a:solidFill>
                  <a:srgbClr val="0069B3"/>
                </a:solidFill>
                <a:latin typeface="Verdana Pro" panose="020B0604030504040204" pitchFamily="34" charset="0"/>
              </a:rPr>
              <a:t>E    =	Empowering      </a:t>
            </a:r>
          </a:p>
        </p:txBody>
      </p:sp>
    </p:spTree>
    <p:extLst>
      <p:ext uri="{BB962C8B-B14F-4D97-AF65-F5344CB8AC3E}">
        <p14:creationId xmlns:p14="http://schemas.microsoft.com/office/powerpoint/2010/main" val="2233391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51630-75AF-F964-066F-D90884F2A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F3FE-8630-44F5-6E4D-F4B3533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568649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 panose="020B0604030504040204" pitchFamily="34" charset="0"/>
              </a:rPr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0E239-35D8-380F-B632-52BA3BE3E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9" y="2057400"/>
            <a:ext cx="4647250" cy="736282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THH Crisis Area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C07FF-056F-AF71-8D72-7CDBD5C6D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418" y="2781643"/>
            <a:ext cx="4664317" cy="2910821"/>
          </a:xfrm>
        </p:spPr>
        <p:txBody>
          <a:bodyPr>
            <a:normAutofit lnSpcReduction="10000"/>
          </a:bodyPr>
          <a:lstStyle/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/>
              <a:t> </a:t>
            </a: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Well Volunteers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Becoming a Good Tenant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Brighter Days – Strengthening Wellbeing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Soup Making and Blenders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Cook Lunch Together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home recipes and food bags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E00828E-AEC1-5449-C080-0BABEC40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B940DD0-191A-1431-BF4A-FF97D59A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1317B8-D799-2BC1-5E22-4159710BDC07}"/>
              </a:ext>
            </a:extLst>
          </p:cNvPr>
          <p:cNvSpPr/>
          <p:nvPr/>
        </p:nvSpPr>
        <p:spPr>
          <a:xfrm>
            <a:off x="-3388" y="6393525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1E927B9E-A61D-6814-41F8-C757DDE02FE4}"/>
              </a:ext>
            </a:extLst>
          </p:cNvPr>
          <p:cNvSpPr txBox="1">
            <a:spLocks/>
          </p:cNvSpPr>
          <p:nvPr/>
        </p:nvSpPr>
        <p:spPr>
          <a:xfrm>
            <a:off x="6849329" y="6483622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cap="none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7" descr="Logo&#10;&#10;Description automatically generated">
            <a:extLst>
              <a:ext uri="{FF2B5EF4-FFF2-40B4-BE49-F238E27FC236}">
                <a16:creationId xmlns:a16="http://schemas.microsoft.com/office/drawing/2014/main" id="{F2B4FE1C-8CC1-7F83-B0F9-4D2799F38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927" y="573295"/>
            <a:ext cx="1084754" cy="1165058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9EB67B4-F2FA-4946-15FD-2F450EE09484}"/>
              </a:ext>
            </a:extLst>
          </p:cNvPr>
          <p:cNvSpPr txBox="1">
            <a:spLocks/>
          </p:cNvSpPr>
          <p:nvPr/>
        </p:nvSpPr>
        <p:spPr>
          <a:xfrm>
            <a:off x="6616446" y="2781642"/>
            <a:ext cx="4389452" cy="59271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227013" indent="-2270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691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979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5267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3555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latin typeface="Arial"/>
                <a:cs typeface="Arial"/>
              </a:rPr>
              <a:t>We are clearing out as we </a:t>
            </a:r>
            <a:r>
              <a:rPr lang="en-US" sz="1800" b="1" i="1">
                <a:latin typeface="Arial"/>
                <a:cs typeface="Arial"/>
              </a:rPr>
              <a:t>can!</a:t>
            </a:r>
          </a:p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latin typeface="Arial"/>
                <a:cs typeface="Arial"/>
              </a:rPr>
              <a:t>We removed everything dated 2025 so please keep a look out and give them away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DB1C7EC-EEC1-F77B-B27A-06E4A6D0BF41}"/>
              </a:ext>
            </a:extLst>
          </p:cNvPr>
          <p:cNvSpPr txBox="1">
            <a:spLocks/>
          </p:cNvSpPr>
          <p:nvPr/>
        </p:nvSpPr>
        <p:spPr>
          <a:xfrm>
            <a:off x="6641401" y="5097696"/>
            <a:ext cx="4518663" cy="99417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7013" indent="-2270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691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979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5267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3555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/>
              <a:t> Friday 19th Dec Christmas Buffet</a:t>
            </a:r>
          </a:p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Tuesday 23rd Dec Christmas Lunch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E3BE5D-78AB-69D8-20BB-AB038E1F0F1D}"/>
              </a:ext>
            </a:extLst>
          </p:cNvPr>
          <p:cNvSpPr txBox="1">
            <a:spLocks/>
          </p:cNvSpPr>
          <p:nvPr/>
        </p:nvSpPr>
        <p:spPr>
          <a:xfrm>
            <a:off x="6613472" y="2043092"/>
            <a:ext cx="4383405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8AF466-68C4-BB93-2729-DD26A4B66B86}"/>
              </a:ext>
            </a:extLst>
          </p:cNvPr>
          <p:cNvSpPr txBox="1">
            <a:spLocks/>
          </p:cNvSpPr>
          <p:nvPr/>
        </p:nvSpPr>
        <p:spPr>
          <a:xfrm>
            <a:off x="6613472" y="4360926"/>
            <a:ext cx="4383405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2398200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BDF5-397E-4B63-9502-BFA8BD9E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568649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 panose="020B0604030504040204" pitchFamily="34" charset="0"/>
              </a:rPr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DC0D3-E356-4ECC-9B54-005F69E9E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9" y="2057400"/>
            <a:ext cx="4647250" cy="736282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69B3"/>
                </a:solidFill>
                <a:latin typeface="Arial"/>
                <a:cs typeface="Arial"/>
              </a:rPr>
              <a:t>EVENTS</a:t>
            </a:r>
            <a:endParaRPr lang="en-US">
              <a:solidFill>
                <a:srgbClr val="00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876F8-11DA-45A1-8BDD-361366E1C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7980" y="2792081"/>
            <a:ext cx="5426316" cy="2889945"/>
          </a:xfrm>
        </p:spPr>
        <p:txBody>
          <a:bodyPr vert="horz" lIns="0" tIns="45720" rIns="0" bIns="45720" rtlCol="0" anchor="t">
            <a:normAutofit/>
          </a:bodyPr>
          <a:lstStyle/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Launch of JustGiving Winter Campaign – 20th Oct – please share among your networks</a:t>
            </a:r>
            <a:endParaRPr lang="en-US" sz="1800">
              <a:solidFill>
                <a:schemeClr val="tx1"/>
              </a:solidFill>
              <a:latin typeface="Arial"/>
              <a:ea typeface="Calibri"/>
              <a:cs typeface="Arial"/>
            </a:endParaRPr>
          </a:p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 Christmas Cracker Event – 15th Nov – Camberley   Town Centre – AM help to set up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Curry Club Fundraiser – 27th Nov – Save the Date</a:t>
            </a:r>
          </a:p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 Specsavers Partnership – free clinics for Service Users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069B3"/>
              </a:buClr>
              <a:buNone/>
            </a:pPr>
            <a:endParaRPr lang="en-US" sz="1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5F32026-FD7B-47A9-81A4-2DEE08F8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B3DD07-50F4-443D-90C5-94635459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229691-4D2A-C638-590A-B577A347A796}"/>
              </a:ext>
            </a:extLst>
          </p:cNvPr>
          <p:cNvSpPr/>
          <p:nvPr/>
        </p:nvSpPr>
        <p:spPr>
          <a:xfrm>
            <a:off x="-3388" y="6393525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AC19C2AD-EB96-C7EC-64DA-0F6CBD7113F9}"/>
              </a:ext>
            </a:extLst>
          </p:cNvPr>
          <p:cNvSpPr txBox="1">
            <a:spLocks/>
          </p:cNvSpPr>
          <p:nvPr/>
        </p:nvSpPr>
        <p:spPr>
          <a:xfrm>
            <a:off x="6849329" y="6483622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cap="none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7" descr="Logo&#10;&#10;Description automatically generated">
            <a:extLst>
              <a:ext uri="{FF2B5EF4-FFF2-40B4-BE49-F238E27FC236}">
                <a16:creationId xmlns:a16="http://schemas.microsoft.com/office/drawing/2014/main" id="{4AD2D015-42A4-7C0B-3B62-95C6ECF03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927" y="573295"/>
            <a:ext cx="1084754" cy="1165058"/>
          </a:xfrm>
          <a:prstGeom prst="rect">
            <a:avLst/>
          </a:prstGeom>
        </p:spPr>
      </p:pic>
      <p:pic>
        <p:nvPicPr>
          <p:cNvPr id="5" name="Picture 4" descr="A person sitting on the ground next to a pile of presents&#10;&#10;AI-generated content may be incorrect.">
            <a:extLst>
              <a:ext uri="{FF2B5EF4-FFF2-40B4-BE49-F238E27FC236}">
                <a16:creationId xmlns:a16="http://schemas.microsoft.com/office/drawing/2014/main" id="{8C86779B-690D-66C8-ADCE-A9C59F6E6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474" y="2423461"/>
            <a:ext cx="3201052" cy="32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3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BDF5-397E-4B63-9502-BFA8BD9E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568649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 panose="020B0604030504040204" pitchFamily="34" charset="0"/>
              </a:rPr>
              <a:t>What’s Next?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C2F1AE-742F-498E-906B-B55528B41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6009" y="2397624"/>
            <a:ext cx="3869017" cy="736282"/>
          </a:xfrm>
        </p:spPr>
        <p:txBody>
          <a:bodyPr>
            <a:normAutofit/>
          </a:bodyPr>
          <a:lstStyle/>
          <a:p>
            <a:r>
              <a:rPr lang="en-US" sz="2600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</a:t>
            </a:r>
            <a:r>
              <a:rPr lang="en-US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Forums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0BDE48-B997-4CA8-9948-979F7A7B9F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97330" y="3428999"/>
            <a:ext cx="5074920" cy="2371726"/>
          </a:xfrm>
        </p:spPr>
        <p:txBody>
          <a:bodyPr vert="horz" lIns="0" tIns="45720" rIns="0" bIns="45720" rtlCol="0" anchor="t">
            <a:normAutofit/>
          </a:bodyPr>
          <a:lstStyle/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/>
              <a:t> 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Thursday 20</a:t>
            </a:r>
            <a:r>
              <a:rPr lang="en-US" baseline="30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th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November 2025 Online</a:t>
            </a:r>
          </a:p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Tuesday 20</a:t>
            </a:r>
            <a:r>
              <a:rPr lang="en-US" baseline="30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January 2026 at THH</a:t>
            </a:r>
          </a:p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Wednesday 4</a:t>
            </a:r>
            <a:r>
              <a:rPr lang="en-US" baseline="30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2026 Online</a:t>
            </a:r>
          </a:p>
          <a:p>
            <a:pPr marL="226695" indent="-226695">
              <a:buClr>
                <a:srgbClr val="0069B3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 Thursday 4</a:t>
            </a:r>
            <a:r>
              <a:rPr lang="en-US" baseline="30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th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June 2026 at THH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5F32026-FD7B-47A9-81A4-2DEE08F8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B3DD07-50F4-443D-90C5-94635459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229691-4D2A-C638-590A-B577A347A796}"/>
              </a:ext>
            </a:extLst>
          </p:cNvPr>
          <p:cNvSpPr/>
          <p:nvPr/>
        </p:nvSpPr>
        <p:spPr>
          <a:xfrm>
            <a:off x="-3388" y="6393525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AC19C2AD-EB96-C7EC-64DA-0F6CBD7113F9}"/>
              </a:ext>
            </a:extLst>
          </p:cNvPr>
          <p:cNvSpPr txBox="1">
            <a:spLocks/>
          </p:cNvSpPr>
          <p:nvPr/>
        </p:nvSpPr>
        <p:spPr>
          <a:xfrm>
            <a:off x="6849329" y="6483622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cap="none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7" descr="Logo&#10;&#10;Description automatically generated">
            <a:extLst>
              <a:ext uri="{FF2B5EF4-FFF2-40B4-BE49-F238E27FC236}">
                <a16:creationId xmlns:a16="http://schemas.microsoft.com/office/drawing/2014/main" id="{4AD2D015-42A4-7C0B-3B62-95C6ECF03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927" y="573295"/>
            <a:ext cx="1084754" cy="11650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74D7F7-AE19-B4D9-C23F-AAE1BAB052F9}"/>
              </a:ext>
            </a:extLst>
          </p:cNvPr>
          <p:cNvSpPr txBox="1"/>
          <p:nvPr/>
        </p:nvSpPr>
        <p:spPr>
          <a:xfrm>
            <a:off x="7016974" y="2581099"/>
            <a:ext cx="4284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r>
              <a:rPr lang="en-US" sz="2200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TOUCH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9807C3C9-FEF6-6902-A05C-EBB54414FBB0}"/>
              </a:ext>
            </a:extLst>
          </p:cNvPr>
          <p:cNvSpPr txBox="1">
            <a:spLocks/>
          </p:cNvSpPr>
          <p:nvPr/>
        </p:nvSpPr>
        <p:spPr>
          <a:xfrm>
            <a:off x="7117080" y="3357560"/>
            <a:ext cx="5074920" cy="23717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7013" indent="-2270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691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979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5267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35558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/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Newsletter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THH Website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THH Volunteer Web Pages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THH Social Media</a:t>
            </a:r>
          </a:p>
        </p:txBody>
      </p:sp>
    </p:spTree>
    <p:extLst>
      <p:ext uri="{BB962C8B-B14F-4D97-AF65-F5344CB8AC3E}">
        <p14:creationId xmlns:p14="http://schemas.microsoft.com/office/powerpoint/2010/main" val="4257729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8C2A-D6A8-4036-9B23-884C3448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44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Hope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55294-59B0-43EB-94D1-0BF9E1754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541" y="2407436"/>
            <a:ext cx="3634201" cy="34616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Knoll Road,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Camberley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Surrey GU15 3SY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Tel: 01276 581174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00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err="1">
                <a:solidFill>
                  <a:srgbClr val="0069B3"/>
                </a:solidFill>
                <a:latin typeface="Arial" charset="0"/>
                <a:ea typeface="Arial" charset="0"/>
                <a:cs typeface="Arial" charset="0"/>
              </a:rPr>
              <a:t>www.thehopehub.org.uk</a:t>
            </a:r>
            <a:endParaRPr lang="en-US">
              <a:solidFill>
                <a:srgbClr val="0069B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admin@thehopehub.org.uk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Registered Charity No: 1176452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5DF86-2313-401C-B445-F7FC4899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62DDF6-E1BF-42A8-8AE8-2E826C47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6A4682-277E-ED79-1BAC-B977A3235F96}"/>
              </a:ext>
            </a:extLst>
          </p:cNvPr>
          <p:cNvSpPr/>
          <p:nvPr/>
        </p:nvSpPr>
        <p:spPr>
          <a:xfrm>
            <a:off x="-3389" y="6393524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16">
            <a:extLst>
              <a:ext uri="{FF2B5EF4-FFF2-40B4-BE49-F238E27FC236}">
                <a16:creationId xmlns:a16="http://schemas.microsoft.com/office/drawing/2014/main" id="{85336029-F078-2FBD-8994-EB92843F52A4}"/>
              </a:ext>
            </a:extLst>
          </p:cNvPr>
          <p:cNvSpPr txBox="1">
            <a:spLocks/>
          </p:cNvSpPr>
          <p:nvPr/>
        </p:nvSpPr>
        <p:spPr>
          <a:xfrm>
            <a:off x="6688484" y="6487687"/>
            <a:ext cx="4655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cap="none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7279" y="1496664"/>
            <a:ext cx="5992711" cy="3995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10" y="1604070"/>
            <a:ext cx="802721" cy="9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68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D75DE-7A29-02DF-E329-405F61ACD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588E-43B2-AE13-663E-F7938200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 panose="020B0604030504040204" pitchFamily="34" charset="0"/>
              </a:rPr>
              <a:t>Welcome</a:t>
            </a:r>
            <a:endParaRPr lang="en-US" sz="4400">
              <a:latin typeface="Verdana Pr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D15FD-2973-BC69-89DE-4667E02BF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108201"/>
            <a:ext cx="3231832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60000"/>
              </a:lnSpc>
              <a:buClr>
                <a:srgbClr val="0069B3"/>
              </a:buClr>
              <a:buFont typeface="Wingdings" panose="05000000000000000000" pitchFamily="2" charset="2"/>
              <a:buChar char="Ø"/>
            </a:pPr>
            <a:r>
              <a:rPr lang="en-US"/>
              <a:t> Busy Autumn term</a:t>
            </a:r>
          </a:p>
          <a:p>
            <a:pPr>
              <a:lnSpc>
                <a:spcPct val="160000"/>
              </a:lnSpc>
              <a:buClr>
                <a:srgbClr val="0069B3"/>
              </a:buClr>
              <a:buFont typeface="Wingdings" panose="05000000000000000000" pitchFamily="2" charset="2"/>
              <a:buChar char="Ø"/>
            </a:pPr>
            <a:r>
              <a:rPr lang="en-US"/>
              <a:t> Goodbyes and Hellos</a:t>
            </a:r>
          </a:p>
          <a:p>
            <a:pPr>
              <a:lnSpc>
                <a:spcPct val="160000"/>
              </a:lnSpc>
              <a:buClr>
                <a:srgbClr val="0069B3"/>
              </a:buClr>
              <a:buFont typeface="Wingdings" panose="05000000000000000000" pitchFamily="2" charset="2"/>
              <a:buChar char="Ø"/>
            </a:pPr>
            <a:r>
              <a:rPr lang="en-US"/>
              <a:t> Awards &amp; Ratings</a:t>
            </a:r>
          </a:p>
          <a:p>
            <a:pPr>
              <a:lnSpc>
                <a:spcPct val="160000"/>
              </a:lnSpc>
              <a:buClr>
                <a:srgbClr val="0069B3"/>
              </a:buClr>
              <a:buFont typeface="Wingdings" panose="05000000000000000000" pitchFamily="2" charset="2"/>
              <a:buChar char="Ø"/>
            </a:pPr>
            <a:r>
              <a:rPr lang="en-US"/>
              <a:t>  Impact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DAD50D9-5CDE-E3C7-FF4E-4AEFC21D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B71F-1CC0-313B-EF04-19A03708E9F3}"/>
              </a:ext>
            </a:extLst>
          </p:cNvPr>
          <p:cNvSpPr/>
          <p:nvPr/>
        </p:nvSpPr>
        <p:spPr>
          <a:xfrm>
            <a:off x="30481" y="6434372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oter Placeholder 16">
            <a:extLst>
              <a:ext uri="{FF2B5EF4-FFF2-40B4-BE49-F238E27FC236}">
                <a16:creationId xmlns:a16="http://schemas.microsoft.com/office/drawing/2014/main" id="{8588A486-C08A-D1A7-0DB6-A121398F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51967" y="6453778"/>
            <a:ext cx="56194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kern="1200" cap="none" baseline="0">
                <a:solidFill>
                  <a:schemeClr val="bg1"/>
                </a:solidFill>
                <a:latin typeface="Verdana Pro"/>
              </a:rPr>
              <a:t>The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Hope Hub</a:t>
            </a:r>
            <a:r>
              <a:rPr lang="en-US" kern="1200" cap="none" baseline="0">
                <a:solidFill>
                  <a:schemeClr val="bg1"/>
                </a:solidFill>
                <a:latin typeface="Verdana Pro"/>
              </a:rPr>
              <a:t> </a:t>
            </a:r>
            <a:r>
              <a:rPr lang="en-US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kern="1200" cap="none" baseline="0">
                <a:solidFill>
                  <a:schemeClr val="bg1"/>
                </a:solidFill>
                <a:latin typeface="Verdana Pro"/>
              </a:rPr>
              <a:t>Registered charity in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England </a:t>
            </a:r>
            <a:r>
              <a:rPr lang="en-US" kern="1200" cap="none" baseline="0">
                <a:solidFill>
                  <a:schemeClr val="bg1"/>
                </a:solidFill>
                <a:latin typeface="Verdana Pro"/>
              </a:rPr>
              <a:t>and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Wales</a:t>
            </a:r>
            <a:r>
              <a:rPr lang="en-US" kern="1200" cap="none" baseline="0">
                <a:solidFill>
                  <a:schemeClr val="bg1"/>
                </a:solidFill>
                <a:latin typeface="Verdana Pro"/>
              </a:rPr>
              <a:t> number 1176452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A650F94D-7B7D-8CDA-D831-253EA4D3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219" y="575861"/>
            <a:ext cx="916502" cy="984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0FE45-E50D-121E-96AF-21220CB02B72}"/>
              </a:ext>
            </a:extLst>
          </p:cNvPr>
          <p:cNvSpPr txBox="1"/>
          <p:nvPr/>
        </p:nvSpPr>
        <p:spPr>
          <a:xfrm>
            <a:off x="4542600" y="4670343"/>
            <a:ext cx="3481074" cy="14414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GB" b="1">
                <a:solidFill>
                  <a:srgbClr val="0069B3"/>
                </a:solidFill>
                <a:latin typeface="Arial"/>
                <a:cs typeface="Arial"/>
              </a:rPr>
              <a:t>Mags Mercer</a:t>
            </a:r>
            <a:endParaRPr lang="en-GB" sz="1800" b="1">
              <a:solidFill>
                <a:srgbClr val="00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1600">
                <a:solidFill>
                  <a:srgbClr val="0069B3"/>
                </a:solidFill>
                <a:latin typeface="Arial"/>
                <a:cs typeface="Arial"/>
              </a:rPr>
              <a:t>Chief Executive</a:t>
            </a:r>
            <a:endParaRPr lang="en-GB" sz="1600">
              <a:solidFill>
                <a:srgbClr val="00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1500">
                <a:solidFill>
                  <a:srgbClr val="0069B3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Mags.Mercer@thehopehub.org.uk</a:t>
            </a:r>
            <a:r>
              <a:rPr lang="en-GB" sz="1500">
                <a:solidFill>
                  <a:srgbClr val="0069B3"/>
                </a:solidFill>
                <a:latin typeface="Arial"/>
                <a:cs typeface="Arial"/>
              </a:rPr>
              <a:t>  </a:t>
            </a:r>
          </a:p>
          <a:p>
            <a:pPr>
              <a:spcAft>
                <a:spcPts val="200"/>
              </a:spcAft>
            </a:pPr>
            <a:r>
              <a:rPr lang="en-GB" sz="1600">
                <a:solidFill>
                  <a:srgbClr val="0069B3"/>
                </a:solidFill>
                <a:latin typeface="Arial"/>
                <a:cs typeface="Arial"/>
              </a:rPr>
              <a:t>Mb: 07783 430092</a:t>
            </a:r>
          </a:p>
          <a:p>
            <a:pPr>
              <a:spcAft>
                <a:spcPts val="200"/>
              </a:spcAft>
            </a:pPr>
            <a:endParaRPr lang="en-GB" sz="130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4A395-543E-437B-3D91-93D3EB92A057}"/>
              </a:ext>
            </a:extLst>
          </p:cNvPr>
          <p:cNvSpPr txBox="1"/>
          <p:nvPr/>
        </p:nvSpPr>
        <p:spPr>
          <a:xfrm>
            <a:off x="4545322" y="2444885"/>
            <a:ext cx="3071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Hope Hub</a:t>
            </a:r>
          </a:p>
          <a:p>
            <a:endParaRPr lang="en-GB" i="1">
              <a:solidFill>
                <a:srgbClr val="00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i="1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‘For the Relief of Poverty’</a:t>
            </a:r>
          </a:p>
          <a:p>
            <a:endParaRPr lang="en-GB" i="1">
              <a:solidFill>
                <a:srgbClr val="00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i="1">
                <a:solidFill>
                  <a:srgbClr val="00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 prevent &amp; End Homelessness in our Community</a:t>
            </a:r>
            <a:endParaRPr lang="en-GB" sz="1500">
              <a:solidFill>
                <a:srgbClr val="00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26B23A9-739E-7CA3-F5D5-54BA8450A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3" t="897" r="3102" b="3831"/>
          <a:stretch>
            <a:fillRect/>
          </a:stretch>
        </p:blipFill>
        <p:spPr>
          <a:xfrm>
            <a:off x="8300385" y="2446801"/>
            <a:ext cx="2796661" cy="329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C28E9D-407F-227D-EAA3-78D684D7B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DC20A-8FDD-0D9F-7050-3B3CC299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1E3C1F-33D3-B36C-CBC9-4CDDCA159067}"/>
              </a:ext>
            </a:extLst>
          </p:cNvPr>
          <p:cNvSpPr/>
          <p:nvPr/>
        </p:nvSpPr>
        <p:spPr>
          <a:xfrm>
            <a:off x="2086" y="6395579"/>
            <a:ext cx="12189913" cy="459287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01B65BFD-EDD4-4AB4-8DD7-E8B11CAC07FE}"/>
              </a:ext>
            </a:extLst>
          </p:cNvPr>
          <p:cNvSpPr txBox="1"/>
          <p:nvPr/>
        </p:nvSpPr>
        <p:spPr>
          <a:xfrm>
            <a:off x="8807507" y="6541719"/>
            <a:ext cx="29660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Hub</a:t>
            </a:r>
            <a:r>
              <a:rPr sz="1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sz="1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charity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1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1176452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2737320-3012-CBEB-C483-618CD5431AB7}"/>
              </a:ext>
            </a:extLst>
          </p:cNvPr>
          <p:cNvSpPr txBox="1"/>
          <p:nvPr/>
        </p:nvSpPr>
        <p:spPr>
          <a:xfrm>
            <a:off x="10117738" y="4963456"/>
            <a:ext cx="195326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1600" spc="35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600" spc="3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rgbClr val="001F5F"/>
                </a:solidFill>
                <a:latin typeface="Calibri"/>
                <a:cs typeface="Calibri"/>
              </a:rPr>
              <a:t>HOLISTIC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3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6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OPEN</a:t>
            </a:r>
            <a:r>
              <a:rPr sz="16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TO</a:t>
            </a:r>
            <a:r>
              <a:rPr sz="16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25">
                <a:solidFill>
                  <a:srgbClr val="001F5F"/>
                </a:solidFill>
                <a:latin typeface="Calibri"/>
                <a:cs typeface="Calibri"/>
              </a:rPr>
              <a:t>ALL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250190" algn="l"/>
              </a:tabLst>
            </a:pPr>
            <a:r>
              <a:rPr sz="1600" spc="-5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	</a:t>
            </a:r>
            <a:r>
              <a:rPr sz="1600" spc="-3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600" spc="30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PERSON</a:t>
            </a:r>
            <a:r>
              <a:rPr sz="1600" spc="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rgbClr val="001F5F"/>
                </a:solidFill>
                <a:latin typeface="Calibri"/>
                <a:cs typeface="Calibri"/>
              </a:rPr>
              <a:t>CENTRED </a:t>
            </a:r>
            <a:r>
              <a:rPr sz="1600" spc="-5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>
                <a:solidFill>
                  <a:srgbClr val="001F5F"/>
                </a:solidFill>
                <a:latin typeface="Calibri"/>
                <a:cs typeface="Calibri"/>
              </a:rPr>
              <a:t>	=</a:t>
            </a:r>
            <a:r>
              <a:rPr sz="1600" spc="3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rgbClr val="001F5F"/>
                </a:solidFill>
                <a:latin typeface="Calibri"/>
                <a:cs typeface="Calibri"/>
              </a:rPr>
              <a:t>EMPOWERING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8">
            <a:extLst>
              <a:ext uri="{FF2B5EF4-FFF2-40B4-BE49-F238E27FC236}">
                <a16:creationId xmlns:a16="http://schemas.microsoft.com/office/drawing/2014/main" id="{DD22DCE0-165E-157F-2F55-03125AD48A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7738" y="3736759"/>
            <a:ext cx="2074261" cy="1021613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787CAE5D-D7F8-A98D-0DDF-0D44B2295C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73172" y="2527536"/>
            <a:ext cx="1040820" cy="1004139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1E11F50D-3CFD-7C19-A3E7-C744F17ED81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8551" y="673414"/>
            <a:ext cx="1501375" cy="1554631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EA59FEDB-75B6-306E-A4B4-4D3B97EBF95E}"/>
              </a:ext>
            </a:extLst>
          </p:cNvPr>
          <p:cNvSpPr txBox="1">
            <a:spLocks/>
          </p:cNvSpPr>
          <p:nvPr/>
        </p:nvSpPr>
        <p:spPr>
          <a:xfrm>
            <a:off x="2704563" y="735583"/>
            <a:ext cx="6490952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‘For</a:t>
            </a:r>
            <a:r>
              <a:rPr lang="en-GB" sz="3600" i="1" spc="-35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the</a:t>
            </a:r>
            <a:r>
              <a:rPr lang="en-GB" sz="3600" i="1" spc="-35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Relief</a:t>
            </a:r>
            <a:r>
              <a:rPr lang="en-GB" sz="3600" i="1" spc="-30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of</a:t>
            </a:r>
            <a:r>
              <a:rPr lang="en-GB" sz="3600" i="1" spc="-30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lang="en-GB" sz="3600" i="1" spc="-10">
                <a:solidFill>
                  <a:srgbClr val="0070C0"/>
                </a:solidFill>
                <a:latin typeface="Verdana Pro" panose="020B0604030504040204" pitchFamily="34" charset="0"/>
                <a:cs typeface="Arial"/>
              </a:rPr>
              <a:t>Poverty’</a:t>
            </a:r>
            <a:endParaRPr lang="en-GB" sz="3600">
              <a:solidFill>
                <a:srgbClr val="0070C0"/>
              </a:solidFill>
              <a:latin typeface="Verdana Pro" panose="020B0604030504040204" pitchFamily="34" charset="0"/>
              <a:cs typeface="Arial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07B6EF04-F44B-F08B-A7F9-E3FB7813F6E4}"/>
              </a:ext>
            </a:extLst>
          </p:cNvPr>
          <p:cNvSpPr txBox="1">
            <a:spLocks/>
          </p:cNvSpPr>
          <p:nvPr/>
        </p:nvSpPr>
        <p:spPr>
          <a:xfrm>
            <a:off x="720953" y="1841883"/>
            <a:ext cx="8358653" cy="2183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>
              <a:spcBef>
                <a:spcPts val="105"/>
              </a:spcBef>
              <a:buNone/>
            </a:pP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</a:rPr>
              <a:t>Working</a:t>
            </a:r>
            <a:r>
              <a:rPr lang="en-GB" sz="3600" i="1" spc="-30">
                <a:solidFill>
                  <a:srgbClr val="0070C0"/>
                </a:solidFill>
                <a:latin typeface="Verdana Pro" panose="020B0604030504040204" pitchFamily="34" charset="0"/>
              </a:rPr>
              <a:t>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</a:rPr>
              <a:t>to</a:t>
            </a:r>
            <a:r>
              <a:rPr lang="en-GB" sz="3600" i="1" spc="-10">
                <a:solidFill>
                  <a:srgbClr val="0070C0"/>
                </a:solidFill>
                <a:latin typeface="Verdana Pro" panose="020B0604030504040204" pitchFamily="34" charset="0"/>
              </a:rPr>
              <a:t>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</a:rPr>
              <a:t>prevent</a:t>
            </a:r>
            <a:r>
              <a:rPr lang="en-GB" sz="3600" i="1" spc="-10">
                <a:solidFill>
                  <a:srgbClr val="0070C0"/>
                </a:solidFill>
                <a:latin typeface="Verdana Pro" panose="020B0604030504040204" pitchFamily="34" charset="0"/>
              </a:rPr>
              <a:t>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</a:rPr>
              <a:t>&amp;</a:t>
            </a:r>
            <a:r>
              <a:rPr lang="en-GB" sz="3600" i="1" spc="-5">
                <a:solidFill>
                  <a:srgbClr val="0070C0"/>
                </a:solidFill>
                <a:latin typeface="Verdana Pro" panose="020B0604030504040204" pitchFamily="34" charset="0"/>
              </a:rPr>
              <a:t> </a:t>
            </a:r>
            <a:r>
              <a:rPr lang="en-GB" sz="3600" i="1" spc="-25">
                <a:solidFill>
                  <a:srgbClr val="0070C0"/>
                </a:solidFill>
                <a:latin typeface="Verdana Pro" panose="020B0604030504040204" pitchFamily="34" charset="0"/>
              </a:rPr>
              <a:t>END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</a:rPr>
              <a:t>Homelessness</a:t>
            </a:r>
            <a:r>
              <a:rPr lang="en-GB" sz="3600" i="1" spc="-50">
                <a:solidFill>
                  <a:srgbClr val="0070C0"/>
                </a:solidFill>
                <a:latin typeface="Verdana Pro" panose="020B0604030504040204" pitchFamily="34" charset="0"/>
              </a:rPr>
              <a:t>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</a:rPr>
              <a:t>in</a:t>
            </a:r>
            <a:r>
              <a:rPr lang="en-GB" sz="3600" i="1" spc="-5">
                <a:solidFill>
                  <a:srgbClr val="0070C0"/>
                </a:solidFill>
                <a:latin typeface="Verdana Pro" panose="020B0604030504040204" pitchFamily="34" charset="0"/>
              </a:rPr>
              <a:t> </a:t>
            </a:r>
            <a:r>
              <a:rPr lang="en-GB" sz="3600" i="1">
                <a:solidFill>
                  <a:srgbClr val="0070C0"/>
                </a:solidFill>
                <a:latin typeface="Verdana Pro" panose="020B0604030504040204" pitchFamily="34" charset="0"/>
              </a:rPr>
              <a:t>our </a:t>
            </a:r>
            <a:r>
              <a:rPr lang="en-GB" sz="3600" i="1" spc="-10">
                <a:solidFill>
                  <a:srgbClr val="0070C0"/>
                </a:solidFill>
                <a:latin typeface="Verdana Pro" panose="020B0604030504040204" pitchFamily="34" charset="0"/>
              </a:rPr>
              <a:t>Community</a:t>
            </a:r>
          </a:p>
          <a:p>
            <a:pPr marL="0" marR="5080" indent="0">
              <a:spcBef>
                <a:spcPts val="105"/>
              </a:spcBef>
              <a:buNone/>
            </a:pPr>
            <a:endParaRPr lang="en-GB" sz="3600" b="1" i="1" u="sng" spc="-10">
              <a:solidFill>
                <a:srgbClr val="0070C0"/>
              </a:solidFill>
              <a:uFill>
                <a:solidFill>
                  <a:srgbClr val="2E5496"/>
                </a:solidFill>
              </a:uFill>
              <a:latin typeface="Verdana Pro" panose="020B0604030504040204" pitchFamily="34" charset="0"/>
              <a:cs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5080" indent="0" algn="ctr">
              <a:spcBef>
                <a:spcPts val="105"/>
              </a:spcBef>
              <a:buNone/>
            </a:pPr>
            <a:r>
              <a:rPr lang="en-GB" sz="2400" b="1" u="sng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en-GB" sz="2400" b="1" u="sng" spc="-20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u="sng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Hope</a:t>
            </a:r>
            <a:r>
              <a:rPr lang="en-GB" sz="2400" b="1" u="sng" spc="-10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u="sng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</a:t>
            </a:r>
            <a:r>
              <a:rPr lang="en-GB" sz="2400" b="1" u="sng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</a:rPr>
              <a:t>b</a:t>
            </a:r>
            <a:r>
              <a:rPr lang="en-GB" sz="2400" b="1" u="sng" spc="-10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</a:rPr>
              <a:t> </a:t>
            </a:r>
            <a:r>
              <a:rPr lang="en-GB" sz="2400" b="1" u="sng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GB" sz="2400" b="1" u="sng" spc="-35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</a:rPr>
              <a:t> </a:t>
            </a:r>
            <a:r>
              <a:rPr lang="en-GB" sz="2400" b="1" u="sng" spc="-10">
                <a:solidFill>
                  <a:srgbClr val="0070C0"/>
                </a:solidFill>
                <a:uFill>
                  <a:solidFill>
                    <a:srgbClr val="2E5496"/>
                  </a:solidFill>
                </a:u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lang="en-GB" sz="240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149E36F5-0A32-8A13-6682-EF1CE6744FA2}"/>
              </a:ext>
            </a:extLst>
          </p:cNvPr>
          <p:cNvSpPr txBox="1"/>
          <p:nvPr/>
        </p:nvSpPr>
        <p:spPr>
          <a:xfrm>
            <a:off x="720953" y="4171315"/>
            <a:ext cx="702500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88230">
              <a:lnSpc>
                <a:spcPct val="100000"/>
              </a:lnSpc>
              <a:spcBef>
                <a:spcPts val="100"/>
              </a:spcBef>
            </a:pPr>
            <a:r>
              <a:rPr sz="2400">
                <a:solidFill>
                  <a:srgbClr val="0070C0"/>
                </a:solidFill>
                <a:latin typeface="Arial"/>
                <a:cs typeface="Arial"/>
              </a:rPr>
              <a:t>Mags</a:t>
            </a:r>
            <a:r>
              <a:rPr sz="2400" spc="-6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0070C0"/>
                </a:solidFill>
                <a:latin typeface="Arial"/>
                <a:cs typeface="Arial"/>
              </a:rPr>
              <a:t>Mercer </a:t>
            </a:r>
            <a:r>
              <a:rPr sz="2400">
                <a:solidFill>
                  <a:srgbClr val="0070C0"/>
                </a:solidFill>
                <a:latin typeface="Arial"/>
                <a:cs typeface="Arial"/>
              </a:rPr>
              <a:t>Chief</a:t>
            </a:r>
            <a:r>
              <a:rPr sz="2400" spc="-6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0070C0"/>
                </a:solidFill>
                <a:latin typeface="Arial"/>
                <a:cs typeface="Arial"/>
              </a:rPr>
              <a:t>Executive</a:t>
            </a:r>
            <a:endParaRPr sz="2400">
              <a:solidFill>
                <a:srgbClr val="0070C0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tabLst>
                <a:tab pos="4815205" algn="l"/>
                <a:tab pos="5063490" algn="l"/>
              </a:tabLst>
            </a:pPr>
            <a:r>
              <a:rPr sz="2400" u="sng" spc="-10">
                <a:solidFill>
                  <a:srgbClr val="0070C0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mags.mercer@thehopehub.org.uk</a:t>
            </a:r>
            <a:r>
              <a:rPr sz="2400" u="none">
                <a:solidFill>
                  <a:srgbClr val="0070C0"/>
                </a:solidFill>
                <a:latin typeface="Arial"/>
                <a:cs typeface="Arial"/>
              </a:rPr>
              <a:t>	</a:t>
            </a:r>
            <a:r>
              <a:rPr sz="2400" u="none" spc="-50">
                <a:solidFill>
                  <a:srgbClr val="0070C0"/>
                </a:solidFill>
                <a:latin typeface="Arial"/>
                <a:cs typeface="Arial"/>
              </a:rPr>
              <a:t>|</a:t>
            </a:r>
            <a:r>
              <a:rPr sz="2400" u="none">
                <a:solidFill>
                  <a:srgbClr val="0070C0"/>
                </a:solidFill>
                <a:latin typeface="Arial"/>
                <a:cs typeface="Arial"/>
              </a:rPr>
              <a:t>	07783</a:t>
            </a:r>
            <a:r>
              <a:rPr sz="2400" u="none" spc="-9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u="none" spc="-10">
                <a:solidFill>
                  <a:srgbClr val="0070C0"/>
                </a:solidFill>
                <a:latin typeface="Arial"/>
                <a:cs typeface="Arial"/>
              </a:rPr>
              <a:t>430092 </a:t>
            </a:r>
            <a:r>
              <a:rPr sz="2400" u="none" spc="-10">
                <a:solidFill>
                  <a:srgbClr val="0070C0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www.thehopehub.org.uk</a:t>
            </a:r>
            <a:endParaRPr sz="2400">
              <a:solidFill>
                <a:srgbClr val="0070C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i="1">
                <a:solidFill>
                  <a:srgbClr val="0070C0"/>
                </a:solidFill>
                <a:latin typeface="Arial"/>
                <a:cs typeface="Arial"/>
              </a:rPr>
              <a:t>Registered</a:t>
            </a:r>
            <a:r>
              <a:rPr sz="2400" i="1" spc="-5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i="1">
                <a:solidFill>
                  <a:srgbClr val="0070C0"/>
                </a:solidFill>
                <a:latin typeface="Arial"/>
                <a:cs typeface="Arial"/>
              </a:rPr>
              <a:t>Charity</a:t>
            </a:r>
            <a:r>
              <a:rPr sz="2400" i="1" spc="-5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i="1">
                <a:solidFill>
                  <a:srgbClr val="0070C0"/>
                </a:solidFill>
                <a:latin typeface="Arial"/>
                <a:cs typeface="Arial"/>
              </a:rPr>
              <a:t>No.</a:t>
            </a:r>
            <a:r>
              <a:rPr sz="2400" i="1" spc="-6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i="1" spc="-10">
                <a:solidFill>
                  <a:srgbClr val="0070C0"/>
                </a:solidFill>
                <a:latin typeface="Arial"/>
                <a:cs typeface="Arial"/>
              </a:rPr>
              <a:t>1176452</a:t>
            </a:r>
            <a:endParaRPr sz="240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61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8A9622-87B1-20C7-CE69-E3D6E291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4217" y="6526447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88891-6A61-2E48-5951-DFA69165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D386A4-D803-45F9-90F3-544A8DE91FCF}"/>
              </a:ext>
            </a:extLst>
          </p:cNvPr>
          <p:cNvSpPr/>
          <p:nvPr/>
        </p:nvSpPr>
        <p:spPr>
          <a:xfrm>
            <a:off x="30481" y="6434372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object 9">
            <a:extLst>
              <a:ext uri="{FF2B5EF4-FFF2-40B4-BE49-F238E27FC236}">
                <a16:creationId xmlns:a16="http://schemas.microsoft.com/office/drawing/2014/main" id="{38B9D753-7153-1D2B-3DDA-0B3996BD883E}"/>
              </a:ext>
            </a:extLst>
          </p:cNvPr>
          <p:cNvGrpSpPr/>
          <p:nvPr/>
        </p:nvGrpSpPr>
        <p:grpSpPr>
          <a:xfrm>
            <a:off x="-3840" y="-17012"/>
            <a:ext cx="12195810" cy="529590"/>
            <a:chOff x="-6350" y="-6299"/>
            <a:chExt cx="12195810" cy="529590"/>
          </a:xfrm>
        </p:grpSpPr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994D877D-EBAE-219C-93BE-D95A844EDB73}"/>
                </a:ext>
              </a:extLst>
            </p:cNvPr>
            <p:cNvSpPr/>
            <p:nvPr/>
          </p:nvSpPr>
          <p:spPr>
            <a:xfrm>
              <a:off x="0" y="50"/>
              <a:ext cx="12183110" cy="516890"/>
            </a:xfrm>
            <a:custGeom>
              <a:avLst/>
              <a:gdLst/>
              <a:ahLst/>
              <a:cxnLst/>
              <a:rect l="l" t="t" r="r" b="b"/>
              <a:pathLst>
                <a:path w="12183110" h="516890">
                  <a:moveTo>
                    <a:pt x="12183110" y="0"/>
                  </a:moveTo>
                  <a:lnTo>
                    <a:pt x="0" y="0"/>
                  </a:lnTo>
                  <a:lnTo>
                    <a:pt x="0" y="516839"/>
                  </a:lnTo>
                  <a:lnTo>
                    <a:pt x="12183110" y="516839"/>
                  </a:lnTo>
                  <a:lnTo>
                    <a:pt x="12183110" y="0"/>
                  </a:lnTo>
                  <a:close/>
                </a:path>
              </a:pathLst>
            </a:custGeom>
            <a:solidFill>
              <a:srgbClr val="006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A01FEF7E-615E-D74C-4D39-3364B94AE199}"/>
                </a:ext>
              </a:extLst>
            </p:cNvPr>
            <p:cNvSpPr/>
            <p:nvPr/>
          </p:nvSpPr>
          <p:spPr>
            <a:xfrm>
              <a:off x="0" y="50"/>
              <a:ext cx="12183110" cy="516890"/>
            </a:xfrm>
            <a:custGeom>
              <a:avLst/>
              <a:gdLst/>
              <a:ahLst/>
              <a:cxnLst/>
              <a:rect l="l" t="t" r="r" b="b"/>
              <a:pathLst>
                <a:path w="12183110" h="516890">
                  <a:moveTo>
                    <a:pt x="0" y="516839"/>
                  </a:moveTo>
                  <a:lnTo>
                    <a:pt x="12183110" y="516839"/>
                  </a:lnTo>
                  <a:lnTo>
                    <a:pt x="12183110" y="0"/>
                  </a:lnTo>
                  <a:lnTo>
                    <a:pt x="0" y="0"/>
                  </a:lnTo>
                  <a:lnTo>
                    <a:pt x="0" y="516839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12">
            <a:extLst>
              <a:ext uri="{FF2B5EF4-FFF2-40B4-BE49-F238E27FC236}">
                <a16:creationId xmlns:a16="http://schemas.microsoft.com/office/drawing/2014/main" id="{EF869EF6-B5BA-15AA-6802-29262A9A7875}"/>
              </a:ext>
            </a:extLst>
          </p:cNvPr>
          <p:cNvSpPr txBox="1">
            <a:spLocks/>
          </p:cNvSpPr>
          <p:nvPr/>
        </p:nvSpPr>
        <p:spPr>
          <a:xfrm>
            <a:off x="572071" y="38225"/>
            <a:ext cx="10058400" cy="349839"/>
          </a:xfrm>
          <a:prstGeom prst="rect">
            <a:avLst/>
          </a:prstGeom>
        </p:spPr>
        <p:txBody>
          <a:bodyPr vert="horz" wrap="square" lIns="0" tIns="72136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18664">
              <a:lnSpc>
                <a:spcPct val="100000"/>
              </a:lnSpc>
              <a:spcBef>
                <a:spcPts val="100"/>
              </a:spcBef>
            </a:pPr>
            <a:r>
              <a:rPr lang="en-GB" sz="1800" b="1">
                <a:solidFill>
                  <a:srgbClr val="FFFFFF"/>
                </a:solidFill>
                <a:latin typeface="Arial"/>
                <a:cs typeface="Arial"/>
              </a:rPr>
              <a:t>THH</a:t>
            </a:r>
            <a:r>
              <a:rPr lang="en-GB" sz="1800" b="1" spc="-40">
                <a:solidFill>
                  <a:srgbClr val="FFFFFF"/>
                </a:solidFill>
                <a:latin typeface="Arial"/>
                <a:cs typeface="Arial"/>
              </a:rPr>
              <a:t> DAY</a:t>
            </a:r>
            <a:r>
              <a:rPr lang="en-GB" sz="1800" b="1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800" b="1">
                <a:solidFill>
                  <a:srgbClr val="FFFFFF"/>
                </a:solidFill>
                <a:latin typeface="Arial"/>
                <a:cs typeface="Arial"/>
              </a:rPr>
              <a:t>SERVICE</a:t>
            </a:r>
            <a:r>
              <a:rPr lang="en-GB" sz="1800" b="1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800" b="1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lang="en-GB" sz="1800" b="1" spc="-10">
                <a:solidFill>
                  <a:srgbClr val="FFFFFF"/>
                </a:solidFill>
                <a:latin typeface="Arial"/>
                <a:cs typeface="Arial"/>
              </a:rPr>
              <a:t> EMERGENCY</a:t>
            </a:r>
            <a:r>
              <a:rPr lang="en-GB" sz="1800" b="1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800" b="1" spc="-20">
                <a:solidFill>
                  <a:srgbClr val="FFFFFF"/>
                </a:solidFill>
                <a:latin typeface="Arial"/>
                <a:cs typeface="Arial"/>
              </a:rPr>
              <a:t>ACCOMMODATION</a:t>
            </a:r>
            <a:r>
              <a:rPr lang="en-GB" sz="18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800" b="1">
                <a:solidFill>
                  <a:srgbClr val="FFFFFF"/>
                </a:solidFill>
                <a:latin typeface="Arial"/>
                <a:cs typeface="Arial"/>
              </a:rPr>
              <a:t>HOUSE</a:t>
            </a:r>
            <a:r>
              <a:rPr lang="en-GB" sz="1800" b="1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800" b="1" spc="-10">
                <a:solidFill>
                  <a:srgbClr val="FFFFFF"/>
                </a:solidFill>
                <a:latin typeface="Arial"/>
                <a:cs typeface="Arial"/>
              </a:rPr>
              <a:t>(EAS)</a:t>
            </a:r>
            <a:endParaRPr lang="en-GB" sz="1800" b="1">
              <a:latin typeface="Arial"/>
              <a:cs typeface="Arial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13D98006-9CD3-A930-518A-DEB158E515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080" y="1174826"/>
            <a:ext cx="5971345" cy="4454182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BDD069F6-F384-D9EB-A1FD-6A1913DC07D2}"/>
              </a:ext>
            </a:extLst>
          </p:cNvPr>
          <p:cNvSpPr txBox="1"/>
          <p:nvPr/>
        </p:nvSpPr>
        <p:spPr>
          <a:xfrm>
            <a:off x="748625" y="5650433"/>
            <a:ext cx="5989799" cy="37211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0"/>
              </a:lnSpc>
            </a:pPr>
            <a:r>
              <a:rPr sz="2400">
                <a:latin typeface="Calibri"/>
                <a:cs typeface="Calibri"/>
              </a:rPr>
              <a:t>SERVICES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 spc="-100">
                <a:latin typeface="Calibri"/>
                <a:cs typeface="Calibri"/>
              </a:rPr>
              <a:t>PATHWAY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:</a:t>
            </a:r>
            <a:r>
              <a:rPr sz="2400" spc="-3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CRISIS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&amp;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EMPOWERMENT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3" name="object 3">
            <a:extLst>
              <a:ext uri="{FF2B5EF4-FFF2-40B4-BE49-F238E27FC236}">
                <a16:creationId xmlns:a16="http://schemas.microsoft.com/office/drawing/2014/main" id="{B89A6D7A-0E9C-F592-3A4D-8E2F229489F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5063" y="1174826"/>
            <a:ext cx="3635882" cy="4847717"/>
          </a:xfrm>
          <a:prstGeom prst="rect">
            <a:avLst/>
          </a:prstGeom>
        </p:spPr>
      </p:pic>
      <p:sp>
        <p:nvSpPr>
          <p:cNvPr id="14" name="object 19">
            <a:extLst>
              <a:ext uri="{FF2B5EF4-FFF2-40B4-BE49-F238E27FC236}">
                <a16:creationId xmlns:a16="http://schemas.microsoft.com/office/drawing/2014/main" id="{281413AD-97AB-A4F4-B6A9-E165838ED1CD}"/>
              </a:ext>
            </a:extLst>
          </p:cNvPr>
          <p:cNvSpPr txBox="1"/>
          <p:nvPr/>
        </p:nvSpPr>
        <p:spPr>
          <a:xfrm>
            <a:off x="8992882" y="6580513"/>
            <a:ext cx="29660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Hub</a:t>
            </a:r>
            <a:r>
              <a:rPr sz="1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sz="1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charity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1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1176452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660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64484-C6B8-8F54-8248-B3591814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3AB3D7-0712-68AC-C0E2-969B3F76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4217" y="6526447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030A2F-968B-02A6-FBC9-AEC70809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14BCF2-A922-0E8F-D1CC-886A9E0DFFD5}"/>
              </a:ext>
            </a:extLst>
          </p:cNvPr>
          <p:cNvSpPr/>
          <p:nvPr/>
        </p:nvSpPr>
        <p:spPr>
          <a:xfrm>
            <a:off x="30481" y="6434372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CC1871C-498C-519A-6619-E9281E940620}"/>
              </a:ext>
            </a:extLst>
          </p:cNvPr>
          <p:cNvSpPr txBox="1">
            <a:spLocks/>
          </p:cNvSpPr>
          <p:nvPr/>
        </p:nvSpPr>
        <p:spPr>
          <a:xfrm>
            <a:off x="916939" y="609676"/>
            <a:ext cx="799524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4400" spc="-10">
                <a:solidFill>
                  <a:srgbClr val="0070C0"/>
                </a:solidFill>
                <a:latin typeface="Verdana Pro" panose="020B0604030504040204" pitchFamily="34" charset="0"/>
                <a:cs typeface="Calibri Light"/>
              </a:rPr>
              <a:t>Services</a:t>
            </a:r>
            <a:r>
              <a:rPr lang="en-GB" sz="4400" spc="-190">
                <a:solidFill>
                  <a:srgbClr val="0070C0"/>
                </a:solidFill>
                <a:latin typeface="Verdana Pro" panose="020B0604030504040204" pitchFamily="34" charset="0"/>
                <a:cs typeface="Calibri Light"/>
              </a:rPr>
              <a:t> </a:t>
            </a:r>
            <a:r>
              <a:rPr lang="en-GB" sz="4400" spc="-80">
                <a:solidFill>
                  <a:srgbClr val="0070C0"/>
                </a:solidFill>
                <a:latin typeface="Verdana Pro" panose="020B0604030504040204" pitchFamily="34" charset="0"/>
                <a:cs typeface="Calibri Light"/>
              </a:rPr>
              <a:t>Pathway</a:t>
            </a:r>
            <a:r>
              <a:rPr lang="en-GB" sz="4400" spc="-170">
                <a:solidFill>
                  <a:srgbClr val="0070C0"/>
                </a:solidFill>
                <a:latin typeface="Verdana Pro" panose="020B0604030504040204" pitchFamily="34" charset="0"/>
                <a:cs typeface="Calibri Light"/>
              </a:rPr>
              <a:t> </a:t>
            </a:r>
            <a:r>
              <a:rPr lang="en-GB" sz="4400" spc="-10">
                <a:solidFill>
                  <a:srgbClr val="0070C0"/>
                </a:solidFill>
                <a:latin typeface="Verdana Pro" panose="020B0604030504040204" pitchFamily="34" charset="0"/>
                <a:cs typeface="Calibri Light"/>
              </a:rPr>
              <a:t>Includes</a:t>
            </a:r>
            <a:endParaRPr lang="en-GB" sz="4400">
              <a:solidFill>
                <a:srgbClr val="0070C0"/>
              </a:solidFill>
              <a:latin typeface="Verdana Pro" panose="020B0604030504040204" pitchFamily="34" charset="0"/>
              <a:cs typeface="Calibri Light"/>
            </a:endParaRPr>
          </a:p>
        </p:txBody>
      </p:sp>
      <p:pic>
        <p:nvPicPr>
          <p:cNvPr id="7" name="object 14">
            <a:extLst>
              <a:ext uri="{FF2B5EF4-FFF2-40B4-BE49-F238E27FC236}">
                <a16:creationId xmlns:a16="http://schemas.microsoft.com/office/drawing/2014/main" id="{F83DF9BD-70C2-1182-059F-EE3B86F860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87969" y="379675"/>
            <a:ext cx="1185623" cy="130556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70BC6806-B647-A04B-7BF6-8FDED6303CF3}"/>
              </a:ext>
            </a:extLst>
          </p:cNvPr>
          <p:cNvSpPr txBox="1"/>
          <p:nvPr/>
        </p:nvSpPr>
        <p:spPr>
          <a:xfrm>
            <a:off x="1847214" y="1586102"/>
            <a:ext cx="2175510" cy="130556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135890" rIns="0" bIns="0" rtlCol="0">
            <a:spAutoFit/>
          </a:bodyPr>
          <a:lstStyle/>
          <a:p>
            <a:pPr marL="173990" marR="166370" indent="-1270" algn="ctr">
              <a:lnSpc>
                <a:spcPct val="91500"/>
              </a:lnSpc>
              <a:spcBef>
                <a:spcPts val="107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Crisis</a:t>
            </a:r>
            <a:r>
              <a:rPr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Drop</a:t>
            </a:r>
            <a:r>
              <a:rPr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800" spc="-30">
                <a:solidFill>
                  <a:srgbClr val="FFFFFF"/>
                </a:solidFill>
                <a:latin typeface="Calibri"/>
                <a:cs typeface="Calibri"/>
              </a:rPr>
              <a:t>shower,</a:t>
            </a:r>
            <a:r>
              <a:rPr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meals, </a:t>
            </a:r>
            <a:r>
              <a:rPr sz="1800" spc="-20">
                <a:solidFill>
                  <a:srgbClr val="FFFFFF"/>
                </a:solidFill>
                <a:latin typeface="Calibri"/>
                <a:cs typeface="Calibri"/>
              </a:rPr>
              <a:t>laundry,</a:t>
            </a:r>
            <a:r>
              <a:rPr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emergency items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948E0FA-7053-5AE8-E0A0-5C9F0F352910}"/>
              </a:ext>
            </a:extLst>
          </p:cNvPr>
          <p:cNvSpPr txBox="1"/>
          <p:nvPr/>
        </p:nvSpPr>
        <p:spPr>
          <a:xfrm>
            <a:off x="4239767" y="1586102"/>
            <a:ext cx="2175510" cy="130556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86995" rIns="0" bIns="0" rtlCol="0">
            <a:spAutoFit/>
          </a:bodyPr>
          <a:lstStyle/>
          <a:p>
            <a:pPr marL="204470" marR="196215" indent="-1270" algn="ctr">
              <a:lnSpc>
                <a:spcPct val="91400"/>
              </a:lnSpc>
              <a:spcBef>
                <a:spcPts val="685"/>
              </a:spcBef>
            </a:pP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Empowerment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housing,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UC</a:t>
            </a:r>
            <a:r>
              <a:rPr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>
                <a:solidFill>
                  <a:srgbClr val="FFFFFF"/>
                </a:solidFill>
                <a:latin typeface="Calibri"/>
                <a:cs typeface="Calibri"/>
              </a:rPr>
              <a:t>etc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85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Energy</a:t>
            </a:r>
            <a:r>
              <a:rPr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Advice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9ABE6608-AFE4-1F57-F7B9-2818ED1182FE}"/>
              </a:ext>
            </a:extLst>
          </p:cNvPr>
          <p:cNvSpPr txBox="1"/>
          <p:nvPr/>
        </p:nvSpPr>
        <p:spPr>
          <a:xfrm>
            <a:off x="6632320" y="1586102"/>
            <a:ext cx="2175510" cy="130556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135890" rIns="0" bIns="0" rtlCol="0">
            <a:spAutoFit/>
          </a:bodyPr>
          <a:lstStyle/>
          <a:p>
            <a:pPr marL="287020" marR="279400" indent="1270" algn="ctr">
              <a:lnSpc>
                <a:spcPct val="91500"/>
              </a:lnSpc>
              <a:spcBef>
                <a:spcPts val="107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Living</a:t>
            </a:r>
            <a:r>
              <a:rPr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>
                <a:solidFill>
                  <a:srgbClr val="FFFFFF"/>
                </a:solidFill>
                <a:latin typeface="Calibri"/>
                <a:cs typeface="Calibri"/>
              </a:rPr>
              <a:t>Well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Workshops</a:t>
            </a:r>
            <a:r>
              <a:rPr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>
                <a:solidFill>
                  <a:srgbClr val="FFFFFF"/>
                </a:solidFill>
                <a:latin typeface="Calibri"/>
                <a:cs typeface="Calibri"/>
              </a:rPr>
              <a:t>Day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Service,</a:t>
            </a:r>
            <a:r>
              <a:rPr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EAS</a:t>
            </a:r>
            <a:r>
              <a:rPr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Community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96CA3808-227F-5F26-EE2B-09C4B079D6AD}"/>
              </a:ext>
            </a:extLst>
          </p:cNvPr>
          <p:cNvSpPr txBox="1"/>
          <p:nvPr/>
        </p:nvSpPr>
        <p:spPr>
          <a:xfrm>
            <a:off x="1847214" y="3108579"/>
            <a:ext cx="2175510" cy="130556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12953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19"/>
              </a:spcBef>
            </a:pPr>
            <a:endParaRPr sz="1800">
              <a:latin typeface="Times New Roman"/>
              <a:cs typeface="Times New Roman"/>
            </a:endParaRPr>
          </a:p>
          <a:p>
            <a:pPr marL="307975" marR="300355" indent="33020">
              <a:lnSpc>
                <a:spcPts val="1970"/>
              </a:lnSpc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Warm</a:t>
            </a:r>
            <a:r>
              <a:rPr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Welcome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Space</a:t>
            </a:r>
            <a:r>
              <a:rPr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>
                <a:solidFill>
                  <a:srgbClr val="FFFFFF"/>
                </a:solidFill>
                <a:latin typeface="Calibri"/>
                <a:cs typeface="Calibri"/>
              </a:rPr>
              <a:t>(Nov-Mar)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2327DF5B-702E-5472-9E52-CA00981BA538}"/>
              </a:ext>
            </a:extLst>
          </p:cNvPr>
          <p:cNvSpPr txBox="1"/>
          <p:nvPr/>
        </p:nvSpPr>
        <p:spPr>
          <a:xfrm>
            <a:off x="4239767" y="3108579"/>
            <a:ext cx="2175510" cy="130556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217804" rIns="0" bIns="0" rtlCol="0">
            <a:spAutoFit/>
          </a:bodyPr>
          <a:lstStyle/>
          <a:p>
            <a:pPr marL="288290" marR="280670" algn="ctr">
              <a:lnSpc>
                <a:spcPts val="1970"/>
              </a:lnSpc>
              <a:spcBef>
                <a:spcPts val="1714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Weekly</a:t>
            </a:r>
            <a:r>
              <a:rPr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Outreach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Drop</a:t>
            </a:r>
            <a:r>
              <a:rPr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55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Old</a:t>
            </a:r>
            <a:r>
              <a:rPr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>
                <a:solidFill>
                  <a:srgbClr val="FFFFFF"/>
                </a:solidFill>
                <a:latin typeface="Calibri"/>
                <a:cs typeface="Calibri"/>
              </a:rPr>
              <a:t>Dean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54ABEF3F-3A5D-3808-F993-77D88E23E82E}"/>
              </a:ext>
            </a:extLst>
          </p:cNvPr>
          <p:cNvSpPr txBox="1"/>
          <p:nvPr/>
        </p:nvSpPr>
        <p:spPr>
          <a:xfrm>
            <a:off x="6632320" y="3108579"/>
            <a:ext cx="2175510" cy="130556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261620" rIns="0" bIns="0" rtlCol="0">
            <a:spAutoFit/>
          </a:bodyPr>
          <a:lstStyle/>
          <a:p>
            <a:pPr marL="206375" marR="197485" algn="ctr">
              <a:lnSpc>
                <a:spcPct val="91400"/>
              </a:lnSpc>
              <a:spcBef>
                <a:spcPts val="206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Outreach</a:t>
            </a:r>
            <a:r>
              <a:rPr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>
                <a:solidFill>
                  <a:srgbClr val="FFFFFF"/>
                </a:solidFill>
                <a:latin typeface="Calibri"/>
                <a:cs typeface="Calibri"/>
              </a:rPr>
              <a:t>rough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sleepers</a:t>
            </a:r>
            <a:r>
              <a:rPr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across</a:t>
            </a:r>
            <a:r>
              <a:rPr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Borough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E06D354A-1386-9FFB-5A8F-190482980E1E}"/>
              </a:ext>
            </a:extLst>
          </p:cNvPr>
          <p:cNvSpPr txBox="1"/>
          <p:nvPr/>
        </p:nvSpPr>
        <p:spPr>
          <a:xfrm>
            <a:off x="1826514" y="4558500"/>
            <a:ext cx="2175510" cy="130556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14097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1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Workshops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75"/>
              </a:spcBef>
            </a:pPr>
            <a:r>
              <a:rPr sz="1800" spc="-45">
                <a:solidFill>
                  <a:srgbClr val="FFFFFF"/>
                </a:solidFill>
                <a:latin typeface="Calibri"/>
                <a:cs typeface="Calibri"/>
              </a:rPr>
              <a:t>CV,</a:t>
            </a:r>
            <a:r>
              <a:rPr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>
                <a:solidFill>
                  <a:srgbClr val="FFFFFF"/>
                </a:solidFill>
                <a:latin typeface="Calibri"/>
                <a:cs typeface="Calibri"/>
              </a:rPr>
              <a:t>Tng</a:t>
            </a:r>
            <a:r>
              <a:rPr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9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Job</a:t>
            </a:r>
            <a:r>
              <a:rPr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B99F5DA-F1C5-8957-D076-418E6BFC1E00}"/>
              </a:ext>
            </a:extLst>
          </p:cNvPr>
          <p:cNvSpPr txBox="1"/>
          <p:nvPr/>
        </p:nvSpPr>
        <p:spPr>
          <a:xfrm>
            <a:off x="4239767" y="4558500"/>
            <a:ext cx="2175510" cy="13055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85140">
              <a:lnSpc>
                <a:spcPct val="100000"/>
              </a:lnSpc>
              <a:spcBef>
                <a:spcPts val="130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1/11</a:t>
            </a:r>
            <a:r>
              <a:rPr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Partners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143F624A-AFA6-9418-0BCE-614F67AA5701}"/>
              </a:ext>
            </a:extLst>
          </p:cNvPr>
          <p:cNvSpPr txBox="1"/>
          <p:nvPr/>
        </p:nvSpPr>
        <p:spPr>
          <a:xfrm>
            <a:off x="4392167" y="4710900"/>
            <a:ext cx="2175510" cy="13055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85140">
              <a:lnSpc>
                <a:spcPct val="100000"/>
              </a:lnSpc>
              <a:spcBef>
                <a:spcPts val="130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1/11</a:t>
            </a:r>
            <a:r>
              <a:rPr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Partners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0">
            <a:extLst>
              <a:ext uri="{FF2B5EF4-FFF2-40B4-BE49-F238E27FC236}">
                <a16:creationId xmlns:a16="http://schemas.microsoft.com/office/drawing/2014/main" id="{EF2BDFE7-0420-6E42-A03B-36A7355ECAA9}"/>
              </a:ext>
            </a:extLst>
          </p:cNvPr>
          <p:cNvGrpSpPr/>
          <p:nvPr/>
        </p:nvGrpSpPr>
        <p:grpSpPr>
          <a:xfrm>
            <a:off x="4239767" y="4577906"/>
            <a:ext cx="2175510" cy="1305560"/>
            <a:chOff x="4239767" y="4558500"/>
            <a:chExt cx="2175510" cy="1305560"/>
          </a:xfrm>
        </p:grpSpPr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CCC6B7BE-40FC-A3E3-A000-4EF8C1FB48C0}"/>
                </a:ext>
              </a:extLst>
            </p:cNvPr>
            <p:cNvSpPr/>
            <p:nvPr/>
          </p:nvSpPr>
          <p:spPr>
            <a:xfrm>
              <a:off x="4239767" y="4558500"/>
              <a:ext cx="2175510" cy="1305560"/>
            </a:xfrm>
            <a:custGeom>
              <a:avLst/>
              <a:gdLst/>
              <a:ahLst/>
              <a:cxnLst/>
              <a:rect l="l" t="t" r="r" b="b"/>
              <a:pathLst>
                <a:path w="2175510" h="1305560">
                  <a:moveTo>
                    <a:pt x="2175002" y="0"/>
                  </a:moveTo>
                  <a:lnTo>
                    <a:pt x="0" y="0"/>
                  </a:lnTo>
                  <a:lnTo>
                    <a:pt x="0" y="1305052"/>
                  </a:lnTo>
                  <a:lnTo>
                    <a:pt x="2175002" y="1305052"/>
                  </a:lnTo>
                  <a:lnTo>
                    <a:pt x="217500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2">
              <a:extLst>
                <a:ext uri="{FF2B5EF4-FFF2-40B4-BE49-F238E27FC236}">
                  <a16:creationId xmlns:a16="http://schemas.microsoft.com/office/drawing/2014/main" id="{55476F0E-917B-18DB-AB5A-73F947ACA28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6711" y="5061407"/>
              <a:ext cx="1801114" cy="70893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ED100DB-8BFC-EDB3-C720-DEC97026E6AA}"/>
              </a:ext>
            </a:extLst>
          </p:cNvPr>
          <p:cNvSpPr txBox="1"/>
          <p:nvPr/>
        </p:nvSpPr>
        <p:spPr>
          <a:xfrm>
            <a:off x="4154425" y="4644984"/>
            <a:ext cx="2260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5140">
              <a:lnSpc>
                <a:spcPct val="100000"/>
              </a:lnSpc>
              <a:spcBef>
                <a:spcPts val="1300"/>
              </a:spcBef>
            </a:pPr>
            <a:r>
              <a:rPr lang="en-GB" sz="1800">
                <a:solidFill>
                  <a:srgbClr val="FFFFFF"/>
                </a:solidFill>
                <a:latin typeface="Calibri"/>
                <a:cs typeface="Calibri"/>
              </a:rPr>
              <a:t>1/11</a:t>
            </a:r>
            <a:r>
              <a:rPr lang="en-GB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800" spc="-10">
                <a:solidFill>
                  <a:srgbClr val="FFFFFF"/>
                </a:solidFill>
                <a:latin typeface="Calibri"/>
                <a:cs typeface="Calibri"/>
              </a:rPr>
              <a:t>Partners</a:t>
            </a:r>
            <a:endParaRPr lang="en-GB" sz="1800">
              <a:latin typeface="Calibri"/>
              <a:cs typeface="Calibri"/>
            </a:endParaRPr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D4B4AB9E-FAEA-40D3-4A6B-25B132D7D5F7}"/>
              </a:ext>
            </a:extLst>
          </p:cNvPr>
          <p:cNvSpPr txBox="1"/>
          <p:nvPr/>
        </p:nvSpPr>
        <p:spPr>
          <a:xfrm>
            <a:off x="6610984" y="4567313"/>
            <a:ext cx="2175510" cy="130556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12953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19"/>
              </a:spcBef>
            </a:pPr>
            <a:endParaRPr sz="1800">
              <a:latin typeface="Times New Roman"/>
              <a:cs typeface="Times New Roman"/>
            </a:endParaRPr>
          </a:p>
          <a:p>
            <a:pPr marL="226060" marR="218440" indent="1270">
              <a:lnSpc>
                <a:spcPts val="1970"/>
              </a:lnSpc>
            </a:pP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18-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Wellbeing</a:t>
            </a:r>
            <a:r>
              <a:rPr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Suicide</a:t>
            </a:r>
            <a:r>
              <a:rPr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FFFF"/>
                </a:solidFill>
                <a:latin typeface="Calibri"/>
                <a:cs typeface="Calibri"/>
              </a:rPr>
              <a:t>Prevention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BF299C96-F467-E8DD-CC47-106F7A5743CC}"/>
              </a:ext>
            </a:extLst>
          </p:cNvPr>
          <p:cNvSpPr txBox="1"/>
          <p:nvPr/>
        </p:nvSpPr>
        <p:spPr>
          <a:xfrm>
            <a:off x="9147429" y="6498227"/>
            <a:ext cx="29660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Hub</a:t>
            </a:r>
            <a:r>
              <a:rPr sz="1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sz="1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charity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1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1176452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12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2E9E4-6ED6-CB9D-1C7E-F4002EDF8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1BA87A-23A5-0ED6-E28F-3E91F4B1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4217" y="6526447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7CF51-8AAD-90C0-6EB9-49835097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CB54A2-8C08-7898-8209-6108C1D92E31}"/>
              </a:ext>
            </a:extLst>
          </p:cNvPr>
          <p:cNvSpPr/>
          <p:nvPr/>
        </p:nvSpPr>
        <p:spPr>
          <a:xfrm>
            <a:off x="30481" y="6434372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16">
            <a:extLst>
              <a:ext uri="{FF2B5EF4-FFF2-40B4-BE49-F238E27FC236}">
                <a16:creationId xmlns:a16="http://schemas.microsoft.com/office/drawing/2014/main" id="{B1BB02DD-9B04-9AB5-4BA7-4394802692AC}"/>
              </a:ext>
            </a:extLst>
          </p:cNvPr>
          <p:cNvSpPr txBox="1">
            <a:spLocks/>
          </p:cNvSpPr>
          <p:nvPr/>
        </p:nvSpPr>
        <p:spPr>
          <a:xfrm>
            <a:off x="5651967" y="6453778"/>
            <a:ext cx="561946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cap="none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F1D2877-77D6-894B-31C1-01DB46DB5FBB}"/>
              </a:ext>
            </a:extLst>
          </p:cNvPr>
          <p:cNvSpPr txBox="1"/>
          <p:nvPr/>
        </p:nvSpPr>
        <p:spPr>
          <a:xfrm>
            <a:off x="758337" y="1668310"/>
            <a:ext cx="9827965" cy="44499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0269" indent="-877569">
              <a:lnSpc>
                <a:spcPct val="100000"/>
              </a:lnSpc>
              <a:spcBef>
                <a:spcPts val="100"/>
              </a:spcBef>
              <a:buClr>
                <a:srgbClr val="4471C4"/>
              </a:buClr>
              <a:buFont typeface="Wingdings"/>
              <a:buChar char=""/>
              <a:tabLst>
                <a:tab pos="890269" algn="l"/>
                <a:tab pos="4094479" algn="l"/>
              </a:tabLst>
            </a:pP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196</a:t>
            </a:r>
            <a:r>
              <a:rPr sz="2400" spc="-7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 spc="-75">
                <a:solidFill>
                  <a:srgbClr val="2E5496"/>
                </a:solidFill>
                <a:latin typeface="Arial"/>
                <a:cs typeface="Arial"/>
              </a:rPr>
              <a:t>  P</a:t>
            </a:r>
            <a:r>
              <a:rPr sz="2400" err="1">
                <a:solidFill>
                  <a:srgbClr val="2E5496"/>
                </a:solidFill>
                <a:latin typeface="Arial"/>
                <a:cs typeface="Arial"/>
              </a:rPr>
              <a:t>eople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supported.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	164</a:t>
            </a:r>
            <a:r>
              <a:rPr sz="2400" spc="-3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MH</a:t>
            </a:r>
            <a:r>
              <a:rPr sz="2400" spc="-4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&amp;/or</a:t>
            </a:r>
            <a:r>
              <a:rPr sz="2400" spc="-3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SM</a:t>
            </a:r>
            <a:r>
              <a:rPr sz="2400" spc="-25">
                <a:solidFill>
                  <a:srgbClr val="2E5496"/>
                </a:solidFill>
                <a:latin typeface="Arial"/>
                <a:cs typeface="Arial"/>
              </a:rPr>
              <a:t> 70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buFont typeface="Wingdings"/>
              <a:buChar char=""/>
              <a:tabLst>
                <a:tab pos="469265" algn="l"/>
              </a:tabLst>
            </a:pP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45/72</a:t>
            </a:r>
            <a:r>
              <a:rPr sz="2400" spc="-16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 spc="-165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NFA</a:t>
            </a:r>
            <a:r>
              <a:rPr sz="2400" spc="-14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successfully</a:t>
            </a:r>
            <a:r>
              <a:rPr sz="2400" spc="-5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20">
                <a:solidFill>
                  <a:srgbClr val="2E5496"/>
                </a:solidFill>
                <a:latin typeface="Arial"/>
                <a:cs typeface="Arial"/>
              </a:rPr>
              <a:t>housed.</a:t>
            </a:r>
            <a:r>
              <a:rPr sz="2400" spc="-14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Additional</a:t>
            </a:r>
            <a:r>
              <a:rPr sz="2400" spc="-3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25</a:t>
            </a:r>
            <a:r>
              <a:rPr sz="2400" spc="-7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S/Surfing.</a:t>
            </a:r>
            <a:endParaRPr sz="2400">
              <a:latin typeface="Arial"/>
              <a:cs typeface="Arial"/>
            </a:endParaRPr>
          </a:p>
          <a:p>
            <a:pPr marL="553085" indent="-540385">
              <a:lnSpc>
                <a:spcPct val="100000"/>
              </a:lnSpc>
              <a:buFont typeface="Wingdings"/>
              <a:buChar char=""/>
              <a:tabLst>
                <a:tab pos="553085" algn="l"/>
                <a:tab pos="4298315" algn="l"/>
              </a:tabLst>
            </a:pP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6,367</a:t>
            </a:r>
            <a:r>
              <a:rPr sz="2400" spc="-9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 spc="-95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 spc="-20">
                <a:solidFill>
                  <a:srgbClr val="2E5496"/>
                </a:solidFill>
                <a:latin typeface="Arial"/>
                <a:cs typeface="Arial"/>
              </a:rPr>
              <a:t>Services</a:t>
            </a:r>
            <a:r>
              <a:rPr sz="2400" spc="-14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Accessed</a:t>
            </a:r>
            <a:r>
              <a:rPr sz="2400" spc="-6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50">
                <a:solidFill>
                  <a:srgbClr val="2E5496"/>
                </a:solidFill>
                <a:latin typeface="Arial"/>
                <a:cs typeface="Arial"/>
              </a:rPr>
              <a:t>: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	33</a:t>
            </a:r>
            <a:r>
              <a:rPr sz="2400" spc="-5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times</a:t>
            </a:r>
            <a:r>
              <a:rPr sz="2400" spc="-4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20">
                <a:solidFill>
                  <a:srgbClr val="2E5496"/>
                </a:solidFill>
                <a:latin typeface="Arial"/>
                <a:cs typeface="Arial"/>
              </a:rPr>
              <a:t>each</a:t>
            </a:r>
            <a:endParaRPr sz="2400">
              <a:latin typeface="Arial"/>
              <a:cs typeface="Arial"/>
            </a:endParaRPr>
          </a:p>
          <a:p>
            <a:pPr marL="807720" indent="-795020">
              <a:lnSpc>
                <a:spcPct val="100000"/>
              </a:lnSpc>
              <a:buFont typeface="Wingdings"/>
              <a:buChar char=""/>
              <a:tabLst>
                <a:tab pos="807720" algn="l"/>
                <a:tab pos="1483995" algn="l"/>
              </a:tabLst>
            </a:pPr>
            <a:r>
              <a:rPr lang="en-GB" sz="2400" spc="-2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25">
                <a:solidFill>
                  <a:srgbClr val="2E5496"/>
                </a:solidFill>
                <a:latin typeface="Arial"/>
                <a:cs typeface="Arial"/>
              </a:rPr>
              <a:t>331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	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Outreach</a:t>
            </a:r>
            <a:r>
              <a:rPr sz="2400" spc="-9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support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-</a:t>
            </a:r>
            <a:r>
              <a:rPr sz="2400" spc="-8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Boroughwide</a:t>
            </a:r>
            <a:r>
              <a:rPr sz="2400" spc="-3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–</a:t>
            </a:r>
            <a:r>
              <a:rPr sz="2400" spc="-9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vulnerable</a:t>
            </a:r>
            <a:r>
              <a:rPr sz="2400" spc="-5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/</a:t>
            </a:r>
            <a:r>
              <a:rPr sz="2400" spc="-8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homeless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buFont typeface="Wingdings"/>
              <a:buChar char=""/>
              <a:tabLst>
                <a:tab pos="469265" algn="l"/>
                <a:tab pos="1401445" algn="l"/>
              </a:tabLst>
            </a:pPr>
            <a:r>
              <a:rPr lang="en-GB" sz="2400" spc="-10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1,508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	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  V</a:t>
            </a:r>
            <a:r>
              <a:rPr sz="2400" err="1">
                <a:solidFill>
                  <a:srgbClr val="2E5496"/>
                </a:solidFill>
                <a:latin typeface="Arial"/>
                <a:cs typeface="Arial"/>
              </a:rPr>
              <a:t>isits</a:t>
            </a:r>
            <a:r>
              <a:rPr sz="2400" spc="-4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to</a:t>
            </a:r>
            <a:r>
              <a:rPr sz="2400" spc="-8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THH</a:t>
            </a:r>
            <a:r>
              <a:rPr sz="2400" spc="-4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Day</a:t>
            </a:r>
            <a:r>
              <a:rPr sz="2400" spc="-3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Services</a:t>
            </a:r>
            <a:endParaRPr sz="2400">
              <a:latin typeface="Arial"/>
              <a:cs typeface="Arial"/>
            </a:endParaRPr>
          </a:p>
          <a:p>
            <a:pPr marL="553085" indent="-540385">
              <a:lnSpc>
                <a:spcPct val="100000"/>
              </a:lnSpc>
              <a:buFont typeface="Wingdings"/>
              <a:buChar char=""/>
              <a:tabLst>
                <a:tab pos="553085" algn="l"/>
                <a:tab pos="1485265" algn="l"/>
              </a:tabLst>
            </a:pPr>
            <a:r>
              <a:rPr lang="en-GB" sz="2400" spc="-1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3,174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	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Meals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&amp;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Refreshments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(1</a:t>
            </a:r>
            <a:r>
              <a:rPr sz="2400" spc="-6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time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count)</a:t>
            </a:r>
            <a:endParaRPr sz="2400">
              <a:latin typeface="Arial"/>
              <a:cs typeface="Arial"/>
            </a:endParaRPr>
          </a:p>
          <a:p>
            <a:pPr marL="807720" indent="-795020">
              <a:lnSpc>
                <a:spcPct val="100000"/>
              </a:lnSpc>
              <a:buFont typeface="Wingdings"/>
              <a:buChar char=""/>
              <a:tabLst>
                <a:tab pos="807720" algn="l"/>
                <a:tab pos="1484630" algn="l"/>
              </a:tabLst>
            </a:pPr>
            <a:r>
              <a:rPr lang="en-GB" sz="2400" spc="-2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25">
                <a:solidFill>
                  <a:srgbClr val="2E5496"/>
                </a:solidFill>
                <a:latin typeface="Arial"/>
                <a:cs typeface="Arial"/>
              </a:rPr>
              <a:t>407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	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Food</a:t>
            </a:r>
            <a:r>
              <a:rPr sz="2400" spc="-5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Parcels</a:t>
            </a:r>
            <a:endParaRPr sz="2400">
              <a:latin typeface="Arial"/>
              <a:cs typeface="Arial"/>
            </a:endParaRPr>
          </a:p>
          <a:p>
            <a:pPr marL="890269" indent="-877569">
              <a:lnSpc>
                <a:spcPct val="100000"/>
              </a:lnSpc>
              <a:buFont typeface="Wingdings"/>
              <a:buChar char=""/>
              <a:tabLst>
                <a:tab pos="890269" algn="l"/>
              </a:tabLst>
            </a:pP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132</a:t>
            </a:r>
            <a:r>
              <a:rPr sz="2400" spc="-5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 spc="-55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Employment</a:t>
            </a:r>
            <a:r>
              <a:rPr sz="2400" spc="-6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Support/CV</a:t>
            </a:r>
            <a:r>
              <a:rPr sz="2400" spc="-7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support</a:t>
            </a:r>
            <a:endParaRPr sz="2400">
              <a:latin typeface="Arial"/>
              <a:cs typeface="Arial"/>
            </a:endParaRPr>
          </a:p>
          <a:p>
            <a:pPr marL="975360" indent="-96266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975360" algn="l"/>
              </a:tabLst>
            </a:pP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40</a:t>
            </a:r>
            <a:r>
              <a:rPr sz="2400" spc="-8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 A</a:t>
            </a:r>
            <a:r>
              <a:rPr sz="2400" err="1">
                <a:solidFill>
                  <a:srgbClr val="2E5496"/>
                </a:solidFill>
                <a:latin typeface="Arial"/>
                <a:cs typeface="Arial"/>
              </a:rPr>
              <a:t>ttended</a:t>
            </a:r>
            <a:r>
              <a:rPr sz="2400" spc="-9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Training.</a:t>
            </a:r>
            <a:r>
              <a:rPr sz="2400" spc="-5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Some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attaining</a:t>
            </a:r>
            <a:r>
              <a:rPr sz="2400" spc="-4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L1</a:t>
            </a:r>
            <a:r>
              <a:rPr sz="2400" spc="-6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or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L2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qualifications</a:t>
            </a:r>
            <a:endParaRPr sz="2400">
              <a:latin typeface="Arial"/>
              <a:cs typeface="Arial"/>
            </a:endParaRPr>
          </a:p>
          <a:p>
            <a:pPr marL="890269" indent="-877569">
              <a:lnSpc>
                <a:spcPct val="100000"/>
              </a:lnSpc>
              <a:buFont typeface="Wingdings"/>
              <a:buChar char=""/>
              <a:tabLst>
                <a:tab pos="890269" algn="l"/>
              </a:tabLst>
            </a:pP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124</a:t>
            </a:r>
            <a:r>
              <a:rPr sz="2400" spc="-12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 spc="-125">
                <a:solidFill>
                  <a:srgbClr val="2E5496"/>
                </a:solidFill>
                <a:latin typeface="Arial"/>
                <a:cs typeface="Arial"/>
              </a:rPr>
              <a:t> 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Living</a:t>
            </a:r>
            <a:r>
              <a:rPr sz="2400" spc="-6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Well</a:t>
            </a:r>
            <a:r>
              <a:rPr sz="2400" spc="-7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Workshops</a:t>
            </a:r>
            <a:r>
              <a:rPr sz="2400" spc="-7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2E5496"/>
                </a:solidFill>
                <a:latin typeface="Arial"/>
                <a:cs typeface="Arial"/>
              </a:rPr>
              <a:t>/</a:t>
            </a:r>
            <a:r>
              <a:rPr sz="2400" spc="-16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2E5496"/>
                </a:solidFill>
                <a:latin typeface="Arial"/>
                <a:cs typeface="Arial"/>
              </a:rPr>
              <a:t>Activities.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5"/>
              </a:lnSpc>
              <a:spcBef>
                <a:spcPts val="100"/>
              </a:spcBef>
            </a:pPr>
            <a:r>
              <a:rPr sz="2400" spc="-50">
                <a:solidFill>
                  <a:srgbClr val="2E5496"/>
                </a:solidFill>
                <a:latin typeface="Wingdings"/>
                <a:cs typeface="Wingdings"/>
              </a:rPr>
              <a:t>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 	183</a:t>
            </a:r>
            <a:r>
              <a:rPr lang="en-GB" sz="2400" spc="-75">
                <a:solidFill>
                  <a:srgbClr val="2E5496"/>
                </a:solidFill>
                <a:latin typeface="Arial"/>
                <a:cs typeface="Arial"/>
              </a:rPr>
              <a:t>   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Debt</a:t>
            </a:r>
            <a:r>
              <a:rPr lang="en-GB" sz="2400" spc="-7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Management</a:t>
            </a:r>
            <a:r>
              <a:rPr lang="en-GB" sz="2400" spc="-7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 spc="-10">
                <a:solidFill>
                  <a:srgbClr val="2E5496"/>
                </a:solidFill>
                <a:latin typeface="Arial"/>
                <a:cs typeface="Arial"/>
              </a:rPr>
              <a:t>support.</a:t>
            </a:r>
            <a:r>
              <a:rPr lang="en-GB" sz="2400" spc="-45">
                <a:solidFill>
                  <a:srgbClr val="2E5496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ts val="2845"/>
              </a:lnSpc>
              <a:spcBef>
                <a:spcPts val="100"/>
              </a:spcBef>
            </a:pPr>
            <a:r>
              <a:rPr sz="2400" spc="-50">
                <a:solidFill>
                  <a:srgbClr val="2E5496"/>
                </a:solidFill>
                <a:latin typeface="Wingdings"/>
                <a:cs typeface="Wingdings"/>
              </a:rPr>
              <a:t></a:t>
            </a:r>
            <a:r>
              <a:rPr lang="en-GB" sz="2400" spc="-50">
                <a:solidFill>
                  <a:srgbClr val="2E5496"/>
                </a:solidFill>
                <a:latin typeface="Wingdings"/>
                <a:cs typeface="Wingdings"/>
              </a:rPr>
              <a:t>   </a:t>
            </a:r>
            <a:r>
              <a:rPr lang="en-GB" sz="2400" spc="-45">
                <a:solidFill>
                  <a:srgbClr val="2E5496"/>
                </a:solidFill>
                <a:latin typeface="Arial"/>
                <a:cs typeface="Arial"/>
              </a:rPr>
              <a:t>11</a:t>
            </a:r>
            <a:r>
              <a:rPr lang="en-GB" sz="2400" spc="-110">
                <a:solidFill>
                  <a:srgbClr val="2E5496"/>
                </a:solidFill>
                <a:latin typeface="Arial"/>
                <a:cs typeface="Arial"/>
              </a:rPr>
              <a:t>   S</a:t>
            </a:r>
            <a:r>
              <a:rPr lang="en-GB" sz="2400">
                <a:solidFill>
                  <a:srgbClr val="2E5496"/>
                </a:solidFill>
                <a:latin typeface="Arial"/>
                <a:cs typeface="Arial"/>
              </a:rPr>
              <a:t>ecured</a:t>
            </a:r>
            <a:r>
              <a:rPr lang="en-GB" sz="2400" spc="-12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GB" sz="2400" spc="-10">
                <a:solidFill>
                  <a:srgbClr val="2E5496"/>
                </a:solidFill>
                <a:latin typeface="Arial"/>
                <a:cs typeface="Arial"/>
              </a:rPr>
              <a:t>employment.</a:t>
            </a:r>
            <a:endParaRPr lang="en-GB" sz="2400">
              <a:latin typeface="Wingdings"/>
              <a:cs typeface="Wingding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FA1E98F-7CAE-821D-E200-01E84CDC74BB}"/>
              </a:ext>
            </a:extLst>
          </p:cNvPr>
          <p:cNvSpPr txBox="1"/>
          <p:nvPr/>
        </p:nvSpPr>
        <p:spPr>
          <a:xfrm>
            <a:off x="758338" y="873114"/>
            <a:ext cx="982796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Period</a:t>
            </a:r>
            <a:r>
              <a:rPr sz="3200" spc="-4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sz="320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:</a:t>
            </a:r>
            <a:r>
              <a:rPr sz="3200" spc="-14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sz="320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April</a:t>
            </a:r>
            <a:r>
              <a:rPr sz="3200" spc="-35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sz="320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2024</a:t>
            </a:r>
            <a:r>
              <a:rPr sz="3200" spc="-4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sz="320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–</a:t>
            </a:r>
            <a:r>
              <a:rPr sz="3200" spc="-45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 </a:t>
            </a:r>
            <a:r>
              <a:rPr sz="320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September</a:t>
            </a:r>
            <a:r>
              <a:rPr sz="3200" spc="-2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 2025</a:t>
            </a:r>
            <a:endParaRPr sz="3200">
              <a:latin typeface="Verdana Pro" panose="020B0604030504040204" pitchFamily="34" charset="0"/>
              <a:cs typeface="Arial"/>
            </a:endParaRPr>
          </a:p>
        </p:txBody>
      </p:sp>
      <p:pic>
        <p:nvPicPr>
          <p:cNvPr id="8" name="object 14">
            <a:extLst>
              <a:ext uri="{FF2B5EF4-FFF2-40B4-BE49-F238E27FC236}">
                <a16:creationId xmlns:a16="http://schemas.microsoft.com/office/drawing/2014/main" id="{9BD3C65A-2B4F-C2C0-F10F-A31DDFAF39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87969" y="379675"/>
            <a:ext cx="1185623" cy="1305560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72EE4433-C706-6124-83E1-243AFBA4B5DD}"/>
              </a:ext>
            </a:extLst>
          </p:cNvPr>
          <p:cNvSpPr txBox="1"/>
          <p:nvPr/>
        </p:nvSpPr>
        <p:spPr>
          <a:xfrm>
            <a:off x="10063537" y="5257542"/>
            <a:ext cx="171005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1400" spc="2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400" spc="28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>
                <a:solidFill>
                  <a:srgbClr val="001F5F"/>
                </a:solidFill>
                <a:latin typeface="Calibri"/>
                <a:cs typeface="Calibri"/>
              </a:rPr>
              <a:t>HOLISTIC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400" spc="2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4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001F5F"/>
                </a:solidFill>
                <a:latin typeface="Calibri"/>
                <a:cs typeface="Calibri"/>
              </a:rPr>
              <a:t>OPEN</a:t>
            </a:r>
            <a:r>
              <a:rPr sz="1200" spc="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TO</a:t>
            </a:r>
            <a:r>
              <a:rPr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5">
                <a:solidFill>
                  <a:srgbClr val="001F5F"/>
                </a:solidFill>
                <a:latin typeface="Calibri"/>
                <a:cs typeface="Calibri"/>
              </a:rPr>
              <a:t>ALL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1400" spc="135">
                <a:solidFill>
                  <a:srgbClr val="001F5F"/>
                </a:solidFill>
                <a:latin typeface="Calibri"/>
                <a:cs typeface="Calibri"/>
              </a:rPr>
              <a:t> 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400" spc="28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PERSON</a:t>
            </a:r>
            <a:r>
              <a:rPr sz="1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>
                <a:solidFill>
                  <a:srgbClr val="001F5F"/>
                </a:solidFill>
                <a:latin typeface="Calibri"/>
                <a:cs typeface="Calibri"/>
              </a:rPr>
              <a:t>CENTRED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400" spc="140">
                <a:solidFill>
                  <a:srgbClr val="001F5F"/>
                </a:solidFill>
                <a:latin typeface="Calibri"/>
                <a:cs typeface="Calibri"/>
              </a:rPr>
              <a:t> 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400" spc="3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>
                <a:solidFill>
                  <a:srgbClr val="001F5F"/>
                </a:solidFill>
                <a:latin typeface="Calibri"/>
                <a:cs typeface="Calibri"/>
              </a:rPr>
              <a:t>EMPOWERING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00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4D52F-432B-DD8D-A1B3-C197AFA2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104B76-7F08-4EB6-7A76-4D531D43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4217" y="6526447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074B7-DEA9-3006-CC2C-BBBA468D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09DB4-3BDE-FBC0-65DC-40B52EEDA6EC}"/>
              </a:ext>
            </a:extLst>
          </p:cNvPr>
          <p:cNvSpPr/>
          <p:nvPr/>
        </p:nvSpPr>
        <p:spPr>
          <a:xfrm>
            <a:off x="30481" y="6434372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16">
            <a:extLst>
              <a:ext uri="{FF2B5EF4-FFF2-40B4-BE49-F238E27FC236}">
                <a16:creationId xmlns:a16="http://schemas.microsoft.com/office/drawing/2014/main" id="{B7280526-2934-0B56-5908-6FD93191D81C}"/>
              </a:ext>
            </a:extLst>
          </p:cNvPr>
          <p:cNvSpPr txBox="1">
            <a:spLocks/>
          </p:cNvSpPr>
          <p:nvPr/>
        </p:nvSpPr>
        <p:spPr>
          <a:xfrm>
            <a:off x="5651967" y="6453778"/>
            <a:ext cx="561946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cap="none">
                <a:solidFill>
                  <a:schemeClr val="bg1"/>
                </a:solidFill>
                <a:latin typeface="Verdana Pro"/>
              </a:rPr>
              <a:t>The Hope Hub 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cap="none">
                <a:solidFill>
                  <a:schemeClr val="bg1"/>
                </a:solidFill>
                <a:latin typeface="Verdana Pro"/>
              </a:rPr>
              <a:t>Registered charity in England and Wales number 1176452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9D86A90-8F42-574D-1D98-58F4D9A07126}"/>
              </a:ext>
            </a:extLst>
          </p:cNvPr>
          <p:cNvSpPr txBox="1"/>
          <p:nvPr/>
        </p:nvSpPr>
        <p:spPr>
          <a:xfrm>
            <a:off x="1056068" y="873114"/>
            <a:ext cx="95302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200">
                <a:solidFill>
                  <a:srgbClr val="2E5496"/>
                </a:solidFill>
                <a:latin typeface="Verdana Pro" panose="020B0604030504040204" pitchFamily="34" charset="0"/>
                <a:cs typeface="Arial"/>
              </a:rPr>
              <a:t>Other Services</a:t>
            </a:r>
            <a:endParaRPr sz="3200">
              <a:latin typeface="Verdana Pro" panose="020B0604030504040204" pitchFamily="34" charset="0"/>
              <a:cs typeface="Arial"/>
            </a:endParaRPr>
          </a:p>
        </p:txBody>
      </p:sp>
      <p:pic>
        <p:nvPicPr>
          <p:cNvPr id="8" name="object 14">
            <a:extLst>
              <a:ext uri="{FF2B5EF4-FFF2-40B4-BE49-F238E27FC236}">
                <a16:creationId xmlns:a16="http://schemas.microsoft.com/office/drawing/2014/main" id="{61DF88C5-4118-7E4B-5AE4-B4F310ECD34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87969" y="379675"/>
            <a:ext cx="1185623" cy="1305560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C4150AFA-88F6-1E6E-BC84-A7B6CB9F7101}"/>
              </a:ext>
            </a:extLst>
          </p:cNvPr>
          <p:cNvSpPr txBox="1"/>
          <p:nvPr/>
        </p:nvSpPr>
        <p:spPr>
          <a:xfrm>
            <a:off x="10063537" y="5390555"/>
            <a:ext cx="171005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1400" spc="2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400" spc="28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>
                <a:solidFill>
                  <a:srgbClr val="001F5F"/>
                </a:solidFill>
                <a:latin typeface="Calibri"/>
                <a:cs typeface="Calibri"/>
              </a:rPr>
              <a:t>HOLISTIC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400" spc="2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4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001F5F"/>
                </a:solidFill>
                <a:latin typeface="Calibri"/>
                <a:cs typeface="Calibri"/>
              </a:rPr>
              <a:t>OPEN</a:t>
            </a:r>
            <a:r>
              <a:rPr sz="1200" spc="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TO</a:t>
            </a:r>
            <a:r>
              <a:rPr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5">
                <a:solidFill>
                  <a:srgbClr val="001F5F"/>
                </a:solidFill>
                <a:latin typeface="Calibri"/>
                <a:cs typeface="Calibri"/>
              </a:rPr>
              <a:t>ALL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1400" spc="135">
                <a:solidFill>
                  <a:srgbClr val="001F5F"/>
                </a:solidFill>
                <a:latin typeface="Calibri"/>
                <a:cs typeface="Calibri"/>
              </a:rPr>
              <a:t> 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400" spc="28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PERSON</a:t>
            </a:r>
            <a:r>
              <a:rPr sz="1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>
                <a:solidFill>
                  <a:srgbClr val="001F5F"/>
                </a:solidFill>
                <a:latin typeface="Calibri"/>
                <a:cs typeface="Calibri"/>
              </a:rPr>
              <a:t>CENTRED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400" spc="140">
                <a:solidFill>
                  <a:srgbClr val="001F5F"/>
                </a:solidFill>
                <a:latin typeface="Calibri"/>
                <a:cs typeface="Calibri"/>
              </a:rPr>
              <a:t>  </a:t>
            </a:r>
            <a:r>
              <a:rPr sz="1400">
                <a:solidFill>
                  <a:srgbClr val="001F5F"/>
                </a:solidFill>
                <a:latin typeface="Calibri"/>
                <a:cs typeface="Calibri"/>
              </a:rPr>
              <a:t>=</a:t>
            </a:r>
            <a:r>
              <a:rPr sz="1400" spc="3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>
                <a:solidFill>
                  <a:srgbClr val="001F5F"/>
                </a:solidFill>
                <a:latin typeface="Calibri"/>
                <a:cs typeface="Calibri"/>
              </a:rPr>
              <a:t>EMPOWERING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F65FF09-250C-95DD-C578-8C8547FB8D8F}"/>
              </a:ext>
            </a:extLst>
          </p:cNvPr>
          <p:cNvSpPr txBox="1"/>
          <p:nvPr/>
        </p:nvSpPr>
        <p:spPr>
          <a:xfrm>
            <a:off x="1056068" y="1685235"/>
            <a:ext cx="10676255" cy="442172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393065" indent="-342265">
              <a:lnSpc>
                <a:spcPct val="100000"/>
              </a:lnSpc>
              <a:spcBef>
                <a:spcPts val="1540"/>
              </a:spcBef>
              <a:buClr>
                <a:srgbClr val="1F3863"/>
              </a:buClr>
              <a:buFont typeface="Wingdings"/>
              <a:buChar char=""/>
              <a:tabLst>
                <a:tab pos="393065" algn="l"/>
              </a:tabLst>
            </a:pP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Warm</a:t>
            </a:r>
            <a:r>
              <a:rPr sz="2400" spc="-8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Hub</a:t>
            </a:r>
            <a:r>
              <a:rPr sz="2400" spc="-6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:</a:t>
            </a:r>
            <a:r>
              <a:rPr sz="2400" spc="-8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November</a:t>
            </a:r>
            <a:r>
              <a:rPr sz="2400" spc="-4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20">
                <a:solidFill>
                  <a:srgbClr val="1F3863"/>
                </a:solidFill>
                <a:latin typeface="Arial"/>
                <a:cs typeface="Arial"/>
              </a:rPr>
              <a:t>’25-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March</a:t>
            </a:r>
            <a:r>
              <a:rPr sz="2400" spc="-7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’26</a:t>
            </a:r>
            <a:r>
              <a:rPr sz="2400" spc="-6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:</a:t>
            </a:r>
            <a:r>
              <a:rPr sz="2400" spc="-114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Tues,</a:t>
            </a:r>
            <a:r>
              <a:rPr sz="2400" spc="-7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Wed,</a:t>
            </a:r>
            <a:r>
              <a:rPr sz="2400" spc="-7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25">
                <a:solidFill>
                  <a:srgbClr val="1F3863"/>
                </a:solidFill>
                <a:latin typeface="Arial"/>
                <a:cs typeface="Arial"/>
              </a:rPr>
              <a:t>Fri</a:t>
            </a:r>
            <a:endParaRPr sz="2400">
              <a:latin typeface="Arial"/>
              <a:cs typeface="Arial"/>
            </a:endParaRPr>
          </a:p>
          <a:p>
            <a:pPr marL="393065" indent="-342265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393065" algn="l"/>
              </a:tabLst>
            </a:pPr>
            <a:r>
              <a:rPr sz="2400" spc="-10">
                <a:solidFill>
                  <a:srgbClr val="1F3863"/>
                </a:solidFill>
                <a:latin typeface="Arial"/>
                <a:cs typeface="Arial"/>
              </a:rPr>
              <a:t>Meal,</a:t>
            </a:r>
            <a:r>
              <a:rPr sz="2400" spc="-16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Activities,</a:t>
            </a:r>
            <a:r>
              <a:rPr sz="2400" spc="-9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Fuel</a:t>
            </a:r>
            <a:r>
              <a:rPr sz="2400" spc="-7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1F3863"/>
                </a:solidFill>
                <a:latin typeface="Arial"/>
                <a:cs typeface="Arial"/>
              </a:rPr>
              <a:t>Vouchers</a:t>
            </a:r>
            <a:r>
              <a:rPr sz="2400" spc="-5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&amp;</a:t>
            </a:r>
            <a:r>
              <a:rPr sz="2400" spc="-12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1F3863"/>
                </a:solidFill>
                <a:latin typeface="Arial"/>
                <a:cs typeface="Arial"/>
              </a:rPr>
              <a:t>Training</a:t>
            </a:r>
            <a:endParaRPr sz="2400">
              <a:latin typeface="Arial"/>
              <a:cs typeface="Arial"/>
            </a:endParaRPr>
          </a:p>
          <a:p>
            <a:pPr marL="393065" indent="-342265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393065" algn="l"/>
              </a:tabLst>
            </a:pP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Circa</a:t>
            </a:r>
            <a:r>
              <a:rPr sz="2400" spc="-7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50</a:t>
            </a:r>
            <a:r>
              <a:rPr sz="2400" spc="-8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people</a:t>
            </a:r>
            <a:r>
              <a:rPr sz="2400" spc="-5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attended</a:t>
            </a:r>
            <a:r>
              <a:rPr sz="2400" spc="-5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Cooking</a:t>
            </a:r>
            <a:r>
              <a:rPr sz="2400" spc="-5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1F3863"/>
                </a:solidFill>
                <a:latin typeface="Arial"/>
                <a:cs typeface="Arial"/>
              </a:rPr>
              <a:t>Workshops</a:t>
            </a:r>
            <a:r>
              <a:rPr sz="2400" spc="-6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-</a:t>
            </a:r>
            <a:r>
              <a:rPr sz="2400" spc="-7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1F3863"/>
                </a:solidFill>
                <a:latin typeface="Arial"/>
                <a:cs typeface="Arial"/>
              </a:rPr>
              <a:t>Community</a:t>
            </a:r>
            <a:endParaRPr sz="2400">
              <a:latin typeface="Arial"/>
              <a:cs typeface="Arial"/>
            </a:endParaRPr>
          </a:p>
          <a:p>
            <a:pPr marL="393065" indent="-342265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393065" algn="l"/>
              </a:tabLst>
            </a:pP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Creative</a:t>
            </a:r>
            <a:r>
              <a:rPr sz="2400" spc="-15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Therapy</a:t>
            </a:r>
            <a:r>
              <a:rPr sz="2400" spc="-11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1F3863"/>
                </a:solidFill>
                <a:latin typeface="Arial"/>
                <a:cs typeface="Arial"/>
              </a:rPr>
              <a:t>Workshops</a:t>
            </a:r>
            <a:endParaRPr sz="2400">
              <a:latin typeface="Arial"/>
              <a:cs typeface="Arial"/>
            </a:endParaRPr>
          </a:p>
          <a:p>
            <a:pPr marL="393065" indent="-342265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393065" algn="l"/>
              </a:tabLst>
            </a:pP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Old</a:t>
            </a:r>
            <a:r>
              <a:rPr sz="2400" spc="-7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Dean</a:t>
            </a:r>
            <a:r>
              <a:rPr sz="2400" spc="-6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Weekly</a:t>
            </a:r>
            <a:r>
              <a:rPr sz="2400" spc="-6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‘Outreach</a:t>
            </a:r>
            <a:r>
              <a:rPr sz="2400" spc="-7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1F3863"/>
                </a:solidFill>
                <a:latin typeface="Arial"/>
                <a:cs typeface="Arial"/>
              </a:rPr>
              <a:t>Service’</a:t>
            </a:r>
            <a:r>
              <a:rPr sz="2400" spc="-13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–</a:t>
            </a:r>
            <a:r>
              <a:rPr sz="2400" spc="-7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since</a:t>
            </a:r>
            <a:r>
              <a:rPr sz="2400" spc="-6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Jan</a:t>
            </a:r>
            <a:r>
              <a:rPr sz="2400" spc="-7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20">
                <a:solidFill>
                  <a:srgbClr val="1F3863"/>
                </a:solidFill>
                <a:latin typeface="Arial"/>
                <a:cs typeface="Arial"/>
              </a:rPr>
              <a:t>2024</a:t>
            </a:r>
            <a:endParaRPr sz="2400">
              <a:latin typeface="Arial"/>
              <a:cs typeface="Arial"/>
            </a:endParaRPr>
          </a:p>
          <a:p>
            <a:pPr marL="393065" indent="-342265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393065" algn="l"/>
              </a:tabLst>
            </a:pP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Achieved</a:t>
            </a:r>
            <a:r>
              <a:rPr sz="2400" spc="-4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a</a:t>
            </a:r>
            <a:r>
              <a:rPr sz="2400" spc="-6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‘5</a:t>
            </a:r>
            <a:r>
              <a:rPr sz="2400" spc="-7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Star</a:t>
            </a:r>
            <a:r>
              <a:rPr sz="2400" spc="-6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Food</a:t>
            </a:r>
            <a:r>
              <a:rPr sz="2400" spc="-5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Hygiene</a:t>
            </a:r>
            <a:r>
              <a:rPr sz="2400" spc="-4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Rating’</a:t>
            </a:r>
            <a:r>
              <a:rPr sz="2400" spc="-10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rgbClr val="1F3863"/>
                </a:solidFill>
                <a:latin typeface="Arial"/>
                <a:cs typeface="Arial"/>
              </a:rPr>
              <a:t>(2</a:t>
            </a:r>
            <a:r>
              <a:rPr sz="1800" baseline="25462">
                <a:solidFill>
                  <a:srgbClr val="1F3863"/>
                </a:solidFill>
                <a:latin typeface="Arial"/>
                <a:cs typeface="Arial"/>
              </a:rPr>
              <a:t>nd</a:t>
            </a:r>
            <a:r>
              <a:rPr sz="1800" spc="150" baseline="25462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1F3863"/>
                </a:solidFill>
                <a:latin typeface="Arial"/>
                <a:cs typeface="Arial"/>
              </a:rPr>
              <a:t>time)</a:t>
            </a:r>
            <a:endParaRPr sz="1800">
              <a:latin typeface="Arial"/>
              <a:cs typeface="Arial"/>
            </a:endParaRPr>
          </a:p>
          <a:p>
            <a:pPr marL="393065" indent="-342265">
              <a:lnSpc>
                <a:spcPct val="100000"/>
              </a:lnSpc>
              <a:spcBef>
                <a:spcPts val="1445"/>
              </a:spcBef>
              <a:buFont typeface="Wingdings"/>
              <a:buChar char=""/>
              <a:tabLst>
                <a:tab pos="393065" algn="l"/>
              </a:tabLst>
            </a:pP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Awarded:</a:t>
            </a:r>
            <a:r>
              <a:rPr sz="2400" spc="-5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IiV</a:t>
            </a:r>
            <a:r>
              <a:rPr sz="2400" spc="-6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UK</a:t>
            </a:r>
            <a:r>
              <a:rPr sz="2400" spc="-7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Quality</a:t>
            </a:r>
            <a:r>
              <a:rPr sz="2400" spc="-6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Standard</a:t>
            </a:r>
            <a:r>
              <a:rPr sz="2400" spc="-6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:</a:t>
            </a:r>
            <a:r>
              <a:rPr sz="2400" spc="-6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Investing</a:t>
            </a:r>
            <a:r>
              <a:rPr sz="2400" spc="-6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1F3863"/>
                </a:solidFill>
                <a:latin typeface="Arial"/>
                <a:cs typeface="Arial"/>
              </a:rPr>
              <a:t>in</a:t>
            </a:r>
            <a:r>
              <a:rPr sz="2400" spc="-75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1F3863"/>
                </a:solidFill>
                <a:latin typeface="Arial"/>
                <a:cs typeface="Arial"/>
              </a:rPr>
              <a:t>Volunteers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40"/>
              </a:spcBef>
            </a:pP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477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5C319-AD51-B711-5E08-5EEFEF605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75DDBB-521A-3652-6AC8-EF8B0B72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69B3"/>
                </a:solidFill>
                <a:latin typeface="Verdana Pro"/>
              </a:rPr>
              <a:t>Police Commission</a:t>
            </a:r>
            <a:endParaRPr lang="en-US" sz="4400">
              <a:solidFill>
                <a:srgbClr val="0069B3"/>
              </a:solidFill>
              <a:latin typeface="Verdana Pro" panose="020B060403050404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6AB5BD-ADD7-4240-929F-7EEBB01CD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97279" y="2397670"/>
            <a:ext cx="9862568" cy="3455553"/>
          </a:xfrm>
        </p:spPr>
        <p:txBody>
          <a:bodyPr vert="horz" lIns="0" tIns="45720" rIns="0" bIns="45720" rtlCol="0" anchor="t">
            <a:noAutofit/>
          </a:bodyPr>
          <a:lstStyle/>
          <a:p>
            <a:pPr marL="160020" indent="0">
              <a:buClr>
                <a:srgbClr val="0069B3"/>
              </a:buClr>
              <a:buNone/>
            </a:pPr>
            <a:r>
              <a:rPr lang="en-GB" sz="1800" b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The Commissioner said: 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GB" sz="1800">
                <a:solidFill>
                  <a:schemeClr val="tx1"/>
                </a:solidFill>
                <a:latin typeface="Arial"/>
                <a:ea typeface="Calibri"/>
                <a:cs typeface="Arial"/>
              </a:rPr>
              <a:t>“It is difficult to overstate how proud I am to supporting organisations like The Hope Hub".</a:t>
            </a:r>
            <a:endParaRPr lang="en-GB" sz="1800" b="1">
              <a:solidFill>
                <a:schemeClr val="tx1"/>
              </a:solidFill>
              <a:latin typeface="Arial"/>
              <a:ea typeface="Calibri"/>
              <a:cs typeface="Arial"/>
            </a:endParaRP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GB" sz="1800">
                <a:solidFill>
                  <a:srgbClr val="0069B3"/>
                </a:solidFill>
                <a:latin typeface="Arial"/>
                <a:ea typeface="Calibri"/>
                <a:cs typeface="Arial"/>
              </a:rPr>
              <a:t>“Without fanfare, staff and volunteers are changing the lives of some of our most vulnerable residents for the better'. </a:t>
            </a: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GB" sz="1800">
                <a:solidFill>
                  <a:schemeClr val="tx1"/>
                </a:solidFill>
                <a:latin typeface="Arial"/>
                <a:ea typeface="Calibri"/>
                <a:cs typeface="Arial"/>
              </a:rPr>
              <a:t>“This tireless work means that, even when a person has complex needs or a challenging background, they don’t fall through the gaps between services'. </a:t>
            </a:r>
            <a:endParaRPr lang="en-GB" sz="1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Clr>
                <a:srgbClr val="0069B3"/>
              </a:buClr>
              <a:buFont typeface="Wingdings" pitchFamily="2" charset="2"/>
              <a:buChar char="Ø"/>
            </a:pPr>
            <a:r>
              <a:rPr lang="en-GB" sz="1800">
                <a:solidFill>
                  <a:srgbClr val="0069B3"/>
                </a:solidFill>
                <a:latin typeface="Arial"/>
                <a:ea typeface="Calibri"/>
                <a:cs typeface="Arial"/>
              </a:rPr>
              <a:t>“Almost 50 per cent of the Hub’s clients are ex-offenders who need support to re-enter the workforce. These are people who, with help, can stay out of the criminal justice system for good'. 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209CC7-54F5-B5B8-5D64-4A50A2A5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The Hope Hub - Registered charity in England and Wales number 1176452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22D3FD4-0601-7B39-A256-EC43E068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DE1AB4-3224-4C2C-1B7A-15C31A831EBA}"/>
              </a:ext>
            </a:extLst>
          </p:cNvPr>
          <p:cNvSpPr/>
          <p:nvPr/>
        </p:nvSpPr>
        <p:spPr>
          <a:xfrm>
            <a:off x="-3389" y="6393524"/>
            <a:ext cx="12191998" cy="459288"/>
          </a:xfrm>
          <a:prstGeom prst="rect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 descr="Logo&#10;&#10;Description automatically generated">
            <a:extLst>
              <a:ext uri="{FF2B5EF4-FFF2-40B4-BE49-F238E27FC236}">
                <a16:creationId xmlns:a16="http://schemas.microsoft.com/office/drawing/2014/main" id="{0B503805-7A75-8A3C-371B-5ADB968F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0" y="626985"/>
            <a:ext cx="995681" cy="106939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E8B9549-C1C4-3412-BF42-7A7F7CDA4C2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003348" y="2179491"/>
            <a:ext cx="96166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0115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29F9E473E60349B773FB372955E8D2" ma:contentTypeVersion="14" ma:contentTypeDescription="Create a new document." ma:contentTypeScope="" ma:versionID="0d993a8bfe4542e823c263c3922af2f1">
  <xsd:schema xmlns:xsd="http://www.w3.org/2001/XMLSchema" xmlns:xs="http://www.w3.org/2001/XMLSchema" xmlns:p="http://schemas.microsoft.com/office/2006/metadata/properties" xmlns:ns2="ebd72e1a-0f44-4103-938c-ed2714b8e498" xmlns:ns3="0a97c984-3e1f-4abd-8872-9633439c9b5c" targetNamespace="http://schemas.microsoft.com/office/2006/metadata/properties" ma:root="true" ma:fieldsID="46e54ee9866e0f67814b1cf7e4056fd5" ns2:_="" ns3:_="">
    <xsd:import namespace="ebd72e1a-0f44-4103-938c-ed2714b8e498"/>
    <xsd:import namespace="0a97c984-3e1f-4abd-8872-9633439c9b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72e1a-0f44-4103-938c-ed2714b8e4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f3bc6d0-22a8-45e8-bf76-e53a2c8507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7c984-3e1f-4abd-8872-9633439c9b5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b8f6f0e-8ec3-445c-85bc-6079067bd4db}" ma:internalName="TaxCatchAll" ma:showField="CatchAllData" ma:web="0a97c984-3e1f-4abd-8872-9633439c9b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97c984-3e1f-4abd-8872-9633439c9b5c" xsi:nil="true"/>
    <lcf76f155ced4ddcb4097134ff3c332f xmlns="ebd72e1a-0f44-4103-938c-ed2714b8e49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5FCB62-95E4-4C92-B513-7B00BDB2A8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696A1B-23E0-405D-818D-DA6B84518E98}">
  <ds:schemaRefs>
    <ds:schemaRef ds:uri="0a97c984-3e1f-4abd-8872-9633439c9b5c"/>
    <ds:schemaRef ds:uri="ebd72e1a-0f44-4103-938c-ed2714b8e4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806859-B29F-4F92-B2F0-76FC253972D6}">
  <ds:schemaRefs>
    <ds:schemaRef ds:uri="0a97c984-3e1f-4abd-8872-9633439c9b5c"/>
    <ds:schemaRef ds:uri="ebd72e1a-0f44-4103-938c-ed2714b8e49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_RetrospectVTI</Template>
  <Application>Microsoft Office PowerPoint</Application>
  <PresentationFormat>Widescreen</PresentationFormat>
  <Slides>23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RetrospectVTI</vt:lpstr>
      <vt:lpstr>     </vt:lpstr>
      <vt:lpstr>Agenda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Police Commission</vt:lpstr>
      <vt:lpstr>Well Done Everyone</vt:lpstr>
      <vt:lpstr>Kitchen Update</vt:lpstr>
      <vt:lpstr>Goodbyes and Hellos</vt:lpstr>
      <vt:lpstr>Have Your Say</vt:lpstr>
      <vt:lpstr>Safeguarding Award</vt:lpstr>
      <vt:lpstr>Safeguarding Training</vt:lpstr>
      <vt:lpstr>Safeguarding</vt:lpstr>
      <vt:lpstr>Questions – Discussion – Thoughts</vt:lpstr>
      <vt:lpstr>Living Well Portfolio</vt:lpstr>
      <vt:lpstr>Questions – Discussion – Thoughts</vt:lpstr>
      <vt:lpstr>What’s Next?</vt:lpstr>
      <vt:lpstr>What’s Next?</vt:lpstr>
      <vt:lpstr>What’s Next?</vt:lpstr>
      <vt:lpstr>The Hope Hub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revision>2</cp:revision>
  <cp:lastPrinted>2023-10-06T12:28:29Z</cp:lastPrinted>
  <dcterms:created xsi:type="dcterms:W3CDTF">2022-09-14T11:05:09Z</dcterms:created>
  <dcterms:modified xsi:type="dcterms:W3CDTF">2025-11-07T07:40:44Z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0x0101005429F9E473E60349B773FB372955E8D2</vt:lpwstr>
  </property>
  <property fmtid="{D5CDD505-2E9C-101B-9397-08002B2CF9AE}" pid="3" name="MediaServiceImageTags">
    <vt:lpwstr/>
  </property>
</Properties>
</file>